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5"/>
  </p:notesMasterIdLst>
  <p:handoutMasterIdLst>
    <p:handoutMasterId r:id="rId56"/>
  </p:handoutMasterIdLst>
  <p:sldIdLst>
    <p:sldId id="258" r:id="rId2"/>
    <p:sldId id="259" r:id="rId3"/>
    <p:sldId id="260" r:id="rId4"/>
    <p:sldId id="319" r:id="rId5"/>
    <p:sldId id="320" r:id="rId6"/>
    <p:sldId id="321" r:id="rId7"/>
    <p:sldId id="322" r:id="rId8"/>
    <p:sldId id="323" r:id="rId9"/>
    <p:sldId id="326" r:id="rId10"/>
    <p:sldId id="324" r:id="rId11"/>
    <p:sldId id="317" r:id="rId12"/>
    <p:sldId id="262" r:id="rId13"/>
    <p:sldId id="314" r:id="rId14"/>
    <p:sldId id="316" r:id="rId15"/>
    <p:sldId id="267" r:id="rId16"/>
    <p:sldId id="268" r:id="rId17"/>
    <p:sldId id="269" r:id="rId18"/>
    <p:sldId id="270" r:id="rId19"/>
    <p:sldId id="318"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6" r:id="rId39"/>
    <p:sldId id="291" r:id="rId40"/>
    <p:sldId id="292" r:id="rId41"/>
    <p:sldId id="293" r:id="rId42"/>
    <p:sldId id="294" r:id="rId43"/>
    <p:sldId id="325" r:id="rId44"/>
    <p:sldId id="297" r:id="rId45"/>
    <p:sldId id="299" r:id="rId46"/>
    <p:sldId id="327" r:id="rId47"/>
    <p:sldId id="304" r:id="rId48"/>
    <p:sldId id="305" r:id="rId49"/>
    <p:sldId id="306" r:id="rId50"/>
    <p:sldId id="307" r:id="rId51"/>
    <p:sldId id="308" r:id="rId52"/>
    <p:sldId id="309" r:id="rId53"/>
    <p:sldId id="310" r:id="rId54"/>
  </p:sldIdLst>
  <p:sldSz cx="9144000" cy="6858000" type="screen4x3"/>
  <p:notesSz cx="6881813" cy="9296400"/>
  <p:defaultTextStyle>
    <a:defPPr>
      <a:defRPr lang="en-US"/>
    </a:defPPr>
    <a:lvl1pPr algn="l" rtl="0" fontAlgn="base">
      <a:spcBef>
        <a:spcPct val="0"/>
      </a:spcBef>
      <a:spcAft>
        <a:spcPct val="0"/>
      </a:spcAft>
      <a:defRPr sz="2300" kern="1200">
        <a:solidFill>
          <a:schemeClr val="tx1"/>
        </a:solidFill>
        <a:latin typeface="Calibri" pitchFamily="34" charset="0"/>
        <a:ea typeface="+mn-ea"/>
        <a:cs typeface="+mn-cs"/>
      </a:defRPr>
    </a:lvl1pPr>
    <a:lvl2pPr marL="457200" algn="l" rtl="0" fontAlgn="base">
      <a:spcBef>
        <a:spcPct val="0"/>
      </a:spcBef>
      <a:spcAft>
        <a:spcPct val="0"/>
      </a:spcAft>
      <a:defRPr sz="2300" kern="1200">
        <a:solidFill>
          <a:schemeClr val="tx1"/>
        </a:solidFill>
        <a:latin typeface="Calibri" pitchFamily="34" charset="0"/>
        <a:ea typeface="+mn-ea"/>
        <a:cs typeface="+mn-cs"/>
      </a:defRPr>
    </a:lvl2pPr>
    <a:lvl3pPr marL="914400" algn="l" rtl="0" fontAlgn="base">
      <a:spcBef>
        <a:spcPct val="0"/>
      </a:spcBef>
      <a:spcAft>
        <a:spcPct val="0"/>
      </a:spcAft>
      <a:defRPr sz="2300" kern="1200">
        <a:solidFill>
          <a:schemeClr val="tx1"/>
        </a:solidFill>
        <a:latin typeface="Calibri" pitchFamily="34" charset="0"/>
        <a:ea typeface="+mn-ea"/>
        <a:cs typeface="+mn-cs"/>
      </a:defRPr>
    </a:lvl3pPr>
    <a:lvl4pPr marL="1371600" algn="l" rtl="0" fontAlgn="base">
      <a:spcBef>
        <a:spcPct val="0"/>
      </a:spcBef>
      <a:spcAft>
        <a:spcPct val="0"/>
      </a:spcAft>
      <a:defRPr sz="2300" kern="1200">
        <a:solidFill>
          <a:schemeClr val="tx1"/>
        </a:solidFill>
        <a:latin typeface="Calibri" pitchFamily="34" charset="0"/>
        <a:ea typeface="+mn-ea"/>
        <a:cs typeface="+mn-cs"/>
      </a:defRPr>
    </a:lvl4pPr>
    <a:lvl5pPr marL="1828800" algn="l" rtl="0" fontAlgn="base">
      <a:spcBef>
        <a:spcPct val="0"/>
      </a:spcBef>
      <a:spcAft>
        <a:spcPct val="0"/>
      </a:spcAft>
      <a:defRPr sz="2300" kern="1200">
        <a:solidFill>
          <a:schemeClr val="tx1"/>
        </a:solidFill>
        <a:latin typeface="Calibri" pitchFamily="34" charset="0"/>
        <a:ea typeface="+mn-ea"/>
        <a:cs typeface="+mn-cs"/>
      </a:defRPr>
    </a:lvl5pPr>
    <a:lvl6pPr marL="2286000" algn="l" defTabSz="914400" rtl="0" eaLnBrk="1" latinLnBrk="0" hangingPunct="1">
      <a:defRPr sz="2300" kern="1200">
        <a:solidFill>
          <a:schemeClr val="tx1"/>
        </a:solidFill>
        <a:latin typeface="Calibri" pitchFamily="34" charset="0"/>
        <a:ea typeface="+mn-ea"/>
        <a:cs typeface="+mn-cs"/>
      </a:defRPr>
    </a:lvl6pPr>
    <a:lvl7pPr marL="2743200" algn="l" defTabSz="914400" rtl="0" eaLnBrk="1" latinLnBrk="0" hangingPunct="1">
      <a:defRPr sz="2300" kern="1200">
        <a:solidFill>
          <a:schemeClr val="tx1"/>
        </a:solidFill>
        <a:latin typeface="Calibri" pitchFamily="34" charset="0"/>
        <a:ea typeface="+mn-ea"/>
        <a:cs typeface="+mn-cs"/>
      </a:defRPr>
    </a:lvl7pPr>
    <a:lvl8pPr marL="3200400" algn="l" defTabSz="914400" rtl="0" eaLnBrk="1" latinLnBrk="0" hangingPunct="1">
      <a:defRPr sz="2300" kern="1200">
        <a:solidFill>
          <a:schemeClr val="tx1"/>
        </a:solidFill>
        <a:latin typeface="Calibri" pitchFamily="34" charset="0"/>
        <a:ea typeface="+mn-ea"/>
        <a:cs typeface="+mn-cs"/>
      </a:defRPr>
    </a:lvl8pPr>
    <a:lvl9pPr marL="3657600" algn="l" defTabSz="914400" rtl="0" eaLnBrk="1" latinLnBrk="0" hangingPunct="1">
      <a:defRPr sz="23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FAC"/>
    <a:srgbClr val="A32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4505" autoAdjust="0"/>
  </p:normalViewPr>
  <p:slideViewPr>
    <p:cSldViewPr snapToGrid="0" snapToObjects="1">
      <p:cViewPr varScale="1">
        <p:scale>
          <a:sx n="62" d="100"/>
          <a:sy n="62" d="100"/>
        </p:scale>
        <p:origin x="-672" y="-91"/>
      </p:cViewPr>
      <p:guideLst>
        <p:guide orient="horz" pos="2160"/>
        <p:guide pos="500"/>
      </p:guideLst>
    </p:cSldViewPr>
  </p:slideViewPr>
  <p:notesTextViewPr>
    <p:cViewPr>
      <p:scale>
        <a:sx n="100" d="100"/>
        <a:sy n="100" d="100"/>
      </p:scale>
      <p:origin x="0" y="0"/>
    </p:cViewPr>
  </p:notesTextViewPr>
  <p:sorterViewPr>
    <p:cViewPr>
      <p:scale>
        <a:sx n="100" d="100"/>
        <a:sy n="100" d="100"/>
      </p:scale>
      <p:origin x="0" y="2011"/>
    </p:cViewPr>
  </p:sorterViewPr>
  <p:notesViewPr>
    <p:cSldViewPr snapToGrid="0" snapToObjects="1">
      <p:cViewPr varScale="1">
        <p:scale>
          <a:sx n="79" d="100"/>
          <a:sy n="79" d="100"/>
        </p:scale>
        <p:origin x="-1266"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3766">
              <a:defRPr sz="1200"/>
            </a:lvl1pPr>
          </a:lstStyle>
          <a:p>
            <a:pPr>
              <a:defRPr/>
            </a:pPr>
            <a:endParaRPr lang="en-US"/>
          </a:p>
        </p:txBody>
      </p:sp>
      <p:sp>
        <p:nvSpPr>
          <p:cNvPr id="125955" name="Rectangle 3"/>
          <p:cNvSpPr>
            <a:spLocks noGrp="1" noChangeArrowheads="1"/>
          </p:cNvSpPr>
          <p:nvPr>
            <p:ph type="dt" sz="quarter"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3766">
              <a:defRPr sz="1200"/>
            </a:lvl1pPr>
          </a:lstStyle>
          <a:p>
            <a:pPr>
              <a:defRPr/>
            </a:pPr>
            <a:fld id="{706FA405-18E1-4466-995D-70F5721C7AE4}" type="datetimeFigureOut">
              <a:rPr lang="en-US"/>
              <a:pPr>
                <a:defRPr/>
              </a:pPr>
              <a:t>10/31/2017</a:t>
            </a:fld>
            <a:endParaRPr lang="en-US"/>
          </a:p>
        </p:txBody>
      </p:sp>
      <p:sp>
        <p:nvSpPr>
          <p:cNvPr id="125956" name="Rectangle 4"/>
          <p:cNvSpPr>
            <a:spLocks noGrp="1" noChangeArrowheads="1"/>
          </p:cNvSpPr>
          <p:nvPr>
            <p:ph type="ftr" sz="quarter" idx="2"/>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3766">
              <a:defRPr sz="1100"/>
            </a:lvl1pPr>
          </a:lstStyle>
          <a:p>
            <a:pPr>
              <a:defRPr/>
            </a:pPr>
            <a:r>
              <a:rPr lang="en-US"/>
              <a:t>©2013 New York Legal Assistance Group</a:t>
            </a:r>
          </a:p>
        </p:txBody>
      </p:sp>
      <p:sp>
        <p:nvSpPr>
          <p:cNvPr id="125957" name="Rectangle 5"/>
          <p:cNvSpPr>
            <a:spLocks noGrp="1" noChangeArrowheads="1"/>
          </p:cNvSpPr>
          <p:nvPr>
            <p:ph type="sldNum" sz="quarter" idx="3"/>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3766">
              <a:defRPr sz="1200"/>
            </a:lvl1pPr>
          </a:lstStyle>
          <a:p>
            <a:pPr>
              <a:defRPr/>
            </a:pPr>
            <a:fld id="{B9BF6A94-BD2C-4E4E-A2A7-92C2A45BFC76}" type="slidenum">
              <a:rPr lang="en-US"/>
              <a:pPr>
                <a:defRPr/>
              </a:pPr>
              <a:t>‹#›</a:t>
            </a:fld>
            <a:endParaRPr lang="en-US"/>
          </a:p>
        </p:txBody>
      </p:sp>
    </p:spTree>
    <p:extLst>
      <p:ext uri="{BB962C8B-B14F-4D97-AF65-F5344CB8AC3E}">
        <p14:creationId xmlns:p14="http://schemas.microsoft.com/office/powerpoint/2010/main" val="2998590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7" tIns="46219" rIns="92437" bIns="46219" numCol="1" anchor="t" anchorCtr="0" compatLnSpc="1">
            <a:prstTxWarp prst="textNoShape">
              <a:avLst/>
            </a:prstTxWarp>
          </a:bodyPr>
          <a:lstStyle>
            <a:lvl1pPr defTabSz="923766">
              <a:defRPr sz="1200"/>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7" tIns="46219" rIns="92437" bIns="46219" numCol="1" anchor="t" anchorCtr="0" compatLnSpc="1">
            <a:prstTxWarp prst="textNoShape">
              <a:avLst/>
            </a:prstTxWarp>
          </a:bodyPr>
          <a:lstStyle>
            <a:lvl1pPr algn="r" defTabSz="923766">
              <a:defRPr sz="1200"/>
            </a:lvl1pPr>
          </a:lstStyle>
          <a:p>
            <a:pPr>
              <a:defRPr/>
            </a:pPr>
            <a:fld id="{C1F14BA9-2FE6-4BE1-90E7-C487AD282F08}" type="datetimeFigureOut">
              <a:rPr lang="en-US"/>
              <a:pPr>
                <a:defRPr/>
              </a:pPr>
              <a:t>10/31/2017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0955" tIns="45478" rIns="90955" bIns="45478" rtlCol="0" anchor="ctr"/>
          <a:lstStyle/>
          <a:p>
            <a:pPr lvl="0"/>
            <a:endParaRPr lang="en-US" noProof="0"/>
          </a:p>
        </p:txBody>
      </p:sp>
      <p:sp>
        <p:nvSpPr>
          <p:cNvPr id="5" name="Notes Placeholder 4"/>
          <p:cNvSpPr>
            <a:spLocks noGrp="1"/>
          </p:cNvSpPr>
          <p:nvPr>
            <p:ph type="body" sz="quarter" idx="3"/>
          </p:nvPr>
        </p:nvSpPr>
        <p:spPr bwMode="auto">
          <a:xfrm>
            <a:off x="687388" y="4416425"/>
            <a:ext cx="5507037"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7" tIns="46219" rIns="92437" bIns="46219" numCol="1" anchor="b" anchorCtr="0" compatLnSpc="1">
            <a:prstTxWarp prst="textNoShape">
              <a:avLst/>
            </a:prstTxWarp>
          </a:bodyPr>
          <a:lstStyle>
            <a:lvl1pPr defTabSz="923766">
              <a:defRPr sz="1200"/>
            </a:lvl1pPr>
          </a:lstStyle>
          <a:p>
            <a:pPr>
              <a:defRPr/>
            </a:pPr>
            <a:r>
              <a:rPr lang="en-US"/>
              <a:t>©2013 New York Legal Assistance Group</a:t>
            </a:r>
          </a:p>
        </p:txBody>
      </p:sp>
      <p:sp>
        <p:nvSpPr>
          <p:cNvPr id="7" name="Slide Number Placeholder 6"/>
          <p:cNvSpPr>
            <a:spLocks noGrp="1"/>
          </p:cNvSpPr>
          <p:nvPr>
            <p:ph type="sldNum" sz="quarter" idx="5"/>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7" tIns="46219" rIns="92437" bIns="46219" numCol="1" anchor="b" anchorCtr="0" compatLnSpc="1">
            <a:prstTxWarp prst="textNoShape">
              <a:avLst/>
            </a:prstTxWarp>
          </a:bodyPr>
          <a:lstStyle>
            <a:lvl1pPr algn="r" defTabSz="923766">
              <a:defRPr sz="1200"/>
            </a:lvl1pPr>
          </a:lstStyle>
          <a:p>
            <a:pPr>
              <a:defRPr/>
            </a:pPr>
            <a:fld id="{E5B41C89-2418-48CC-A14C-F9EDA02C5ECE}" type="slidenum">
              <a:rPr lang="en-US"/>
              <a:pPr>
                <a:defRPr/>
              </a:pPr>
              <a:t>‹#›</a:t>
            </a:fld>
            <a:endParaRPr lang="en-US"/>
          </a:p>
        </p:txBody>
      </p:sp>
    </p:spTree>
    <p:extLst>
      <p:ext uri="{BB962C8B-B14F-4D97-AF65-F5344CB8AC3E}">
        <p14:creationId xmlns:p14="http://schemas.microsoft.com/office/powerpoint/2010/main" val="141309425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a:xfrm>
            <a:off x="1119188" y="696913"/>
            <a:ext cx="4646612" cy="3486150"/>
          </a:xfrm>
          <a:ln/>
        </p:spPr>
      </p:sp>
      <p:sp>
        <p:nvSpPr>
          <p:cNvPr id="19251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a:xfrm>
            <a:off x="1119188" y="696913"/>
            <a:ext cx="4646612" cy="3486150"/>
          </a:xfrm>
          <a:ln/>
        </p:spPr>
      </p:sp>
      <p:sp>
        <p:nvSpPr>
          <p:cNvPr id="20070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©2013 New York Legal Assistance Group</a:t>
            </a:r>
            <a:endParaRPr lang="en-US"/>
          </a:p>
        </p:txBody>
      </p:sp>
      <p:sp>
        <p:nvSpPr>
          <p:cNvPr id="5" name="Slide Number Placeholder 4"/>
          <p:cNvSpPr>
            <a:spLocks noGrp="1"/>
          </p:cNvSpPr>
          <p:nvPr>
            <p:ph type="sldNum" sz="quarter" idx="11"/>
          </p:nvPr>
        </p:nvSpPr>
        <p:spPr/>
        <p:txBody>
          <a:bodyPr/>
          <a:lstStyle/>
          <a:p>
            <a:pPr>
              <a:defRPr/>
            </a:pPr>
            <a:fld id="{E5B41C89-2418-48CC-A14C-F9EDA02C5ECE}" type="slidenum">
              <a:rPr lang="en-US" smtClean="0"/>
              <a:pPr>
                <a:defRPr/>
              </a:pPr>
              <a:t>13</a:t>
            </a:fld>
            <a:endParaRPr lang="en-US"/>
          </a:p>
        </p:txBody>
      </p:sp>
    </p:spTree>
    <p:extLst>
      <p:ext uri="{BB962C8B-B14F-4D97-AF65-F5344CB8AC3E}">
        <p14:creationId xmlns:p14="http://schemas.microsoft.com/office/powerpoint/2010/main" val="131286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©2013 New York Legal Assistance Group</a:t>
            </a:r>
            <a:endParaRPr lang="en-US"/>
          </a:p>
        </p:txBody>
      </p:sp>
      <p:sp>
        <p:nvSpPr>
          <p:cNvPr id="5" name="Slide Number Placeholder 4"/>
          <p:cNvSpPr>
            <a:spLocks noGrp="1"/>
          </p:cNvSpPr>
          <p:nvPr>
            <p:ph type="sldNum" sz="quarter" idx="11"/>
          </p:nvPr>
        </p:nvSpPr>
        <p:spPr/>
        <p:txBody>
          <a:bodyPr/>
          <a:lstStyle/>
          <a:p>
            <a:pPr>
              <a:defRPr/>
            </a:pPr>
            <a:fld id="{E5B41C89-2418-48CC-A14C-F9EDA02C5ECE}" type="slidenum">
              <a:rPr lang="en-US" smtClean="0"/>
              <a:pPr>
                <a:defRPr/>
              </a:pPr>
              <a:t>14</a:t>
            </a:fld>
            <a:endParaRPr lang="en-US"/>
          </a:p>
        </p:txBody>
      </p:sp>
    </p:spTree>
    <p:extLst>
      <p:ext uri="{BB962C8B-B14F-4D97-AF65-F5344CB8AC3E}">
        <p14:creationId xmlns:p14="http://schemas.microsoft.com/office/powerpoint/2010/main" val="10179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a:xfrm>
            <a:off x="1119188" y="696913"/>
            <a:ext cx="4646612" cy="3486150"/>
          </a:xfrm>
          <a:ln/>
        </p:spPr>
      </p:sp>
      <p:sp>
        <p:nvSpPr>
          <p:cNvPr id="21094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a:xfrm>
            <a:off x="1119188" y="696913"/>
            <a:ext cx="4646612" cy="3486150"/>
          </a:xfrm>
          <a:ln/>
        </p:spPr>
      </p:sp>
      <p:sp>
        <p:nvSpPr>
          <p:cNvPr id="21299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a:xfrm>
            <a:off x="1119188" y="696913"/>
            <a:ext cx="4646612" cy="3486150"/>
          </a:xfrm>
          <a:ln/>
        </p:spPr>
      </p:sp>
      <p:sp>
        <p:nvSpPr>
          <p:cNvPr id="21504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a:xfrm>
            <a:off x="1119188" y="696913"/>
            <a:ext cx="4646612" cy="3486150"/>
          </a:xfrm>
          <a:ln/>
        </p:spPr>
      </p:sp>
      <p:sp>
        <p:nvSpPr>
          <p:cNvPr id="21709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a:xfrm>
            <a:off x="1119188" y="696913"/>
            <a:ext cx="4646612" cy="3486150"/>
          </a:xfrm>
          <a:ln/>
        </p:spPr>
      </p:sp>
      <p:sp>
        <p:nvSpPr>
          <p:cNvPr id="21913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a:xfrm>
            <a:off x="1119188" y="696913"/>
            <a:ext cx="4646612" cy="3486150"/>
          </a:xfrm>
          <a:ln/>
        </p:spPr>
      </p:sp>
      <p:sp>
        <p:nvSpPr>
          <p:cNvPr id="22118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a:xfrm>
            <a:off x="1119188" y="696913"/>
            <a:ext cx="4646612" cy="3486150"/>
          </a:xfrm>
          <a:ln/>
        </p:spPr>
      </p:sp>
      <p:sp>
        <p:nvSpPr>
          <p:cNvPr id="22323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a:xfrm>
            <a:off x="1119188" y="696913"/>
            <a:ext cx="4646612" cy="3486150"/>
          </a:xfrm>
          <a:ln/>
        </p:spPr>
      </p:sp>
      <p:sp>
        <p:nvSpPr>
          <p:cNvPr id="19456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a:xfrm>
            <a:off x="1119188" y="696913"/>
            <a:ext cx="4646612" cy="3486150"/>
          </a:xfrm>
          <a:ln/>
        </p:spPr>
      </p:sp>
      <p:sp>
        <p:nvSpPr>
          <p:cNvPr id="22528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TextEdit="1"/>
          </p:cNvSpPr>
          <p:nvPr>
            <p:ph type="sldImg"/>
          </p:nvPr>
        </p:nvSpPr>
        <p:spPr>
          <a:xfrm>
            <a:off x="1119188" y="696913"/>
            <a:ext cx="4646612" cy="3486150"/>
          </a:xfrm>
          <a:ln/>
        </p:spPr>
      </p:sp>
      <p:sp>
        <p:nvSpPr>
          <p:cNvPr id="22733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a:xfrm>
            <a:off x="1119188" y="696913"/>
            <a:ext cx="4646612" cy="3486150"/>
          </a:xfrm>
          <a:ln/>
        </p:spPr>
      </p:sp>
      <p:sp>
        <p:nvSpPr>
          <p:cNvPr id="22937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a:xfrm>
            <a:off x="1119188" y="696913"/>
            <a:ext cx="4646612" cy="3486150"/>
          </a:xfrm>
          <a:ln/>
        </p:spPr>
      </p:sp>
      <p:sp>
        <p:nvSpPr>
          <p:cNvPr id="23142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a:xfrm>
            <a:off x="1119188" y="696913"/>
            <a:ext cx="4646612" cy="3486150"/>
          </a:xfrm>
          <a:ln/>
        </p:spPr>
      </p:sp>
      <p:sp>
        <p:nvSpPr>
          <p:cNvPr id="23347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a:xfrm>
            <a:off x="1119188" y="696913"/>
            <a:ext cx="4646612" cy="3486150"/>
          </a:xfrm>
          <a:ln/>
        </p:spPr>
      </p:sp>
      <p:sp>
        <p:nvSpPr>
          <p:cNvPr id="23552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a:xfrm>
            <a:off x="1119188" y="696913"/>
            <a:ext cx="4646612" cy="3486150"/>
          </a:xfrm>
          <a:ln/>
        </p:spPr>
      </p:sp>
      <p:sp>
        <p:nvSpPr>
          <p:cNvPr id="23757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a:xfrm>
            <a:off x="1119188" y="696913"/>
            <a:ext cx="4646612" cy="3486150"/>
          </a:xfrm>
          <a:ln/>
        </p:spPr>
      </p:sp>
      <p:sp>
        <p:nvSpPr>
          <p:cNvPr id="23961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a:xfrm>
            <a:off x="1119188" y="696913"/>
            <a:ext cx="4646612" cy="3486150"/>
          </a:xfrm>
          <a:ln/>
        </p:spPr>
      </p:sp>
      <p:sp>
        <p:nvSpPr>
          <p:cNvPr id="24166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a:xfrm>
            <a:off x="1119188" y="696913"/>
            <a:ext cx="4646612" cy="3486150"/>
          </a:xfrm>
          <a:ln/>
        </p:spPr>
      </p:sp>
      <p:sp>
        <p:nvSpPr>
          <p:cNvPr id="24371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a:xfrm>
            <a:off x="1119188" y="696913"/>
            <a:ext cx="4646612" cy="3486150"/>
          </a:xfrm>
          <a:ln/>
        </p:spPr>
      </p:sp>
      <p:sp>
        <p:nvSpPr>
          <p:cNvPr id="19661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a:xfrm>
            <a:off x="1119188" y="696913"/>
            <a:ext cx="4646612" cy="3486150"/>
          </a:xfrm>
          <a:ln/>
        </p:spPr>
      </p:sp>
      <p:sp>
        <p:nvSpPr>
          <p:cNvPr id="24576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a:xfrm>
            <a:off x="1119188" y="696913"/>
            <a:ext cx="4646612" cy="3486150"/>
          </a:xfrm>
          <a:ln/>
        </p:spPr>
      </p:sp>
      <p:sp>
        <p:nvSpPr>
          <p:cNvPr id="24781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a:xfrm>
            <a:off x="1119188" y="696913"/>
            <a:ext cx="4646612" cy="3486150"/>
          </a:xfrm>
          <a:ln/>
        </p:spPr>
      </p:sp>
      <p:sp>
        <p:nvSpPr>
          <p:cNvPr id="24985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a:xfrm>
            <a:off x="1119188" y="696913"/>
            <a:ext cx="4646612" cy="3486150"/>
          </a:xfrm>
          <a:ln/>
        </p:spPr>
      </p:sp>
      <p:sp>
        <p:nvSpPr>
          <p:cNvPr id="25190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a:xfrm>
            <a:off x="1119188" y="696913"/>
            <a:ext cx="4646612" cy="3486150"/>
          </a:xfrm>
          <a:ln/>
        </p:spPr>
      </p:sp>
      <p:sp>
        <p:nvSpPr>
          <p:cNvPr id="25395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TextEdit="1"/>
          </p:cNvSpPr>
          <p:nvPr>
            <p:ph type="sldImg"/>
          </p:nvPr>
        </p:nvSpPr>
        <p:spPr>
          <a:xfrm>
            <a:off x="1119188" y="696913"/>
            <a:ext cx="4646612" cy="3486150"/>
          </a:xfrm>
          <a:ln/>
        </p:spPr>
      </p:sp>
      <p:sp>
        <p:nvSpPr>
          <p:cNvPr id="26829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TextEdit="1"/>
          </p:cNvSpPr>
          <p:nvPr>
            <p:ph type="sldImg"/>
          </p:nvPr>
        </p:nvSpPr>
        <p:spPr>
          <a:xfrm>
            <a:off x="1119188" y="696913"/>
            <a:ext cx="4646612" cy="3486150"/>
          </a:xfrm>
          <a:ln/>
        </p:spPr>
      </p:sp>
      <p:sp>
        <p:nvSpPr>
          <p:cNvPr id="26009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a:xfrm>
            <a:off x="1119188" y="696913"/>
            <a:ext cx="4646612" cy="3486150"/>
          </a:xfrm>
          <a:ln/>
        </p:spPr>
      </p:sp>
      <p:sp>
        <p:nvSpPr>
          <p:cNvPr id="26214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TextEdit="1"/>
          </p:cNvSpPr>
          <p:nvPr>
            <p:ph type="sldImg"/>
          </p:nvPr>
        </p:nvSpPr>
        <p:spPr>
          <a:xfrm>
            <a:off x="1119188" y="696913"/>
            <a:ext cx="4646612" cy="3486150"/>
          </a:xfrm>
          <a:ln/>
        </p:spPr>
      </p:sp>
      <p:sp>
        <p:nvSpPr>
          <p:cNvPr id="29081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TextEdit="1"/>
          </p:cNvSpPr>
          <p:nvPr>
            <p:ph type="sldImg"/>
          </p:nvPr>
        </p:nvSpPr>
        <p:spPr>
          <a:xfrm>
            <a:off x="1119188" y="696913"/>
            <a:ext cx="4646612" cy="3486150"/>
          </a:xfrm>
          <a:ln/>
        </p:spPr>
      </p:sp>
      <p:sp>
        <p:nvSpPr>
          <p:cNvPr id="26419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a:xfrm>
            <a:off x="1119188" y="696913"/>
            <a:ext cx="4646612" cy="3486150"/>
          </a:xfrm>
          <a:ln/>
        </p:spPr>
      </p:sp>
      <p:sp>
        <p:nvSpPr>
          <p:cNvPr id="25395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TextEdit="1"/>
          </p:cNvSpPr>
          <p:nvPr>
            <p:ph type="sldImg"/>
          </p:nvPr>
        </p:nvSpPr>
        <p:spPr>
          <a:xfrm>
            <a:off x="1119188" y="696913"/>
            <a:ext cx="4646612" cy="3486150"/>
          </a:xfrm>
          <a:ln/>
        </p:spPr>
      </p:sp>
      <p:sp>
        <p:nvSpPr>
          <p:cNvPr id="27033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TextEdit="1"/>
          </p:cNvSpPr>
          <p:nvPr>
            <p:ph type="sldImg"/>
          </p:nvPr>
        </p:nvSpPr>
        <p:spPr>
          <a:xfrm>
            <a:off x="1119188" y="696913"/>
            <a:ext cx="4646612" cy="3486150"/>
          </a:xfrm>
          <a:ln/>
        </p:spPr>
      </p:sp>
      <p:sp>
        <p:nvSpPr>
          <p:cNvPr id="27238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TextEdit="1"/>
          </p:cNvSpPr>
          <p:nvPr>
            <p:ph type="sldImg"/>
          </p:nvPr>
        </p:nvSpPr>
        <p:spPr>
          <a:xfrm>
            <a:off x="1119188" y="696913"/>
            <a:ext cx="4646612" cy="3486150"/>
          </a:xfrm>
          <a:ln/>
        </p:spPr>
      </p:sp>
      <p:sp>
        <p:nvSpPr>
          <p:cNvPr id="280579"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TextEdit="1"/>
          </p:cNvSpPr>
          <p:nvPr>
            <p:ph type="sldImg"/>
          </p:nvPr>
        </p:nvSpPr>
        <p:spPr>
          <a:xfrm>
            <a:off x="1119188" y="696913"/>
            <a:ext cx="4646612" cy="3486150"/>
          </a:xfrm>
          <a:ln/>
        </p:spPr>
      </p:sp>
      <p:sp>
        <p:nvSpPr>
          <p:cNvPr id="29696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a:xfrm>
            <a:off x="1119188" y="696913"/>
            <a:ext cx="4646612" cy="3486150"/>
          </a:xfrm>
          <a:ln/>
        </p:spPr>
      </p:sp>
      <p:sp>
        <p:nvSpPr>
          <p:cNvPr id="282627"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a:xfrm>
            <a:off x="1119188" y="696913"/>
            <a:ext cx="4646612" cy="3486150"/>
          </a:xfrm>
          <a:ln/>
        </p:spPr>
      </p:sp>
      <p:sp>
        <p:nvSpPr>
          <p:cNvPr id="28467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a:xfrm>
            <a:off x="1119188" y="696913"/>
            <a:ext cx="4646612" cy="3486150"/>
          </a:xfrm>
          <a:ln/>
        </p:spPr>
      </p:sp>
      <p:sp>
        <p:nvSpPr>
          <p:cNvPr id="28672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a:xfrm>
            <a:off x="1119188" y="696913"/>
            <a:ext cx="4646612" cy="3486150"/>
          </a:xfrm>
          <a:ln/>
        </p:spPr>
      </p:sp>
      <p:sp>
        <p:nvSpPr>
          <p:cNvPr id="28877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a:xfrm>
            <a:off x="1119188" y="696913"/>
            <a:ext cx="4646612" cy="3486150"/>
          </a:xfrm>
          <a:ln/>
        </p:spPr>
      </p:sp>
      <p:sp>
        <p:nvSpPr>
          <p:cNvPr id="29901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TextEdit="1"/>
          </p:cNvSpPr>
          <p:nvPr>
            <p:ph type="sldImg"/>
          </p:nvPr>
        </p:nvSpPr>
        <p:spPr>
          <a:xfrm>
            <a:off x="1119188" y="696913"/>
            <a:ext cx="4646612" cy="3486150"/>
          </a:xfrm>
          <a:ln/>
        </p:spPr>
      </p:sp>
      <p:sp>
        <p:nvSpPr>
          <p:cNvPr id="27443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TextEdit="1"/>
          </p:cNvSpPr>
          <p:nvPr>
            <p:ph type="sldImg"/>
          </p:nvPr>
        </p:nvSpPr>
        <p:spPr>
          <a:xfrm>
            <a:off x="1119188" y="696913"/>
            <a:ext cx="4646612" cy="3486150"/>
          </a:xfrm>
          <a:ln/>
        </p:spPr>
      </p:sp>
      <p:sp>
        <p:nvSpPr>
          <p:cNvPr id="27648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TextEdit="1"/>
          </p:cNvSpPr>
          <p:nvPr>
            <p:ph type="sldImg"/>
          </p:nvPr>
        </p:nvSpPr>
        <p:spPr>
          <a:xfrm>
            <a:off x="1119188" y="696913"/>
            <a:ext cx="4646612" cy="3486150"/>
          </a:xfrm>
          <a:ln/>
        </p:spPr>
      </p:sp>
      <p:sp>
        <p:nvSpPr>
          <p:cNvPr id="294915"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TextEdit="1"/>
          </p:cNvSpPr>
          <p:nvPr>
            <p:ph type="sldImg"/>
          </p:nvPr>
        </p:nvSpPr>
        <p:spPr>
          <a:xfrm>
            <a:off x="1119188" y="696913"/>
            <a:ext cx="4646612" cy="3486150"/>
          </a:xfrm>
          <a:ln/>
        </p:spPr>
      </p:sp>
      <p:sp>
        <p:nvSpPr>
          <p:cNvPr id="278531"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a:xfrm>
            <a:off x="1119188" y="696913"/>
            <a:ext cx="4646612" cy="3486150"/>
          </a:xfrm>
          <a:ln/>
        </p:spPr>
      </p:sp>
      <p:sp>
        <p:nvSpPr>
          <p:cNvPr id="286723" name="Rectangle 3"/>
          <p:cNvSpPr>
            <a:spLocks noGrp="1"/>
          </p:cNvSpPr>
          <p:nvPr>
            <p:ph type="body" idx="1"/>
          </p:nvPr>
        </p:nvSpPr>
        <p:spPr>
          <a:xfrm>
            <a:off x="688481" y="4416098"/>
            <a:ext cx="5504853" cy="4183995"/>
          </a:xfrm>
        </p:spPr>
        <p:txBody>
          <a:bodyPr/>
          <a:lstStyle/>
          <a:p>
            <a:endParaRPr lang="en-US" smtClean="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0" y="554038"/>
            <a:ext cx="2667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ctrTitle"/>
          </p:nvPr>
        </p:nvSpPr>
        <p:spPr bwMode="auto">
          <a:xfrm>
            <a:off x="685800" y="269398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mtClean="0"/>
            </a:lvl1pPr>
          </a:lstStyle>
          <a:p>
            <a:pPr lvl="0"/>
            <a:r>
              <a:rPr lang="en-US" noProof="0" smtClean="0"/>
              <a:t>Click to edit Master title style</a:t>
            </a:r>
          </a:p>
        </p:txBody>
      </p:sp>
      <p:sp>
        <p:nvSpPr>
          <p:cNvPr id="36868" name="Text Placeholder 2"/>
          <p:cNvSpPr>
            <a:spLocks noGrp="1"/>
          </p:cNvSpPr>
          <p:nvPr>
            <p:ph type="subTitle" idx="1"/>
          </p:nvPr>
        </p:nvSpPr>
        <p:spPr>
          <a:xfrm>
            <a:off x="685800" y="4449763"/>
            <a:ext cx="6400800" cy="1752600"/>
          </a:xfrm>
        </p:spPr>
        <p:txBody>
          <a:bodyPr/>
          <a:lstStyle>
            <a:lvl1pPr marL="0" indent="0">
              <a:buFont typeface="Calibri" pitchFamily="34" charset="0"/>
              <a:buNone/>
              <a:defRPr smtClean="0"/>
            </a:lvl1pPr>
          </a:lstStyle>
          <a:p>
            <a:pPr lvl="0"/>
            <a:r>
              <a:rPr lang="en-US" noProof="0" smtClean="0"/>
              <a:t>Click to edit Master subtitle style</a:t>
            </a:r>
          </a:p>
        </p:txBody>
      </p:sp>
      <p:sp>
        <p:nvSpPr>
          <p:cNvPr id="6" name="Date Placeholder 3"/>
          <p:cNvSpPr>
            <a:spLocks noGrp="1"/>
          </p:cNvSpPr>
          <p:nvPr>
            <p:ph type="dt" sz="half" idx="10"/>
          </p:nvPr>
        </p:nvSpPr>
        <p:spPr>
          <a:xfrm>
            <a:off x="457200" y="6245225"/>
            <a:ext cx="2133600" cy="476250"/>
          </a:xfrm>
        </p:spPr>
        <p:txBody>
          <a:bodyPr/>
          <a:lstStyle>
            <a:lvl1pPr>
              <a:defRPr smtClean="0"/>
            </a:lvl1pPr>
          </a:lstStyle>
          <a:p>
            <a:pPr>
              <a:defRPr/>
            </a:pPr>
            <a:fld id="{F8E81270-C98B-408D-914A-C471908F0418}" type="datetime1">
              <a:rPr lang="en-US"/>
              <a:pPr>
                <a:defRPr/>
              </a:pPr>
              <a:t>10/31/2017</a:t>
            </a:fld>
            <a:endParaRPr lang="en-US"/>
          </a:p>
        </p:txBody>
      </p:sp>
      <p:sp>
        <p:nvSpPr>
          <p:cNvPr id="7"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80681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655207-2A2D-491B-9CF6-C271DFE6110C}"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7B897F-98F3-4BD0-9E73-8B636AA67513}" type="slidenum">
              <a:rPr lang="en-US"/>
              <a:pPr>
                <a:defRPr/>
              </a:pPr>
              <a:t>‹#›</a:t>
            </a:fld>
            <a:endParaRPr lang="en-US"/>
          </a:p>
        </p:txBody>
      </p:sp>
    </p:spTree>
    <p:extLst>
      <p:ext uri="{BB962C8B-B14F-4D97-AF65-F5344CB8AC3E}">
        <p14:creationId xmlns:p14="http://schemas.microsoft.com/office/powerpoint/2010/main" val="243458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E70B65-7E1C-4273-88C9-D4562405A4F1}"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D9528-AB83-4D22-B62C-953F363A0105}" type="slidenum">
              <a:rPr lang="en-US"/>
              <a:pPr>
                <a:defRPr/>
              </a:pPr>
              <a:t>‹#›</a:t>
            </a:fld>
            <a:endParaRPr lang="en-US"/>
          </a:p>
        </p:txBody>
      </p:sp>
    </p:spTree>
    <p:extLst>
      <p:ext uri="{BB962C8B-B14F-4D97-AF65-F5344CB8AC3E}">
        <p14:creationId xmlns:p14="http://schemas.microsoft.com/office/powerpoint/2010/main" val="177706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06F2059-19B7-401E-8703-68688F6E4450}"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A3E62D-9C7D-4761-82A6-CF0FC5CBD5B8}" type="slidenum">
              <a:rPr lang="en-US"/>
              <a:pPr>
                <a:defRPr/>
              </a:pPr>
              <a:t>‹#›</a:t>
            </a:fld>
            <a:endParaRPr lang="en-US"/>
          </a:p>
        </p:txBody>
      </p:sp>
    </p:spTree>
    <p:extLst>
      <p:ext uri="{BB962C8B-B14F-4D97-AF65-F5344CB8AC3E}">
        <p14:creationId xmlns:p14="http://schemas.microsoft.com/office/powerpoint/2010/main" val="394678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76800"/>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p:txBody>
          <a:bodyPr/>
          <a:lstStyle>
            <a:lvl1pPr>
              <a:defRPr/>
            </a:lvl1pPr>
          </a:lstStyle>
          <a:p>
            <a:pPr>
              <a:defRPr/>
            </a:pPr>
            <a:fld id="{736D653F-1C3E-43F9-9013-35065CA9A363}"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E2C75-9E21-4612-A031-0E85E6667489}" type="slidenum">
              <a:rPr lang="en-US"/>
              <a:pPr>
                <a:defRPr/>
              </a:pPr>
              <a:t>‹#›</a:t>
            </a:fld>
            <a:endParaRPr lang="en-US"/>
          </a:p>
        </p:txBody>
      </p:sp>
    </p:spTree>
    <p:extLst>
      <p:ext uri="{BB962C8B-B14F-4D97-AF65-F5344CB8AC3E}">
        <p14:creationId xmlns:p14="http://schemas.microsoft.com/office/powerpoint/2010/main" val="117374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5"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B08D3ECA-99F7-45A8-80F4-B0E09F0AEB13}" type="datetime1">
              <a:rPr lang="en-US"/>
              <a:pPr>
                <a:defRPr/>
              </a:pPr>
              <a:t>10/31/2017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A15B10-59EB-4966-9748-B0E43A67668C}" type="slidenum">
              <a:rPr lang="en-US"/>
              <a:pPr>
                <a:defRPr/>
              </a:pPr>
              <a:t>‹#›</a:t>
            </a:fld>
            <a:endParaRPr lang="en-US"/>
          </a:p>
        </p:txBody>
      </p:sp>
    </p:spTree>
    <p:extLst>
      <p:ext uri="{BB962C8B-B14F-4D97-AF65-F5344CB8AC3E}">
        <p14:creationId xmlns:p14="http://schemas.microsoft.com/office/powerpoint/2010/main" val="33009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DC69F0-FFD2-4968-A145-CA09610C5F5C}"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bwMode="white"/>
        <p:txBody>
          <a:bodyPr/>
          <a:lstStyle>
            <a:lvl1pPr>
              <a:defRPr/>
            </a:lvl1pPr>
          </a:lstStyle>
          <a:p>
            <a:pPr>
              <a:defRPr/>
            </a:pPr>
            <a:fld id="{1E107DAD-D09B-451F-85A5-E6AF2E2057A5}" type="slidenum">
              <a:rPr lang="en-US"/>
              <a:pPr>
                <a:defRPr/>
              </a:pPr>
              <a:t>‹#›</a:t>
            </a:fld>
            <a:endParaRPr lang="en-US"/>
          </a:p>
        </p:txBody>
      </p:sp>
    </p:spTree>
    <p:extLst>
      <p:ext uri="{BB962C8B-B14F-4D97-AF65-F5344CB8AC3E}">
        <p14:creationId xmlns:p14="http://schemas.microsoft.com/office/powerpoint/2010/main" val="128851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5"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1" descr="NYLAG_LOGO_Inverse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013575" y="5791200"/>
            <a:ext cx="1892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8F37511D-7153-4261-8B6C-98108AA7B089}" type="datetime1">
              <a:rPr lang="en-US"/>
              <a:pPr>
                <a:defRPr/>
              </a:pPr>
              <a:t>10/31/2017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7002CB-6CCD-4E63-A6DE-B4FBCE461E87}" type="slidenum">
              <a:rPr lang="en-US"/>
              <a:pPr>
                <a:defRPr/>
              </a:pPr>
              <a:t>‹#›</a:t>
            </a:fld>
            <a:endParaRPr lang="en-US"/>
          </a:p>
        </p:txBody>
      </p:sp>
    </p:spTree>
    <p:extLst>
      <p:ext uri="{BB962C8B-B14F-4D97-AF65-F5344CB8AC3E}">
        <p14:creationId xmlns:p14="http://schemas.microsoft.com/office/powerpoint/2010/main" val="220053309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EBAA1C3-768E-4FD4-956C-5653621342B1}"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5F0FF0-CE75-4D15-A0DC-B7480DAD83CC}" type="slidenum">
              <a:rPr lang="en-US"/>
              <a:pPr>
                <a:defRPr/>
              </a:pPr>
              <a:t>‹#›</a:t>
            </a:fld>
            <a:endParaRPr lang="en-US"/>
          </a:p>
        </p:txBody>
      </p:sp>
    </p:spTree>
    <p:extLst>
      <p:ext uri="{BB962C8B-B14F-4D97-AF65-F5344CB8AC3E}">
        <p14:creationId xmlns:p14="http://schemas.microsoft.com/office/powerpoint/2010/main" val="293117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8"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smtClean="0"/>
            </a:lvl1pPr>
          </a:lstStyle>
          <a:p>
            <a:pPr>
              <a:defRPr/>
            </a:pPr>
            <a:fld id="{87B64318-ACE4-48BF-9ADE-03D5A7A702B4}" type="datetime1">
              <a:rPr lang="en-US"/>
              <a:pPr>
                <a:defRPr/>
              </a:pPr>
              <a:t>10/31/2017</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D14899F0-2C95-4BE1-BC0A-93322E954E29}" type="slidenum">
              <a:rPr lang="en-US"/>
              <a:pPr>
                <a:defRPr/>
              </a:pPr>
              <a:t>‹#›</a:t>
            </a:fld>
            <a:endParaRPr lang="en-US"/>
          </a:p>
        </p:txBody>
      </p:sp>
    </p:spTree>
    <p:extLst>
      <p:ext uri="{BB962C8B-B14F-4D97-AF65-F5344CB8AC3E}">
        <p14:creationId xmlns:p14="http://schemas.microsoft.com/office/powerpoint/2010/main" val="398121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344E92-CB27-41CA-A8FE-E4BBE8D72BC1}" type="datetime1">
              <a:rPr lang="en-US"/>
              <a:pPr>
                <a:defRPr/>
              </a:pPr>
              <a:t>10/31/2017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903847-E8FE-42DD-8DFA-25ECAFB37722}" type="slidenum">
              <a:rPr lang="en-US"/>
              <a:pPr>
                <a:defRPr/>
              </a:pPr>
              <a:t>‹#›</a:t>
            </a:fld>
            <a:endParaRPr lang="en-US"/>
          </a:p>
        </p:txBody>
      </p:sp>
    </p:spTree>
    <p:extLst>
      <p:ext uri="{BB962C8B-B14F-4D97-AF65-F5344CB8AC3E}">
        <p14:creationId xmlns:p14="http://schemas.microsoft.com/office/powerpoint/2010/main" val="372331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3861FF-9410-4D06-A968-3771B07AB855}" type="datetime1">
              <a:rPr lang="en-US"/>
              <a:pPr>
                <a:defRPr/>
              </a:pPr>
              <a:t>10/31/2017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FD1947-A896-4743-BB27-5045311004AB}" type="slidenum">
              <a:rPr lang="en-US"/>
              <a:pPr>
                <a:defRPr/>
              </a:pPr>
              <a:t>‹#›</a:t>
            </a:fld>
            <a:endParaRPr lang="en-US"/>
          </a:p>
        </p:txBody>
      </p:sp>
    </p:spTree>
    <p:extLst>
      <p:ext uri="{BB962C8B-B14F-4D97-AF65-F5344CB8AC3E}">
        <p14:creationId xmlns:p14="http://schemas.microsoft.com/office/powerpoint/2010/main" val="204705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cxnSp>
        <p:nvCxnSpPr>
          <p:cNvPr id="6" name="Straight Connector 5"/>
          <p:cNvCxnSpPr/>
          <p:nvPr/>
        </p:nvCxnSpPr>
        <p:spPr>
          <a:xfrm rot="5400000">
            <a:off x="390525" y="3984625"/>
            <a:ext cx="4770438"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B92EF660-8919-4E41-9566-CC0755B20FEE}" type="datetime1">
              <a:rPr lang="en-US"/>
              <a:pPr>
                <a:defRPr/>
              </a:pPr>
              <a:t>10/31/2017</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4D3A089-FEAB-4716-AA2A-906A8645526C}" type="slidenum">
              <a:rPr lang="en-US"/>
              <a:pPr>
                <a:defRPr/>
              </a:pPr>
              <a:t>‹#›</a:t>
            </a:fld>
            <a:endParaRPr lang="en-US"/>
          </a:p>
        </p:txBody>
      </p:sp>
    </p:spTree>
    <p:extLst>
      <p:ext uri="{BB962C8B-B14F-4D97-AF65-F5344CB8AC3E}">
        <p14:creationId xmlns:p14="http://schemas.microsoft.com/office/powerpoint/2010/main" val="152674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Calibri" pitchFamily="34" charset="0"/>
            </a:endParaRPr>
          </a:p>
        </p:txBody>
      </p:sp>
      <p:sp>
        <p:nvSpPr>
          <p:cNvPr id="4" name="Date Placeholder 3"/>
          <p:cNvSpPr>
            <a:spLocks noGrp="1"/>
          </p:cNvSpPr>
          <p:nvPr>
            <p:ph type="dt" sz="half" idx="2"/>
          </p:nvPr>
        </p:nvSpPr>
        <p:spPr bwMode="white">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a:defRPr/>
            </a:pPr>
            <a:fld id="{826FB218-5306-4CB5-9328-4247CE766B4A}" type="datetime1">
              <a:rPr lang="en-US"/>
              <a:pPr>
                <a:defRPr/>
              </a:pPr>
              <a:t>10/31/2017</a:t>
            </a:fld>
            <a:endParaRPr lang="en-US"/>
          </a:p>
        </p:txBody>
      </p:sp>
      <p:sp>
        <p:nvSpPr>
          <p:cNvPr id="5" name="Footer Placeholder 4"/>
          <p:cNvSpPr>
            <a:spLocks noGrp="1"/>
          </p:cNvSpPr>
          <p:nvPr>
            <p:ph type="ftr" sz="quarter" idx="3"/>
          </p:nvPr>
        </p:nvSpPr>
        <p:spPr bwMode="white">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bwMode="white">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FFFFFF"/>
                </a:solidFill>
              </a:defRPr>
            </a:lvl1pPr>
          </a:lstStyle>
          <a:p>
            <a:pPr>
              <a:defRPr/>
            </a:pPr>
            <a:fld id="{A572ABA2-5892-4E21-8BBD-490019909FDE}" type="slidenum">
              <a:rPr lang="en-US"/>
              <a:pPr>
                <a:defRPr/>
              </a:pPr>
              <a:t>‹#›</a:t>
            </a:fld>
            <a:endParaRPr lang="en-US"/>
          </a:p>
        </p:txBody>
      </p:sp>
      <p:pic>
        <p:nvPicPr>
          <p:cNvPr id="1032" name="Picture 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0400" y="5791200"/>
            <a:ext cx="1895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7" r:id="rId1"/>
    <p:sldLayoutId id="2147483848" r:id="rId2"/>
    <p:sldLayoutId id="2147483839" r:id="rId3"/>
    <p:sldLayoutId id="2147483849" r:id="rId4"/>
    <p:sldLayoutId id="2147483840" r:id="rId5"/>
    <p:sldLayoutId id="2147483850" r:id="rId6"/>
    <p:sldLayoutId id="2147483841" r:id="rId7"/>
    <p:sldLayoutId id="2147483842" r:id="rId8"/>
    <p:sldLayoutId id="2147483851" r:id="rId9"/>
    <p:sldLayoutId id="2147483843" r:id="rId10"/>
    <p:sldLayoutId id="2147483844" r:id="rId11"/>
    <p:sldLayoutId id="2147483845" r:id="rId12"/>
    <p:sldLayoutId id="2147483846"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4000" kern="1200" spc="-100">
          <a:solidFill>
            <a:schemeClr val="tx2"/>
          </a:solidFill>
          <a:latin typeface="Calibri" pitchFamily="34" charset="0"/>
          <a:ea typeface="+mj-ea"/>
          <a:cs typeface="+mj-cs"/>
        </a:defRPr>
      </a:lvl1pPr>
      <a:lvl2pPr algn="l" rtl="0" eaLnBrk="1" fontAlgn="base" hangingPunct="1">
        <a:spcBef>
          <a:spcPct val="0"/>
        </a:spcBef>
        <a:spcAft>
          <a:spcPct val="0"/>
        </a:spcAft>
        <a:defRPr sz="4000">
          <a:solidFill>
            <a:schemeClr val="tx2"/>
          </a:solidFill>
          <a:latin typeface="Calibri" pitchFamily="34" charset="0"/>
        </a:defRPr>
      </a:lvl2pPr>
      <a:lvl3pPr algn="l" rtl="0" eaLnBrk="1" fontAlgn="base" hangingPunct="1">
        <a:spcBef>
          <a:spcPct val="0"/>
        </a:spcBef>
        <a:spcAft>
          <a:spcPct val="0"/>
        </a:spcAft>
        <a:defRPr sz="4000">
          <a:solidFill>
            <a:schemeClr val="tx2"/>
          </a:solidFill>
          <a:latin typeface="Calibri" pitchFamily="34" charset="0"/>
        </a:defRPr>
      </a:lvl3pPr>
      <a:lvl4pPr algn="l" rtl="0" eaLnBrk="1" fontAlgn="base" hangingPunct="1">
        <a:spcBef>
          <a:spcPct val="0"/>
        </a:spcBef>
        <a:spcAft>
          <a:spcPct val="0"/>
        </a:spcAft>
        <a:defRPr sz="4000">
          <a:solidFill>
            <a:schemeClr val="tx2"/>
          </a:solidFill>
          <a:latin typeface="Calibri" pitchFamily="34" charset="0"/>
        </a:defRPr>
      </a:lvl4pPr>
      <a:lvl5pPr algn="l" rtl="0" eaLnBrk="1" fontAlgn="base" hangingPunct="1">
        <a:spcBef>
          <a:spcPct val="0"/>
        </a:spcBef>
        <a:spcAft>
          <a:spcPct val="0"/>
        </a:spcAft>
        <a:defRPr sz="4000">
          <a:solidFill>
            <a:schemeClr val="tx2"/>
          </a:solidFill>
          <a:latin typeface="Calibri" pitchFamily="34" charset="0"/>
        </a:defRPr>
      </a:lvl5pPr>
      <a:lvl6pPr marL="457200" algn="l" rtl="0" eaLnBrk="1" fontAlgn="base" hangingPunct="1">
        <a:spcBef>
          <a:spcPct val="0"/>
        </a:spcBef>
        <a:spcAft>
          <a:spcPct val="0"/>
        </a:spcAft>
        <a:defRPr sz="4000">
          <a:solidFill>
            <a:schemeClr val="tx2"/>
          </a:solidFill>
          <a:latin typeface="Calibri" pitchFamily="34" charset="0"/>
        </a:defRPr>
      </a:lvl6pPr>
      <a:lvl7pPr marL="914400" algn="l" rtl="0" eaLnBrk="1" fontAlgn="base" hangingPunct="1">
        <a:spcBef>
          <a:spcPct val="0"/>
        </a:spcBef>
        <a:spcAft>
          <a:spcPct val="0"/>
        </a:spcAft>
        <a:defRPr sz="4000">
          <a:solidFill>
            <a:schemeClr val="tx2"/>
          </a:solidFill>
          <a:latin typeface="Calibri" pitchFamily="34" charset="0"/>
        </a:defRPr>
      </a:lvl7pPr>
      <a:lvl8pPr marL="1371600" algn="l" rtl="0" eaLnBrk="1" fontAlgn="base" hangingPunct="1">
        <a:spcBef>
          <a:spcPct val="0"/>
        </a:spcBef>
        <a:spcAft>
          <a:spcPct val="0"/>
        </a:spcAft>
        <a:defRPr sz="4000">
          <a:solidFill>
            <a:schemeClr val="tx2"/>
          </a:solidFill>
          <a:latin typeface="Calibri" pitchFamily="34" charset="0"/>
        </a:defRPr>
      </a:lvl8pPr>
      <a:lvl9pPr marL="1828800" algn="l" rtl="0" eaLnBrk="1" fontAlgn="base" hangingPunct="1">
        <a:spcBef>
          <a:spcPct val="0"/>
        </a:spcBef>
        <a:spcAft>
          <a:spcPct val="0"/>
        </a:spcAft>
        <a:defRPr sz="4000">
          <a:solidFill>
            <a:schemeClr val="tx2"/>
          </a:solidFill>
          <a:latin typeface="Calibri" pitchFamily="34" charset="0"/>
        </a:defRPr>
      </a:lvl9pPr>
    </p:titleStyle>
    <p:bodyStyle>
      <a:lvl1pPr marL="182563" indent="-182563" algn="l" rtl="0" eaLnBrk="1" fontAlgn="base" hangingPunct="1">
        <a:spcBef>
          <a:spcPct val="20000"/>
        </a:spcBef>
        <a:spcAft>
          <a:spcPct val="0"/>
        </a:spcAft>
        <a:buClr>
          <a:schemeClr val="accent1"/>
        </a:buClr>
        <a:buSzPct val="85000"/>
        <a:buFont typeface="Calibri" pitchFamily="34" charset="0"/>
        <a:buChar char="•"/>
        <a:defRPr sz="2400" kern="1200">
          <a:solidFill>
            <a:schemeClr val="tx1"/>
          </a:solidFill>
          <a:latin typeface="Calibri"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Calibri" pitchFamily="34" charset="0"/>
        <a:buChar char="•"/>
        <a:defRPr sz="2000" kern="1200">
          <a:solidFill>
            <a:schemeClr val="tx1"/>
          </a:solidFill>
          <a:latin typeface="Calibri"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Calibri" pitchFamily="34" charset="0"/>
        <a:buChar char="•"/>
        <a:defRPr kern="1200">
          <a:solidFill>
            <a:schemeClr val="tx1"/>
          </a:solidFill>
          <a:latin typeface="Calibri" pitchFamily="34" charset="0"/>
          <a:ea typeface="+mn-ea"/>
          <a:cs typeface="+mn-cs"/>
        </a:defRPr>
      </a:lvl3pPr>
      <a:lvl4pPr marL="1004888" indent="-182563" algn="l" rtl="0" eaLnBrk="1" fontAlgn="base" hangingPunct="1">
        <a:spcBef>
          <a:spcPct val="20000"/>
        </a:spcBef>
        <a:spcAft>
          <a:spcPct val="0"/>
        </a:spcAft>
        <a:buClr>
          <a:schemeClr val="accent1"/>
        </a:buClr>
        <a:buFont typeface="Calibri" pitchFamily="34" charset="0"/>
        <a:buChar char="•"/>
        <a:defRPr sz="1600" kern="1200">
          <a:solidFill>
            <a:schemeClr val="tx1"/>
          </a:solidFill>
          <a:latin typeface="Calibri"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Calibri" pitchFamily="34" charset="0"/>
        <a:buChar char="•"/>
        <a:defRPr sz="1400" kern="1200">
          <a:solidFill>
            <a:schemeClr val="tx1"/>
          </a:solidFill>
          <a:latin typeface="Calibri"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FLRP@nylag.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nylc.com/health/download/66/"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wnylc.com/health/entry/212/" TargetMode="External"/><Relationship Id="rId2" Type="http://schemas.openxmlformats.org/officeDocument/2006/relationships/hyperlink" Target="http://www.wnylc.com/health/entry/59/" TargetMode="External"/><Relationship Id="rId1" Type="http://schemas.openxmlformats.org/officeDocument/2006/relationships/slideLayout" Target="../slideLayouts/slideLayout3.xml"/><Relationship Id="rId4" Type="http://schemas.openxmlformats.org/officeDocument/2006/relationships/hyperlink" Target="http://www.wnylc.com/health/entry/16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ny.gov/health_care/medicaid/reference/m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nylc.com/health/entry/46/"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nylc.com/health/entry/46/"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health.state.ny.us/health_care/medicaid/publications/pub1996adm.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nylc.com/health/download/267/"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nylc.com/health/entry/55/"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wnylc.com/health/download/175/"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www.wnylc.com/health/download/17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nylc.com/health/entry/18/"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nylc.com/health/entry/44/"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wnylc.com/health/14/"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health.ny.gov/health_care/medicaid/reference/mrg/"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onlineresources.wnylc.net/pb/docs/91_adm-11.pdf" TargetMode="External"/><Relationship Id="rId5" Type="http://schemas.openxmlformats.org/officeDocument/2006/relationships/hyperlink" Target="http://onlineresources.wnylc.net/pb/default.asp" TargetMode="External"/><Relationship Id="rId4" Type="http://schemas.openxmlformats.org/officeDocument/2006/relationships/hyperlink" Target="http://www.health.ny.gov/health_care/medicaid/publication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nylc.com/health/14/" TargetMode="External"/><Relationship Id="rId3" Type="http://schemas.openxmlformats.org/officeDocument/2006/relationships/hyperlink" Target="http://www.nyc.gov/html/hra/downloads/pdf/income_level.pdf" TargetMode="External"/><Relationship Id="rId7" Type="http://schemas.openxmlformats.org/officeDocument/2006/relationships/hyperlink" Target="http://wnylc.com/health/entry/46/" TargetMode="External"/><Relationship Id="rId12" Type="http://schemas.openxmlformats.org/officeDocument/2006/relationships/hyperlink" Target="http://www.wnylc.com/health/entry/165/"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wnylc.com/healthcare/health_care.asp" TargetMode="External"/><Relationship Id="rId11" Type="http://schemas.openxmlformats.org/officeDocument/2006/relationships/hyperlink" Target="http://www.wnylc.com/health/entry/212/" TargetMode="External"/><Relationship Id="rId5" Type="http://schemas.openxmlformats.org/officeDocument/2006/relationships/hyperlink" Target="http://nyhealthaccess.org/" TargetMode="External"/><Relationship Id="rId10" Type="http://schemas.openxmlformats.org/officeDocument/2006/relationships/hyperlink" Target="http://www.wnylc.com/health/entry/59/" TargetMode="External"/><Relationship Id="rId4" Type="http://schemas.openxmlformats.org/officeDocument/2006/relationships/hyperlink" Target="http://www.health.state.ny.us/health_care/medicaid/" TargetMode="External"/><Relationship Id="rId9" Type="http://schemas.openxmlformats.org/officeDocument/2006/relationships/hyperlink" Target="http://wnylc.com/health/1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5" name="Rectangle 7"/>
          <p:cNvSpPr>
            <a:spLocks noGrp="1"/>
          </p:cNvSpPr>
          <p:nvPr>
            <p:ph type="ctrTitle"/>
          </p:nvPr>
        </p:nvSpPr>
        <p:spPr/>
        <p:txBody>
          <a:bodyPr/>
          <a:lstStyle/>
          <a:p>
            <a:r>
              <a:rPr lang="en-US" cap="none" dirty="0" smtClean="0"/>
              <a:t>Medicaid Spend-Down in New York</a:t>
            </a:r>
            <a:endParaRPr lang="en-US" cap="none" dirty="0"/>
          </a:p>
        </p:txBody>
      </p:sp>
      <p:sp>
        <p:nvSpPr>
          <p:cNvPr id="191496" name="Rectangle 8"/>
          <p:cNvSpPr>
            <a:spLocks noGrp="1"/>
          </p:cNvSpPr>
          <p:nvPr>
            <p:ph type="subTitle" idx="1"/>
          </p:nvPr>
        </p:nvSpPr>
        <p:spPr/>
        <p:txBody>
          <a:bodyPr/>
          <a:lstStyle/>
          <a:p>
            <a:r>
              <a:rPr lang="en-US" dirty="0"/>
              <a:t>Evelyn Frank Legal Resources Program</a:t>
            </a:r>
          </a:p>
          <a:p>
            <a:r>
              <a:rPr lang="en-US" dirty="0" smtClean="0"/>
              <a:t>New York Legal Assistance Group</a:t>
            </a:r>
          </a:p>
          <a:p>
            <a:r>
              <a:rPr lang="en-US" dirty="0" smtClean="0">
                <a:hlinkClick r:id="rId3"/>
              </a:rPr>
              <a:t>EFLRP@nylag.org</a:t>
            </a:r>
            <a:endParaRPr lang="en-US" dirty="0" smtClean="0"/>
          </a:p>
          <a:p>
            <a:r>
              <a:rPr lang="en-US" dirty="0" smtClean="0"/>
              <a:t>(212) 613-7310</a:t>
            </a:r>
            <a:endParaRPr lang="en-US" dirty="0"/>
          </a:p>
          <a:p>
            <a:r>
              <a:rPr lang="en-US" dirty="0"/>
              <a:t>December </a:t>
            </a:r>
            <a:r>
              <a:rPr lang="en-US" dirty="0" smtClean="0"/>
              <a:t>6, 2013  updated 10/20/2017</a:t>
            </a:r>
            <a:endParaRPr lang="en-US" dirty="0"/>
          </a:p>
        </p:txBody>
      </p:sp>
    </p:spTree>
    <p:extLst>
      <p:ext uri="{BB962C8B-B14F-4D97-AF65-F5344CB8AC3E}">
        <p14:creationId xmlns:p14="http://schemas.microsoft.com/office/powerpoint/2010/main" val="112443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Basics of spend-Down</a:t>
            </a:r>
            <a:endParaRPr lang="en-US" dirty="0"/>
          </a:p>
        </p:txBody>
      </p:sp>
      <p:sp>
        <p:nvSpPr>
          <p:cNvPr id="6" name="Subtitle 5"/>
          <p:cNvSpPr>
            <a:spLocks noGrp="1"/>
          </p:cNvSpPr>
          <p:nvPr>
            <p:ph type="subTitle" idx="1"/>
          </p:nvPr>
        </p:nvSpPr>
        <p:spPr>
          <a:xfrm>
            <a:off x="685800" y="3505200"/>
            <a:ext cx="6400800" cy="3093308"/>
          </a:xfrm>
        </p:spPr>
        <p:txBody>
          <a:bodyPr/>
          <a:lstStyle/>
          <a:p>
            <a:pPr marL="342900" indent="-342900">
              <a:buFont typeface="Arial" panose="020B0604020202020204" pitchFamily="34" charset="0"/>
              <a:buChar char="•"/>
            </a:pPr>
            <a:r>
              <a:rPr lang="en-US" dirty="0" smtClean="0"/>
              <a:t>Who can use Spend-down</a:t>
            </a:r>
          </a:p>
          <a:p>
            <a:pPr marL="342900" indent="-342900">
              <a:buFont typeface="Arial" panose="020B0604020202020204" pitchFamily="34" charset="0"/>
              <a:buChar char="•"/>
            </a:pPr>
            <a:r>
              <a:rPr lang="en-US" dirty="0" smtClean="0"/>
              <a:t>How to Calculate the Spend-down</a:t>
            </a:r>
          </a:p>
          <a:p>
            <a:pPr marL="342900" indent="-342900">
              <a:buFont typeface="Arial" panose="020B0604020202020204" pitchFamily="34" charset="0"/>
              <a:buChar char="•"/>
            </a:pPr>
            <a:r>
              <a:rPr lang="en-US" dirty="0" smtClean="0"/>
              <a:t>Which Bills Count</a:t>
            </a:r>
          </a:p>
          <a:p>
            <a:pPr marL="342900" indent="-342900">
              <a:buFont typeface="Arial" panose="020B0604020202020204" pitchFamily="34" charset="0"/>
              <a:buChar char="•"/>
            </a:pPr>
            <a:r>
              <a:rPr lang="en-US" dirty="0" smtClean="0"/>
              <a:t>Using Past Medical Bills – or bills paid by EPIC - to meet Spend-down</a:t>
            </a:r>
          </a:p>
          <a:p>
            <a:pPr marL="342900" indent="-342900">
              <a:buFont typeface="Arial" panose="020B0604020202020204" pitchFamily="34" charset="0"/>
              <a:buChar char="•"/>
            </a:pPr>
            <a:r>
              <a:rPr lang="en-US" dirty="0" smtClean="0"/>
              <a:t>Spend-down logistics – submit bills or pay-in</a:t>
            </a:r>
          </a:p>
          <a:p>
            <a:pPr marL="342900" indent="-342900">
              <a:buFont typeface="Arial" panose="020B0604020202020204" pitchFamily="34" charset="0"/>
              <a:buChar char="•"/>
            </a:pPr>
            <a:r>
              <a:rPr lang="en-US" dirty="0" smtClean="0"/>
              <a:t>Hospital Inpatient rule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10</a:t>
            </a:fld>
            <a:endParaRPr lang="en-US"/>
          </a:p>
        </p:txBody>
      </p:sp>
    </p:spTree>
    <p:extLst>
      <p:ext uri="{BB962C8B-B14F-4D97-AF65-F5344CB8AC3E}">
        <p14:creationId xmlns:p14="http://schemas.microsoft.com/office/powerpoint/2010/main" val="283959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Use Spend-down?</a:t>
            </a:r>
            <a:endParaRPr lang="en-US" dirty="0"/>
          </a:p>
        </p:txBody>
      </p:sp>
      <p:sp>
        <p:nvSpPr>
          <p:cNvPr id="3" name="Content Placeholder 2"/>
          <p:cNvSpPr>
            <a:spLocks noGrp="1"/>
          </p:cNvSpPr>
          <p:nvPr>
            <p:ph idx="1"/>
          </p:nvPr>
        </p:nvSpPr>
        <p:spPr>
          <a:xfrm>
            <a:off x="457200" y="1437047"/>
            <a:ext cx="8229600" cy="5039953"/>
          </a:xfrm>
        </p:spPr>
        <p:txBody>
          <a:bodyPr/>
          <a:lstStyle/>
          <a:p>
            <a:r>
              <a:rPr lang="en-US" dirty="0" smtClean="0"/>
              <a:t>Only some Medicaid recipients may use spend-down if they have “excess income.”</a:t>
            </a:r>
          </a:p>
          <a:p>
            <a:r>
              <a:rPr lang="en-US" dirty="0" smtClean="0"/>
              <a:t>Most people who qualify for Medicaid  or Essential Plan under the Affordable Care Act (ACA or Obamacare) don’t need to use spend-down, because they have a higher </a:t>
            </a:r>
            <a:r>
              <a:rPr lang="en-US" b="1" dirty="0" smtClean="0"/>
              <a:t>income limit </a:t>
            </a:r>
            <a:r>
              <a:rPr lang="en-US" dirty="0" smtClean="0"/>
              <a:t>than the  “regular” Medicaid limit used with spend-down. AND NO asset limit.</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629658"/>
              </p:ext>
            </p:extLst>
          </p:nvPr>
        </p:nvGraphicFramePr>
        <p:xfrm>
          <a:off x="172994" y="3904325"/>
          <a:ext cx="8748583" cy="2667000"/>
        </p:xfrm>
        <a:graphic>
          <a:graphicData uri="http://schemas.openxmlformats.org/drawingml/2006/table">
            <a:tbl>
              <a:tblPr firstRow="1" bandRow="1">
                <a:tableStyleId>{5C22544A-7EE6-4342-B048-85BDC9FD1C3A}</a:tableStyleId>
              </a:tblPr>
              <a:tblGrid>
                <a:gridCol w="1854875"/>
                <a:gridCol w="2731194"/>
                <a:gridCol w="2302446"/>
                <a:gridCol w="1860068"/>
              </a:tblGrid>
              <a:tr h="778475">
                <a:tc>
                  <a:txBody>
                    <a:bodyPr/>
                    <a:lstStyle/>
                    <a:p>
                      <a:endParaRPr lang="en-US" dirty="0"/>
                    </a:p>
                  </a:txBody>
                  <a:tcPr/>
                </a:tc>
                <a:tc>
                  <a:txBody>
                    <a:bodyPr/>
                    <a:lstStyle/>
                    <a:p>
                      <a:r>
                        <a:rPr lang="en-US" sz="1600" dirty="0" smtClean="0"/>
                        <a:t>ESSENTIAL</a:t>
                      </a:r>
                      <a:r>
                        <a:rPr lang="en-US" sz="1600" baseline="0" dirty="0" smtClean="0"/>
                        <a:t> Plan</a:t>
                      </a:r>
                    </a:p>
                    <a:p>
                      <a:r>
                        <a:rPr lang="en-US" sz="1600" baseline="0" dirty="0" smtClean="0"/>
                        <a:t>(ACA) 200% FPL</a:t>
                      </a:r>
                      <a:endParaRPr lang="en-US" sz="1600" dirty="0"/>
                    </a:p>
                  </a:txBody>
                  <a:tcPr/>
                </a:tc>
                <a:tc>
                  <a:txBody>
                    <a:bodyPr/>
                    <a:lstStyle/>
                    <a:p>
                      <a:r>
                        <a:rPr lang="en-US" baseline="0" dirty="0" smtClean="0"/>
                        <a:t>“MAGI” (ACA)</a:t>
                      </a:r>
                    </a:p>
                    <a:p>
                      <a:r>
                        <a:rPr lang="en-US" baseline="0" dirty="0" smtClean="0"/>
                        <a:t>138% FPL</a:t>
                      </a:r>
                      <a:endParaRPr lang="en-US" dirty="0"/>
                    </a:p>
                  </a:txBody>
                  <a:tcPr/>
                </a:tc>
                <a:tc>
                  <a:txBody>
                    <a:bodyPr/>
                    <a:lstStyle/>
                    <a:p>
                      <a:r>
                        <a:rPr lang="en-US" baseline="0" dirty="0" smtClean="0"/>
                        <a:t>Non-MAGI Regular Medicaid</a:t>
                      </a:r>
                      <a:endParaRPr lang="en-US" dirty="0"/>
                    </a:p>
                  </a:txBody>
                  <a:tcPr>
                    <a:solidFill>
                      <a:schemeClr val="tx1"/>
                    </a:solidFill>
                  </a:tcPr>
                </a:tc>
              </a:tr>
              <a:tr h="370840">
                <a:tc>
                  <a:txBody>
                    <a:bodyPr/>
                    <a:lstStyle/>
                    <a:p>
                      <a:r>
                        <a:rPr lang="en-US" dirty="0" smtClean="0"/>
                        <a:t>     1</a:t>
                      </a:r>
                      <a:endParaRPr lang="en-US" dirty="0"/>
                    </a:p>
                  </a:txBody>
                  <a:tcPr/>
                </a:tc>
                <a:tc>
                  <a:txBody>
                    <a:bodyPr/>
                    <a:lstStyle/>
                    <a:p>
                      <a:r>
                        <a:rPr lang="en-US" dirty="0" smtClean="0"/>
                        <a:t>$2,010</a:t>
                      </a:r>
                      <a:endParaRPr lang="en-US" dirty="0"/>
                    </a:p>
                  </a:txBody>
                  <a:tcPr/>
                </a:tc>
                <a:tc>
                  <a:txBody>
                    <a:bodyPr/>
                    <a:lstStyle/>
                    <a:p>
                      <a:r>
                        <a:rPr lang="en-US" dirty="0" smtClean="0"/>
                        <a:t>$1,387</a:t>
                      </a:r>
                      <a:endParaRPr lang="en-US" dirty="0"/>
                    </a:p>
                  </a:txBody>
                  <a:tcPr/>
                </a:tc>
                <a:tc>
                  <a:txBody>
                    <a:bodyPr/>
                    <a:lstStyle/>
                    <a:p>
                      <a:r>
                        <a:rPr lang="en-US" b="1" dirty="0" smtClean="0"/>
                        <a:t>$</a:t>
                      </a:r>
                      <a:r>
                        <a:rPr lang="en-US" b="1" baseline="0" dirty="0" smtClean="0"/>
                        <a:t>   </a:t>
                      </a:r>
                      <a:r>
                        <a:rPr lang="en-US" b="1" dirty="0" smtClean="0"/>
                        <a:t>825</a:t>
                      </a:r>
                      <a:endParaRPr lang="en-US" b="1" dirty="0"/>
                    </a:p>
                  </a:txBody>
                  <a:tcPr>
                    <a:solidFill>
                      <a:schemeClr val="bg2"/>
                    </a:solidFill>
                  </a:tcPr>
                </a:tc>
              </a:tr>
              <a:tr h="370840">
                <a:tc>
                  <a:txBody>
                    <a:bodyPr/>
                    <a:lstStyle/>
                    <a:p>
                      <a:r>
                        <a:rPr lang="en-US" dirty="0" smtClean="0"/>
                        <a:t>     2</a:t>
                      </a:r>
                      <a:endParaRPr lang="en-US" dirty="0"/>
                    </a:p>
                  </a:txBody>
                  <a:tcPr/>
                </a:tc>
                <a:tc>
                  <a:txBody>
                    <a:bodyPr/>
                    <a:lstStyle/>
                    <a:p>
                      <a:r>
                        <a:rPr lang="en-US" dirty="0" smtClean="0"/>
                        <a:t>$2,706</a:t>
                      </a:r>
                      <a:endParaRPr lang="en-US" dirty="0"/>
                    </a:p>
                  </a:txBody>
                  <a:tcPr/>
                </a:tc>
                <a:tc>
                  <a:txBody>
                    <a:bodyPr/>
                    <a:lstStyle/>
                    <a:p>
                      <a:r>
                        <a:rPr lang="en-US" dirty="0" smtClean="0"/>
                        <a:t>$1,868</a:t>
                      </a:r>
                      <a:endParaRPr lang="en-US" dirty="0"/>
                    </a:p>
                  </a:txBody>
                  <a:tcPr/>
                </a:tc>
                <a:tc>
                  <a:txBody>
                    <a:bodyPr/>
                    <a:lstStyle/>
                    <a:p>
                      <a:r>
                        <a:rPr lang="en-US" b="1" dirty="0" smtClean="0"/>
                        <a:t>$1,209</a:t>
                      </a:r>
                      <a:endParaRPr lang="en-US" b="1" dirty="0"/>
                    </a:p>
                  </a:txBody>
                  <a:tcPr>
                    <a:solidFill>
                      <a:schemeClr val="bg2"/>
                    </a:solidFill>
                  </a:tcPr>
                </a:tc>
              </a:tr>
              <a:tr h="370840">
                <a:tc>
                  <a:txBody>
                    <a:bodyPr/>
                    <a:lstStyle/>
                    <a:p>
                      <a:r>
                        <a:rPr lang="en-US" dirty="0" smtClean="0"/>
                        <a:t>MAY SPEND</a:t>
                      </a:r>
                      <a:r>
                        <a:rPr lang="en-US" baseline="0" dirty="0" smtClean="0"/>
                        <a:t> </a:t>
                      </a:r>
                      <a:r>
                        <a:rPr lang="en-US" dirty="0" smtClean="0"/>
                        <a:t>DOWN?</a:t>
                      </a:r>
                      <a:endParaRPr lang="en-US" dirty="0"/>
                    </a:p>
                  </a:txBody>
                  <a:tcPr/>
                </a:tc>
                <a:tc>
                  <a:txBody>
                    <a:bodyPr/>
                    <a:lstStyle/>
                    <a:p>
                      <a:endParaRPr lang="en-US" dirty="0" smtClean="0"/>
                    </a:p>
                    <a:p>
                      <a:r>
                        <a:rPr lang="en-US" dirty="0" smtClean="0"/>
                        <a:t>    NO</a:t>
                      </a:r>
                      <a:endParaRPr lang="en-US" dirty="0"/>
                    </a:p>
                  </a:txBody>
                  <a:tcPr/>
                </a:tc>
                <a:tc>
                  <a:txBody>
                    <a:bodyPr/>
                    <a:lstStyle/>
                    <a:p>
                      <a:endParaRPr lang="en-US" dirty="0" smtClean="0"/>
                    </a:p>
                    <a:p>
                      <a:r>
                        <a:rPr lang="en-US" dirty="0" smtClean="0"/>
                        <a:t>       NO</a:t>
                      </a:r>
                      <a:endParaRPr lang="en-US" dirty="0"/>
                    </a:p>
                  </a:txBody>
                  <a:tcPr/>
                </a:tc>
                <a:tc>
                  <a:txBody>
                    <a:bodyPr/>
                    <a:lstStyle/>
                    <a:p>
                      <a:endParaRPr lang="en-US" b="1" dirty="0" smtClean="0"/>
                    </a:p>
                    <a:p>
                      <a:r>
                        <a:rPr lang="en-US" b="1" dirty="0" smtClean="0"/>
                        <a:t>    YES</a:t>
                      </a:r>
                      <a:endParaRPr lang="en-US" b="1" dirty="0"/>
                    </a:p>
                  </a:txBody>
                  <a:tcPr>
                    <a:solidFill>
                      <a:schemeClr val="bg2"/>
                    </a:solidFill>
                  </a:tcPr>
                </a:tc>
              </a:tr>
              <a:tr h="370840">
                <a:tc>
                  <a:txBody>
                    <a:bodyPr/>
                    <a:lstStyle/>
                    <a:p>
                      <a:r>
                        <a:rPr lang="en-US" dirty="0" smtClean="0"/>
                        <a:t>Asset Limit?</a:t>
                      </a:r>
                      <a:endParaRPr lang="en-US" dirty="0"/>
                    </a:p>
                  </a:txBody>
                  <a:tcPr/>
                </a:tc>
                <a:tc>
                  <a:txBody>
                    <a:bodyPr/>
                    <a:lstStyle/>
                    <a:p>
                      <a:r>
                        <a:rPr lang="en-US" dirty="0" smtClean="0"/>
                        <a:t>    NO</a:t>
                      </a:r>
                      <a:endParaRPr lang="en-US" dirty="0"/>
                    </a:p>
                  </a:txBody>
                  <a:tcPr/>
                </a:tc>
                <a:tc>
                  <a:txBody>
                    <a:bodyPr/>
                    <a:lstStyle/>
                    <a:p>
                      <a:r>
                        <a:rPr lang="en-US" dirty="0" smtClean="0"/>
                        <a:t>       NO</a:t>
                      </a:r>
                      <a:endParaRPr lang="en-US" dirty="0"/>
                    </a:p>
                  </a:txBody>
                  <a:tcPr/>
                </a:tc>
                <a:tc>
                  <a:txBody>
                    <a:bodyPr/>
                    <a:lstStyle/>
                    <a:p>
                      <a:r>
                        <a:rPr lang="en-US" b="1" dirty="0" smtClean="0"/>
                        <a:t>    YES</a:t>
                      </a:r>
                      <a:endParaRPr lang="en-US" b="1" dirty="0"/>
                    </a:p>
                  </a:txBody>
                  <a:tcPr>
                    <a:solidFill>
                      <a:schemeClr val="bg2"/>
                    </a:solidFill>
                  </a:tcPr>
                </a:tc>
              </a:tr>
            </a:tbl>
          </a:graphicData>
        </a:graphic>
      </p:graphicFrame>
    </p:spTree>
    <p:extLst>
      <p:ext uri="{BB962C8B-B14F-4D97-AF65-F5344CB8AC3E}">
        <p14:creationId xmlns:p14="http://schemas.microsoft.com/office/powerpoint/2010/main" val="359845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5" name="Rectangle 5"/>
          <p:cNvSpPr>
            <a:spLocks noGrp="1"/>
          </p:cNvSpPr>
          <p:nvPr>
            <p:ph sz="half" idx="1"/>
          </p:nvPr>
        </p:nvSpPr>
        <p:spPr>
          <a:xfrm>
            <a:off x="172995" y="1088409"/>
            <a:ext cx="4714103" cy="4938593"/>
          </a:xfrm>
        </p:spPr>
        <p:txBody>
          <a:bodyPr/>
          <a:lstStyle/>
          <a:p>
            <a:pPr marL="182563" lvl="1">
              <a:lnSpc>
                <a:spcPct val="110000"/>
              </a:lnSpc>
            </a:pPr>
            <a:r>
              <a:rPr lang="en-US" sz="3000" b="1" dirty="0" smtClean="0">
                <a:ea typeface="ＭＳ Ｐゴシック" pitchFamily="-112" charset="-128"/>
              </a:rPr>
              <a:t>Under 65 without Medicare</a:t>
            </a:r>
          </a:p>
          <a:p>
            <a:pPr marL="455613" lvl="2">
              <a:lnSpc>
                <a:spcPct val="110000"/>
              </a:lnSpc>
            </a:pPr>
            <a:r>
              <a:rPr lang="en-US" sz="2400" b="1" dirty="0" smtClean="0">
                <a:ea typeface="ＭＳ Ｐゴシック" pitchFamily="-112" charset="-128"/>
              </a:rPr>
              <a:t>Option to spend-down to REGULAR non-MAGI limits:</a:t>
            </a:r>
          </a:p>
          <a:p>
            <a:pPr marL="730251" lvl="3">
              <a:lnSpc>
                <a:spcPct val="110000"/>
              </a:lnSpc>
            </a:pPr>
            <a:r>
              <a:rPr lang="en-US" sz="2400" dirty="0" smtClean="0">
                <a:ea typeface="ＭＳ Ｐゴシック" pitchFamily="-112" charset="-128"/>
              </a:rPr>
              <a:t>Disabled without Medicare</a:t>
            </a:r>
          </a:p>
          <a:p>
            <a:pPr marL="730251" lvl="3">
              <a:lnSpc>
                <a:spcPct val="110000"/>
              </a:lnSpc>
            </a:pPr>
            <a:r>
              <a:rPr lang="en-US" sz="2400" dirty="0" smtClean="0">
                <a:ea typeface="ＭＳ Ｐゴシック" pitchFamily="-112" charset="-128"/>
              </a:rPr>
              <a:t>Kids &lt; 21 &amp; their parents/caretaker relatives</a:t>
            </a:r>
          </a:p>
          <a:p>
            <a:pPr marL="730251" lvl="3">
              <a:lnSpc>
                <a:spcPct val="110000"/>
              </a:lnSpc>
            </a:pPr>
            <a:r>
              <a:rPr lang="en-US" sz="2400" dirty="0">
                <a:ea typeface="ＭＳ Ｐゴシック" pitchFamily="-112" charset="-128"/>
              </a:rPr>
              <a:t>Pregnant women</a:t>
            </a:r>
          </a:p>
          <a:p>
            <a:pPr marL="455613" lvl="2">
              <a:lnSpc>
                <a:spcPct val="110000"/>
              </a:lnSpc>
            </a:pPr>
            <a:r>
              <a:rPr lang="en-US" sz="2600" b="1" dirty="0" smtClean="0">
                <a:ea typeface="ＭＳ Ｐゴシック" pitchFamily="-112" charset="-128"/>
              </a:rPr>
              <a:t>May NOT spend-down - </a:t>
            </a:r>
          </a:p>
          <a:p>
            <a:pPr marL="730251" lvl="3">
              <a:lnSpc>
                <a:spcPct val="110000"/>
              </a:lnSpc>
            </a:pPr>
            <a:r>
              <a:rPr lang="en-US" sz="2400" dirty="0" smtClean="0">
                <a:ea typeface="ＭＳ Ｐゴシック" pitchFamily="-112" charset="-128"/>
              </a:rPr>
              <a:t>Childless singles/couples &gt; 21 </a:t>
            </a:r>
          </a:p>
          <a:p>
            <a:pPr marL="0" indent="-274637">
              <a:lnSpc>
                <a:spcPct val="110000"/>
              </a:lnSpc>
              <a:buNone/>
            </a:pPr>
            <a:endParaRPr lang="en-US" sz="2600" dirty="0" smtClean="0">
              <a:ea typeface="ＭＳ Ｐゴシック" pitchFamily="-112" charset="-128"/>
            </a:endParaRPr>
          </a:p>
          <a:p>
            <a:pPr marL="455613" lvl="2">
              <a:lnSpc>
                <a:spcPct val="110000"/>
              </a:lnSpc>
            </a:pPr>
            <a:endParaRPr lang="en-US" sz="2600" dirty="0" smtClean="0">
              <a:ea typeface="ＭＳ Ｐゴシック" pitchFamily="-112" charset="-128"/>
            </a:endParaRPr>
          </a:p>
          <a:p>
            <a:pPr marL="455613" lvl="2">
              <a:lnSpc>
                <a:spcPct val="110000"/>
              </a:lnSpc>
            </a:pPr>
            <a:endParaRPr lang="en-US" sz="2600" dirty="0" smtClean="0">
              <a:ea typeface="ＭＳ Ｐゴシック" pitchFamily="-112" charset="-128"/>
            </a:endParaRPr>
          </a:p>
        </p:txBody>
      </p:sp>
      <p:sp>
        <p:nvSpPr>
          <p:cNvPr id="2" name="Content Placeholder 1"/>
          <p:cNvSpPr>
            <a:spLocks noGrp="1"/>
          </p:cNvSpPr>
          <p:nvPr>
            <p:ph sz="half" idx="2"/>
          </p:nvPr>
        </p:nvSpPr>
        <p:spPr>
          <a:xfrm>
            <a:off x="4887097" y="1023641"/>
            <a:ext cx="3997409" cy="5154737"/>
          </a:xfrm>
          <a:solidFill>
            <a:schemeClr val="bg1"/>
          </a:solidFill>
        </p:spPr>
        <p:txBody>
          <a:bodyPr/>
          <a:lstStyle/>
          <a:p>
            <a:pPr marL="182563" lvl="1">
              <a:lnSpc>
                <a:spcPct val="110000"/>
              </a:lnSpc>
            </a:pPr>
            <a:r>
              <a:rPr lang="en-US" sz="3000" dirty="0" smtClean="0">
                <a:ea typeface="ＭＳ Ｐゴシック" pitchFamily="-112" charset="-128"/>
              </a:rPr>
              <a:t>Age 65+</a:t>
            </a:r>
          </a:p>
          <a:p>
            <a:pPr marL="182563" lvl="1">
              <a:lnSpc>
                <a:spcPct val="110000"/>
              </a:lnSpc>
            </a:pPr>
            <a:r>
              <a:rPr lang="en-US" sz="3000" dirty="0" smtClean="0">
                <a:ea typeface="ＭＳ Ｐゴシック" pitchFamily="-112" charset="-128"/>
              </a:rPr>
              <a:t>Disabled under 65 with Medicare</a:t>
            </a:r>
            <a:endParaRPr lang="en-US" sz="3000" dirty="0">
              <a:ea typeface="ＭＳ Ｐゴシック" pitchFamily="-112" charset="-128"/>
            </a:endParaRPr>
          </a:p>
          <a:p>
            <a:pPr marL="0" lvl="1" indent="0">
              <a:lnSpc>
                <a:spcPct val="110000"/>
              </a:lnSpc>
              <a:buNone/>
            </a:pPr>
            <a:endParaRPr lang="en-US" sz="3000" dirty="0" smtClean="0">
              <a:ea typeface="ＭＳ Ｐゴシック" pitchFamily="-112" charset="-128"/>
            </a:endParaRPr>
          </a:p>
          <a:p>
            <a:pPr marL="0" lvl="1" indent="0">
              <a:lnSpc>
                <a:spcPct val="110000"/>
              </a:lnSpc>
              <a:buNone/>
            </a:pPr>
            <a:r>
              <a:rPr lang="en-US" sz="3000" b="1" dirty="0" smtClean="0">
                <a:ea typeface="ＭＳ Ｐゴシック" pitchFamily="-112" charset="-128"/>
              </a:rPr>
              <a:t>MAY USE SPEND-DOWN</a:t>
            </a:r>
            <a:endParaRPr lang="en-US" sz="3000" b="1" dirty="0">
              <a:ea typeface="ＭＳ Ｐゴシック" pitchFamily="-112" charset="-128"/>
            </a:endParaRPr>
          </a:p>
        </p:txBody>
      </p:sp>
      <p:sp>
        <p:nvSpPr>
          <p:cNvPr id="4" name="Slide Number Placeholder 17"/>
          <p:cNvSpPr>
            <a:spLocks noGrp="1"/>
          </p:cNvSpPr>
          <p:nvPr>
            <p:ph type="sldNum" sz="quarter" idx="12"/>
          </p:nvPr>
        </p:nvSpPr>
        <p:spPr/>
        <p:txBody>
          <a:bodyPr/>
          <a:lstStyle/>
          <a:p>
            <a:fld id="{AE2F283D-9877-4CE3-A8F7-45B022B31A74}" type="slidenum">
              <a:rPr lang="en-US"/>
              <a:pPr/>
              <a:t>12</a:t>
            </a:fld>
            <a:endParaRPr lang="en-US" dirty="0"/>
          </a:p>
        </p:txBody>
      </p:sp>
      <p:sp>
        <p:nvSpPr>
          <p:cNvPr id="3" name="Rectangle 2"/>
          <p:cNvSpPr/>
          <p:nvPr/>
        </p:nvSpPr>
        <p:spPr>
          <a:xfrm>
            <a:off x="317500" y="565189"/>
            <a:ext cx="4038600"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b="1" dirty="0" smtClean="0">
                <a:solidFill>
                  <a:schemeClr val="bg1"/>
                </a:solidFill>
                <a:latin typeface="Calibri" pitchFamily="34" charset="0"/>
              </a:rPr>
              <a:t>MAGI*</a:t>
            </a:r>
            <a:r>
              <a:rPr lang="en-US" sz="2800" b="1" dirty="0" smtClean="0">
                <a:solidFill>
                  <a:schemeClr val="bg1"/>
                </a:solidFill>
                <a:ea typeface="ＭＳ Ｐゴシック" pitchFamily="-112" charset="-128"/>
              </a:rPr>
              <a:t> </a:t>
            </a:r>
            <a:r>
              <a:rPr lang="en-US" sz="2400" b="1" dirty="0" smtClean="0">
                <a:ea typeface="ＭＳ Ｐゴシック" pitchFamily="-112" charset="-128"/>
              </a:rPr>
              <a:t> - ACA</a:t>
            </a:r>
            <a:endParaRPr lang="en-US" b="1" dirty="0"/>
          </a:p>
        </p:txBody>
      </p:sp>
      <p:sp>
        <p:nvSpPr>
          <p:cNvPr id="7" name="Rectangle 6"/>
          <p:cNvSpPr/>
          <p:nvPr/>
        </p:nvSpPr>
        <p:spPr>
          <a:xfrm>
            <a:off x="4887098" y="656341"/>
            <a:ext cx="3735694"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b="1" dirty="0">
                <a:solidFill>
                  <a:schemeClr val="lt1"/>
                </a:solidFill>
                <a:latin typeface="+mn-lt"/>
                <a:ea typeface="ＭＳ Ｐゴシック" pitchFamily="-112" charset="-128"/>
              </a:rPr>
              <a:t>Non-MAGI</a:t>
            </a:r>
          </a:p>
        </p:txBody>
      </p:sp>
      <p:sp>
        <p:nvSpPr>
          <p:cNvPr id="8" name="TextBox 7"/>
          <p:cNvSpPr txBox="1"/>
          <p:nvPr/>
        </p:nvSpPr>
        <p:spPr>
          <a:xfrm>
            <a:off x="172994" y="6027003"/>
            <a:ext cx="8711513" cy="830997"/>
          </a:xfrm>
          <a:prstGeom prst="rect">
            <a:avLst/>
          </a:prstGeom>
          <a:solidFill>
            <a:schemeClr val="bg1"/>
          </a:solidFill>
          <a:ln w="3175">
            <a:solidFill>
              <a:schemeClr val="tx1"/>
            </a:solidFill>
          </a:ln>
        </p:spPr>
        <p:txBody>
          <a:bodyPr wrap="square" rtlCol="0">
            <a:spAutoFit/>
          </a:bodyPr>
          <a:lstStyle/>
          <a:p>
            <a:r>
              <a:rPr lang="en-US" sz="2400" b="1" dirty="0">
                <a:ea typeface="ＭＳ Ｐゴシック" pitchFamily="-112" charset="-128"/>
              </a:rPr>
              <a:t>MAGI</a:t>
            </a:r>
            <a:r>
              <a:rPr lang="en-US" sz="2400" dirty="0">
                <a:ea typeface="ＭＳ Ｐゴシック" pitchFamily="-112" charset="-128"/>
              </a:rPr>
              <a:t>=Modified Adjusted Gross Income – tax rules used to calculate </a:t>
            </a:r>
            <a:r>
              <a:rPr lang="en-US" sz="2400" dirty="0" smtClean="0">
                <a:ea typeface="ＭＳ Ｐゴシック" pitchFamily="-112" charset="-128"/>
              </a:rPr>
              <a:t>income</a:t>
            </a:r>
            <a:endParaRPr lang="en-US" dirty="0"/>
          </a:p>
        </p:txBody>
      </p:sp>
      <p:sp>
        <p:nvSpPr>
          <p:cNvPr id="9" name="TextBox 8"/>
          <p:cNvSpPr txBox="1"/>
          <p:nvPr/>
        </p:nvSpPr>
        <p:spPr>
          <a:xfrm>
            <a:off x="3144795" y="132944"/>
            <a:ext cx="3484606" cy="446276"/>
          </a:xfrm>
          <a:prstGeom prst="rect">
            <a:avLst/>
          </a:prstGeom>
          <a:solidFill>
            <a:srgbClr val="FFC000"/>
          </a:solidFill>
        </p:spPr>
        <p:txBody>
          <a:bodyPr wrap="square" rtlCol="0">
            <a:spAutoFit/>
          </a:bodyPr>
          <a:lstStyle/>
          <a:p>
            <a:r>
              <a:rPr lang="en-US" b="1" dirty="0" smtClean="0"/>
              <a:t>     Medicaid Categories </a:t>
            </a:r>
            <a:endParaRPr lang="en-US" b="1" dirty="0"/>
          </a:p>
        </p:txBody>
      </p:sp>
    </p:spTree>
    <p:extLst>
      <p:ext uri="{BB962C8B-B14F-4D97-AF65-F5344CB8AC3E}">
        <p14:creationId xmlns:p14="http://schemas.microsoft.com/office/powerpoint/2010/main" val="2426318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3"/>
            <a:ext cx="8229600" cy="990600"/>
          </a:xfrm>
        </p:spPr>
        <p:txBody>
          <a:bodyPr>
            <a:normAutofit/>
          </a:bodyPr>
          <a:lstStyle/>
          <a:p>
            <a:r>
              <a:rPr lang="en-US" dirty="0" smtClean="0"/>
              <a:t>Some Have Choice of MAGI or Non-MAGI </a:t>
            </a:r>
            <a:endParaRPr lang="en-US" dirty="0"/>
          </a:p>
        </p:txBody>
      </p:sp>
      <p:sp>
        <p:nvSpPr>
          <p:cNvPr id="3" name="Content Placeholder 2"/>
          <p:cNvSpPr>
            <a:spLocks noGrp="1"/>
          </p:cNvSpPr>
          <p:nvPr>
            <p:ph idx="1"/>
          </p:nvPr>
        </p:nvSpPr>
        <p:spPr>
          <a:xfrm>
            <a:off x="457200" y="1235676"/>
            <a:ext cx="8489092" cy="5241324"/>
          </a:xfrm>
          <a:solidFill>
            <a:schemeClr val="bg1"/>
          </a:solidFill>
        </p:spPr>
        <p:txBody>
          <a:bodyPr/>
          <a:lstStyle/>
          <a:p>
            <a:pPr defTabSz="914400" eaLnBrk="0" hangingPunct="0">
              <a:spcBef>
                <a:spcPts val="400"/>
              </a:spcBef>
              <a:buClr>
                <a:schemeClr val="accent1"/>
              </a:buClr>
              <a:buSzPct val="68000"/>
            </a:pPr>
            <a:r>
              <a:rPr lang="en-US" sz="2000" dirty="0" smtClean="0"/>
              <a:t>Category is determined for each individual. Each spouse or family member may be in a different category.    </a:t>
            </a:r>
          </a:p>
          <a:p>
            <a:pPr lvl="1" eaLnBrk="0" hangingPunct="0">
              <a:spcBef>
                <a:spcPts val="400"/>
              </a:spcBef>
              <a:buSzPct val="68000"/>
            </a:pPr>
            <a:r>
              <a:rPr lang="en-US" dirty="0" smtClean="0"/>
              <a:t>EXAMPLE: Tom is 68 and has Medicare and his wife is 58 and not disabled.  He is Non-MAGI “regular Medicaid;”  she is MAGI.</a:t>
            </a:r>
          </a:p>
          <a:p>
            <a:pPr defTabSz="914400" eaLnBrk="0" hangingPunct="0">
              <a:spcBef>
                <a:spcPts val="400"/>
              </a:spcBef>
              <a:buClr>
                <a:schemeClr val="accent1"/>
              </a:buClr>
              <a:buSzPct val="68000"/>
            </a:pPr>
            <a:r>
              <a:rPr lang="en-US" sz="2000" b="1" dirty="0" smtClean="0"/>
              <a:t>Some </a:t>
            </a:r>
            <a:r>
              <a:rPr lang="en-US" sz="2000" b="1" dirty="0"/>
              <a:t>people can choose between </a:t>
            </a:r>
            <a:r>
              <a:rPr lang="en-US" sz="2000" b="1" dirty="0" smtClean="0"/>
              <a:t>DAB with spend-down vs. MAGI</a:t>
            </a:r>
            <a:r>
              <a:rPr lang="en-US" sz="2000" dirty="0" smtClean="0"/>
              <a:t>:  </a:t>
            </a:r>
          </a:p>
          <a:p>
            <a:pPr lvl="1" eaLnBrk="0" hangingPunct="0">
              <a:spcBef>
                <a:spcPts val="400"/>
              </a:spcBef>
              <a:buSzPct val="68000"/>
            </a:pPr>
            <a:r>
              <a:rPr lang="en-US" dirty="0" smtClean="0"/>
              <a:t> </a:t>
            </a:r>
            <a:r>
              <a:rPr lang="en-US" dirty="0"/>
              <a:t>D</a:t>
            </a:r>
            <a:r>
              <a:rPr lang="en-US" dirty="0" smtClean="0"/>
              <a:t>isabled  &lt;  65 but </a:t>
            </a:r>
            <a:r>
              <a:rPr lang="en-US" dirty="0"/>
              <a:t>not yet receiving </a:t>
            </a:r>
            <a:r>
              <a:rPr lang="en-US" dirty="0" smtClean="0"/>
              <a:t>Medicare </a:t>
            </a:r>
          </a:p>
          <a:p>
            <a:pPr lvl="1" eaLnBrk="0" hangingPunct="0">
              <a:spcBef>
                <a:spcPts val="400"/>
              </a:spcBef>
              <a:buSzPct val="68000"/>
            </a:pPr>
            <a:r>
              <a:rPr lang="en-US" dirty="0"/>
              <a:t> </a:t>
            </a:r>
            <a:r>
              <a:rPr lang="en-US" dirty="0" smtClean="0"/>
              <a:t>Age &gt; 65 with Medicare or &lt; 65 with Medicare – and live with and take care of a grandchild or other relative under age 18 or under age 19 and a full-time student.</a:t>
            </a:r>
          </a:p>
          <a:p>
            <a:pPr marL="0" indent="0" eaLnBrk="0" hangingPunct="0">
              <a:spcBef>
                <a:spcPts val="400"/>
              </a:spcBef>
              <a:buSzPct val="68000"/>
              <a:buNone/>
            </a:pPr>
            <a:r>
              <a:rPr lang="en-US" sz="2000" b="1" dirty="0" smtClean="0"/>
              <a:t>WHICH TO CHOOSE?  </a:t>
            </a:r>
            <a:r>
              <a:rPr lang="en-US" sz="2000" dirty="0" smtClean="0"/>
              <a:t>May depend on type of income –  </a:t>
            </a:r>
            <a:endParaRPr lang="en-US" sz="2000" dirty="0"/>
          </a:p>
          <a:p>
            <a:pPr eaLnBrk="0" hangingPunct="0">
              <a:spcBef>
                <a:spcPts val="400"/>
              </a:spcBef>
              <a:buSzPct val="68000"/>
            </a:pPr>
            <a:r>
              <a:rPr lang="en-US" sz="2000" dirty="0" smtClean="0"/>
              <a:t>If income under MAGI limit  </a:t>
            </a:r>
            <a:r>
              <a:rPr lang="en-US" sz="2000" dirty="0" smtClean="0">
                <a:sym typeface="Wingdings"/>
              </a:rPr>
              <a:t> </a:t>
            </a:r>
            <a:r>
              <a:rPr lang="en-US" sz="2000" dirty="0" smtClean="0"/>
              <a:t>pick MAGI.</a:t>
            </a:r>
          </a:p>
          <a:p>
            <a:pPr eaLnBrk="0" hangingPunct="0">
              <a:spcBef>
                <a:spcPts val="400"/>
              </a:spcBef>
              <a:buSzPct val="68000"/>
            </a:pPr>
            <a:r>
              <a:rPr lang="en-US" sz="2000" dirty="0"/>
              <a:t>E</a:t>
            </a:r>
            <a:r>
              <a:rPr lang="en-US" sz="2000" dirty="0" smtClean="0"/>
              <a:t>arned income </a:t>
            </a:r>
            <a:r>
              <a:rPr lang="en-US" sz="2000" dirty="0"/>
              <a:t> </a:t>
            </a:r>
            <a:r>
              <a:rPr lang="en-US" sz="2000" dirty="0" smtClean="0">
                <a:sym typeface="Wingdings"/>
              </a:rPr>
              <a:t> </a:t>
            </a:r>
            <a:r>
              <a:rPr lang="en-US" sz="2000" dirty="0" smtClean="0"/>
              <a:t>Non-MAGI better -- disregards more than ½ gross income of applicant and spouse   </a:t>
            </a:r>
          </a:p>
          <a:p>
            <a:pPr eaLnBrk="0" hangingPunct="0">
              <a:spcBef>
                <a:spcPts val="400"/>
              </a:spcBef>
              <a:buSzPct val="68000"/>
            </a:pPr>
            <a:r>
              <a:rPr lang="en-US" sz="2000" dirty="0" smtClean="0"/>
              <a:t>Receive Workers comp, gifts, VA benefits </a:t>
            </a:r>
            <a:r>
              <a:rPr lang="en-US" sz="2000" dirty="0" smtClean="0">
                <a:sym typeface="Wingdings"/>
              </a:rPr>
              <a:t>MAGI –</a:t>
            </a:r>
            <a:r>
              <a:rPr lang="en-US" sz="2000" dirty="0" smtClean="0"/>
              <a:t>NOT  counted as income</a:t>
            </a:r>
          </a:p>
          <a:p>
            <a:pPr eaLnBrk="0" hangingPunct="0">
              <a:spcBef>
                <a:spcPts val="400"/>
              </a:spcBef>
              <a:buSzPct val="68000"/>
            </a:pPr>
            <a:r>
              <a:rPr lang="en-US" sz="2000" dirty="0" smtClean="0"/>
              <a:t>Have “EXCESS” ASSETS </a:t>
            </a:r>
            <a:r>
              <a:rPr lang="en-US" sz="2000" dirty="0" smtClean="0">
                <a:sym typeface="Wingdings"/>
              </a:rPr>
              <a:t></a:t>
            </a:r>
            <a:r>
              <a:rPr lang="en-US" sz="2000" dirty="0" smtClean="0"/>
              <a:t>  MAGI (Assets don’t count)</a:t>
            </a:r>
          </a:p>
          <a:p>
            <a:pPr marL="274637" lvl="1" indent="0" eaLnBrk="0" hangingPunct="0">
              <a:spcBef>
                <a:spcPts val="400"/>
              </a:spcBef>
              <a:buSzPct val="68000"/>
              <a:buNone/>
            </a:pPr>
            <a:endParaRPr lang="en-US" dirty="0"/>
          </a:p>
          <a:p>
            <a:pPr lvl="1" eaLnBrk="0" hangingPunct="0">
              <a:spcBef>
                <a:spcPts val="400"/>
              </a:spcBef>
              <a:buSzPct val="68000"/>
            </a:pPr>
            <a:endParaRPr lang="en-US" dirty="0" smtClean="0"/>
          </a:p>
          <a:p>
            <a:pPr eaLnBrk="0" hangingPunct="0">
              <a:spcBef>
                <a:spcPts val="400"/>
              </a:spcBef>
              <a:buSzPct val="68000"/>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13</a:t>
            </a:fld>
            <a:endParaRPr lang="en-US"/>
          </a:p>
        </p:txBody>
      </p:sp>
    </p:spTree>
    <p:extLst>
      <p:ext uri="{BB962C8B-B14F-4D97-AF65-F5344CB8AC3E}">
        <p14:creationId xmlns:p14="http://schemas.microsoft.com/office/powerpoint/2010/main" val="2923264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p:txBody>
          <a:bodyPr>
            <a:normAutofit fontScale="90000"/>
          </a:bodyPr>
          <a:lstStyle/>
          <a:p>
            <a:r>
              <a:rPr lang="en-US" dirty="0" smtClean="0">
                <a:effectLst/>
                <a:ea typeface="ＭＳ Ｐゴシック" pitchFamily="-112" charset="-128"/>
              </a:rPr>
              <a:t>Medicaid rules unique to “DAB” –</a:t>
            </a:r>
            <a:br>
              <a:rPr lang="en-US" dirty="0" smtClean="0">
                <a:effectLst/>
                <a:ea typeface="ＭＳ Ｐゴシック" pitchFamily="-112" charset="-128"/>
              </a:rPr>
            </a:br>
            <a:r>
              <a:rPr lang="en-US" dirty="0" smtClean="0">
                <a:effectLst/>
                <a:ea typeface="ＭＳ Ｐゴシック" pitchFamily="-112" charset="-128"/>
              </a:rPr>
              <a:t>Disabled, Aged (65+), Blind</a:t>
            </a:r>
          </a:p>
        </p:txBody>
      </p:sp>
      <p:sp>
        <p:nvSpPr>
          <p:cNvPr id="10244" name="Rectangle 3"/>
          <p:cNvSpPr>
            <a:spLocks noGrp="1"/>
          </p:cNvSpPr>
          <p:nvPr>
            <p:ph type="body" idx="1"/>
          </p:nvPr>
        </p:nvSpPr>
        <p:spPr/>
        <p:txBody>
          <a:bodyPr/>
          <a:lstStyle/>
          <a:p>
            <a:pPr lvl="1">
              <a:lnSpc>
                <a:spcPct val="120000"/>
              </a:lnSpc>
            </a:pPr>
            <a:r>
              <a:rPr lang="en-US" sz="3200" dirty="0" smtClean="0">
                <a:ea typeface="ＭＳ Ｐゴシック" pitchFamily="-112" charset="-128"/>
              </a:rPr>
              <a:t>May use Spend-down &amp; pooled trusts</a:t>
            </a:r>
          </a:p>
          <a:p>
            <a:pPr lvl="1">
              <a:lnSpc>
                <a:spcPct val="120000"/>
              </a:lnSpc>
            </a:pPr>
            <a:r>
              <a:rPr lang="en-US" sz="3200" dirty="0" smtClean="0">
                <a:ea typeface="ＭＳ Ｐゴシック" pitchFamily="-112" charset="-128"/>
              </a:rPr>
              <a:t>May use Spousal refusal</a:t>
            </a:r>
          </a:p>
          <a:p>
            <a:pPr lvl="1">
              <a:lnSpc>
                <a:spcPct val="120000"/>
              </a:lnSpc>
            </a:pPr>
            <a:r>
              <a:rPr lang="en-US" sz="3200" dirty="0" smtClean="0">
                <a:ea typeface="ＭＳ Ｐゴシック" pitchFamily="-112" charset="-128"/>
              </a:rPr>
              <a:t>Resources count – but some disregarded.</a:t>
            </a:r>
          </a:p>
          <a:p>
            <a:pPr lvl="2">
              <a:spcBef>
                <a:spcPct val="0"/>
              </a:spcBef>
              <a:spcAft>
                <a:spcPct val="25000"/>
              </a:spcAft>
            </a:pPr>
            <a:r>
              <a:rPr lang="en-US" sz="2000" b="1" dirty="0">
                <a:ea typeface="ＭＳ Ｐゴシック" pitchFamily="-112" charset="-128"/>
              </a:rPr>
              <a:t>IRA’s</a:t>
            </a:r>
            <a:r>
              <a:rPr lang="en-US" sz="2000" dirty="0">
                <a:ea typeface="ＭＳ Ｐゴシック" pitchFamily="-112" charset="-128"/>
              </a:rPr>
              <a:t> are not counted as a “resource” if in </a:t>
            </a:r>
            <a:r>
              <a:rPr lang="en-US" sz="2000" i="1" dirty="0">
                <a:ea typeface="ＭＳ Ｐゴシック" pitchFamily="-112" charset="-128"/>
              </a:rPr>
              <a:t>periodic payment status – </a:t>
            </a:r>
            <a:r>
              <a:rPr lang="en-US" sz="2000" dirty="0">
                <a:ea typeface="ＭＳ Ｐゴシック" pitchFamily="-112" charset="-128"/>
              </a:rPr>
              <a:t>taking </a:t>
            </a:r>
            <a:r>
              <a:rPr lang="en-US" sz="2000" dirty="0" smtClean="0">
                <a:ea typeface="ＭＳ Ｐゴシック" pitchFamily="-112" charset="-128"/>
              </a:rPr>
              <a:t>distributions, which are counted as </a:t>
            </a:r>
            <a:r>
              <a:rPr lang="en-US" sz="2000" b="1" dirty="0" smtClean="0">
                <a:ea typeface="ＭＳ Ｐゴシック" pitchFamily="-112" charset="-128"/>
              </a:rPr>
              <a:t>INCOME</a:t>
            </a:r>
            <a:r>
              <a:rPr lang="en-US" sz="2000" dirty="0" smtClean="0">
                <a:ea typeface="ＭＳ Ｐゴシック" pitchFamily="-112" charset="-128"/>
              </a:rPr>
              <a:t>.</a:t>
            </a:r>
            <a:endParaRPr lang="en-US" sz="2000" dirty="0">
              <a:ea typeface="ＭＳ Ｐゴシック" pitchFamily="-112" charset="-128"/>
            </a:endParaRPr>
          </a:p>
          <a:p>
            <a:pPr lvl="3">
              <a:spcBef>
                <a:spcPct val="0"/>
              </a:spcBef>
              <a:spcAft>
                <a:spcPct val="25000"/>
              </a:spcAft>
            </a:pPr>
            <a:r>
              <a:rPr lang="en-US" sz="2000" dirty="0">
                <a:ea typeface="ＭＳ Ｐゴシック" pitchFamily="-112" charset="-128"/>
              </a:rPr>
              <a:t>no tax penalty for distributions if person “disabled” even if under age 59-1/2</a:t>
            </a:r>
          </a:p>
          <a:p>
            <a:pPr lvl="3">
              <a:spcAft>
                <a:spcPct val="50000"/>
              </a:spcAft>
            </a:pPr>
            <a:r>
              <a:rPr lang="en-US" sz="2000" dirty="0">
                <a:ea typeface="ＭＳ Ｐゴシック" pitchFamily="-112" charset="-128"/>
              </a:rPr>
              <a:t>Even if IRS doesn’t require distributions (e.g., Roth IRAs), Medicaid does if you want principal to be exempt  </a:t>
            </a:r>
          </a:p>
          <a:p>
            <a:pPr lvl="1">
              <a:lnSpc>
                <a:spcPct val="120000"/>
              </a:lnSpc>
            </a:pPr>
            <a:endParaRPr lang="en-US" sz="3200" dirty="0" smtClean="0">
              <a:ea typeface="ＭＳ Ｐゴシック" pitchFamily="-112" charset="-128"/>
            </a:endParaRPr>
          </a:p>
        </p:txBody>
      </p:sp>
      <p:sp>
        <p:nvSpPr>
          <p:cNvPr id="5" name="Slide Number Placeholder 3"/>
          <p:cNvSpPr>
            <a:spLocks noGrp="1"/>
          </p:cNvSpPr>
          <p:nvPr>
            <p:ph type="sldNum" sz="quarter" idx="12"/>
          </p:nvPr>
        </p:nvSpPr>
        <p:spPr>
          <a:xfrm>
            <a:off x="7620000" y="19050"/>
            <a:ext cx="1066800" cy="328613"/>
          </a:xfrm>
        </p:spPr>
        <p:txBody>
          <a:bodyPr/>
          <a:lstStyle/>
          <a:p>
            <a:pPr>
              <a:defRPr/>
            </a:pPr>
            <a:fld id="{1E107DAD-D09B-451F-85A5-E6AF2E2057A5}" type="slidenum">
              <a:rPr lang="en-US" smtClean="0"/>
              <a:pPr>
                <a:defRPr/>
              </a:pPr>
              <a:t>14</a:t>
            </a:fld>
            <a:endParaRPr lang="en-US" dirty="0"/>
          </a:p>
        </p:txBody>
      </p:sp>
    </p:spTree>
    <p:extLst>
      <p:ext uri="{BB962C8B-B14F-4D97-AF65-F5344CB8AC3E}">
        <p14:creationId xmlns:p14="http://schemas.microsoft.com/office/powerpoint/2010/main" val="428484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17"/>
          <p:cNvSpPr>
            <a:spLocks noGrp="1"/>
          </p:cNvSpPr>
          <p:nvPr>
            <p:ph type="sldNum" sz="quarter" idx="12"/>
          </p:nvPr>
        </p:nvSpPr>
        <p:spPr/>
        <p:txBody>
          <a:bodyPr/>
          <a:lstStyle/>
          <a:p>
            <a:fld id="{2C0385B4-533F-4758-911E-6D0B92B17490}" type="slidenum">
              <a:rPr lang="en-US"/>
              <a:pPr/>
              <a:t>15</a:t>
            </a:fld>
            <a:endParaRPr lang="en-US"/>
          </a:p>
        </p:txBody>
      </p:sp>
      <p:sp>
        <p:nvSpPr>
          <p:cNvPr id="209922" name="Rectangle 2"/>
          <p:cNvSpPr>
            <a:spLocks noChangeArrowheads="1"/>
          </p:cNvSpPr>
          <p:nvPr/>
        </p:nvSpPr>
        <p:spPr bwMode="auto">
          <a:xfrm>
            <a:off x="457200" y="3400954"/>
            <a:ext cx="822960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t>280</a:t>
            </a:r>
            <a:r>
              <a:rPr lang="en-US" sz="2400" dirty="0"/>
              <a:t>	Total Deductions</a:t>
            </a:r>
          </a:p>
          <a:p>
            <a:pPr defTabSz="914400" eaLnBrk="0" hangingPunct="0">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t>1220 </a:t>
            </a:r>
            <a:r>
              <a:rPr lang="en-US" sz="2400" dirty="0"/>
              <a:t>	NET MEDICAID INCOME</a:t>
            </a:r>
          </a:p>
          <a:p>
            <a:pPr defTabSz="914400" eaLnBrk="0" hangingPunct="0">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t>825 </a:t>
            </a:r>
            <a:r>
              <a:rPr lang="en-US" sz="2400" dirty="0"/>
              <a:t>	Medicaid Income Level for One (</a:t>
            </a:r>
            <a:r>
              <a:rPr lang="en-US" sz="2400" dirty="0" smtClean="0"/>
              <a:t>2017)</a:t>
            </a:r>
            <a:endParaRPr lang="en-US" sz="2400" dirty="0"/>
          </a:p>
        </p:txBody>
      </p:sp>
      <p:sp>
        <p:nvSpPr>
          <p:cNvPr id="209923" name="Rectangle 3"/>
          <p:cNvSpPr>
            <a:spLocks noGrp="1"/>
          </p:cNvSpPr>
          <p:nvPr>
            <p:ph type="title"/>
          </p:nvPr>
        </p:nvSpPr>
        <p:spPr/>
        <p:txBody>
          <a:bodyPr>
            <a:normAutofit fontScale="90000"/>
          </a:bodyPr>
          <a:lstStyle/>
          <a:p>
            <a:r>
              <a:rPr lang="en-US" sz="3300" smtClean="0">
                <a:effectLst/>
                <a:ea typeface="ＭＳ Ｐゴシック" pitchFamily="-112" charset="-128"/>
              </a:rPr>
              <a:t>How to Calculate the Spend-Down for Disabled/Aged/Blind (Single)</a:t>
            </a:r>
            <a:endParaRPr lang="en-US" smtClean="0">
              <a:effectLst/>
              <a:ea typeface="ＭＳ Ｐゴシック" pitchFamily="-112" charset="-128"/>
            </a:endParaRPr>
          </a:p>
        </p:txBody>
      </p:sp>
      <p:sp>
        <p:nvSpPr>
          <p:cNvPr id="209924" name="Rectangle 4"/>
          <p:cNvSpPr>
            <a:spLocks noGrp="1"/>
          </p:cNvSpPr>
          <p:nvPr>
            <p:ph type="body" idx="1"/>
          </p:nvPr>
        </p:nvSpPr>
        <p:spPr>
          <a:xfrm>
            <a:off x="457200" y="1584835"/>
            <a:ext cx="8229600" cy="1791260"/>
          </a:xfrm>
          <a:noFill/>
        </p:spPr>
        <p:txBody>
          <a:bodyPr>
            <a:spAutoFit/>
          </a:bodyPr>
          <a:lstStyle/>
          <a:p>
            <a:pPr marL="0" indent="0">
              <a:buNone/>
              <a:tabLst>
                <a:tab pos="1146175" algn="dec"/>
                <a:tab pos="2058988" algn="l"/>
              </a:tabLst>
            </a:pPr>
            <a:r>
              <a:rPr lang="en-US" sz="2400" dirty="0" smtClean="0">
                <a:ea typeface="ＭＳ Ｐゴシック" pitchFamily="-112" charset="-128"/>
              </a:rPr>
              <a:t>$	1500 	GROSS Social Security* </a:t>
            </a:r>
          </a:p>
          <a:p>
            <a:pPr marL="0" indent="0">
              <a:buNone/>
              <a:tabLst>
                <a:tab pos="1146175" algn="dec"/>
                <a:tab pos="2058988" algn="l"/>
              </a:tabLst>
            </a:pPr>
            <a:r>
              <a:rPr lang="en-US" sz="2400" dirty="0" smtClean="0">
                <a:ea typeface="ＭＳ Ｐゴシック" pitchFamily="-112" charset="-128"/>
              </a:rPr>
              <a:t>-	 </a:t>
            </a:r>
            <a:r>
              <a:rPr lang="en-US" sz="2400" dirty="0" smtClean="0">
                <a:solidFill>
                  <a:srgbClr val="A32E37"/>
                </a:solidFill>
                <a:ea typeface="ＭＳ Ｐゴシック" pitchFamily="-112" charset="-128"/>
              </a:rPr>
              <a:t> 110	    Part B premium (2017)($134 for some)</a:t>
            </a:r>
          </a:p>
          <a:p>
            <a:pPr marL="0" indent="0">
              <a:buNone/>
              <a:tabLst>
                <a:tab pos="1146175" algn="dec"/>
                <a:tab pos="2058988" algn="l"/>
              </a:tabLst>
            </a:pPr>
            <a:r>
              <a:rPr lang="en-US" sz="2400" dirty="0" smtClean="0">
                <a:solidFill>
                  <a:srgbClr val="A32E37"/>
                </a:solidFill>
                <a:ea typeface="ＭＳ Ｐゴシック" pitchFamily="-112" charset="-128"/>
              </a:rPr>
              <a:t>-	  20	    Disregard for all DAB cases</a:t>
            </a:r>
          </a:p>
          <a:p>
            <a:pPr marL="0" indent="0">
              <a:buNone/>
              <a:tabLst>
                <a:tab pos="1146175" algn="dec"/>
                <a:tab pos="2058988" algn="l"/>
              </a:tabLst>
            </a:pPr>
            <a:r>
              <a:rPr lang="en-US" sz="2400" dirty="0" smtClean="0">
                <a:solidFill>
                  <a:srgbClr val="A32E37"/>
                </a:solidFill>
                <a:ea typeface="ＭＳ Ｐゴシック" pitchFamily="-112" charset="-128"/>
              </a:rPr>
              <a:t>-	</a:t>
            </a:r>
            <a:r>
              <a:rPr lang="en-US" sz="2400" u="sng" dirty="0" smtClean="0">
                <a:solidFill>
                  <a:srgbClr val="A32E37"/>
                </a:solidFill>
                <a:ea typeface="ＭＳ Ｐゴシック" pitchFamily="-112" charset="-128"/>
              </a:rPr>
              <a:t>150</a:t>
            </a:r>
            <a:r>
              <a:rPr lang="en-US" sz="2400" dirty="0" smtClean="0">
                <a:solidFill>
                  <a:srgbClr val="A32E37"/>
                </a:solidFill>
                <a:ea typeface="ＭＳ Ｐゴシック" pitchFamily="-112" charset="-128"/>
              </a:rPr>
              <a:t>	    </a:t>
            </a:r>
            <a:r>
              <a:rPr lang="en-US" sz="2400" dirty="0" err="1" smtClean="0">
                <a:solidFill>
                  <a:srgbClr val="A32E37"/>
                </a:solidFill>
                <a:ea typeface="ＭＳ Ｐゴシック" pitchFamily="-112" charset="-128"/>
              </a:rPr>
              <a:t>Medigap</a:t>
            </a:r>
            <a:r>
              <a:rPr lang="en-US" sz="2400" dirty="0" smtClean="0">
                <a:solidFill>
                  <a:srgbClr val="A32E37"/>
                </a:solidFill>
                <a:ea typeface="ＭＳ Ｐゴシック" pitchFamily="-112" charset="-128"/>
              </a:rPr>
              <a:t> premium/ month</a:t>
            </a:r>
          </a:p>
        </p:txBody>
      </p:sp>
      <p:sp>
        <p:nvSpPr>
          <p:cNvPr id="209925" name="Line 5"/>
          <p:cNvSpPr>
            <a:spLocks noChangeShapeType="1"/>
          </p:cNvSpPr>
          <p:nvPr/>
        </p:nvSpPr>
        <p:spPr bwMode="auto">
          <a:xfrm>
            <a:off x="2370138" y="3376095"/>
            <a:ext cx="6162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6" name="Line 6"/>
          <p:cNvSpPr>
            <a:spLocks noChangeShapeType="1"/>
          </p:cNvSpPr>
          <p:nvPr/>
        </p:nvSpPr>
        <p:spPr bwMode="auto">
          <a:xfrm>
            <a:off x="457200" y="4761441"/>
            <a:ext cx="8075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7" name="Rectangle 7"/>
          <p:cNvSpPr>
            <a:spLocks noChangeArrowheads="1"/>
          </p:cNvSpPr>
          <p:nvPr/>
        </p:nvSpPr>
        <p:spPr bwMode="auto">
          <a:xfrm>
            <a:off x="457200" y="4761441"/>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spcBef>
                <a:spcPts val="400"/>
              </a:spcBef>
              <a:buClr>
                <a:schemeClr val="accent1"/>
              </a:buClr>
              <a:buSzPct val="68000"/>
              <a:buFont typeface="Wingdings 3" pitchFamily="18" charset="2"/>
              <a:buNone/>
              <a:tabLst>
                <a:tab pos="1146175" algn="dec"/>
                <a:tab pos="2058988" algn="l"/>
              </a:tabLst>
            </a:pPr>
            <a:r>
              <a:rPr lang="en-US" sz="2400" dirty="0"/>
              <a:t>	3</a:t>
            </a:r>
            <a:r>
              <a:rPr lang="en-US" sz="2400" dirty="0" smtClean="0"/>
              <a:t>95</a:t>
            </a:r>
            <a:r>
              <a:rPr lang="en-US" sz="2400" dirty="0"/>
              <a:t>	SPEND DOWN</a:t>
            </a:r>
          </a:p>
        </p:txBody>
      </p:sp>
      <p:sp>
        <p:nvSpPr>
          <p:cNvPr id="209928" name="Rectangle 8"/>
          <p:cNvSpPr>
            <a:spLocks noChangeArrowheads="1"/>
          </p:cNvSpPr>
          <p:nvPr/>
        </p:nvSpPr>
        <p:spPr bwMode="auto">
          <a:xfrm>
            <a:off x="457200" y="5469447"/>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indent="-455613" defTabSz="914400" eaLnBrk="0" hangingPunct="0">
              <a:spcBef>
                <a:spcPts val="325"/>
              </a:spcBef>
              <a:buClr>
                <a:schemeClr val="accent1"/>
              </a:buClr>
              <a:buSzPct val="86000"/>
              <a:buFontTx/>
              <a:buChar char="•"/>
              <a:tabLst>
                <a:tab pos="1146175" algn="dec"/>
                <a:tab pos="2058988" algn="l"/>
              </a:tabLst>
            </a:pPr>
            <a:r>
              <a:rPr lang="en-US" sz="2100" dirty="0"/>
              <a:t>Add in all income – pensions, IRA distributions.  </a:t>
            </a:r>
          </a:p>
          <a:p>
            <a:pPr lvl="1" indent="-455613" defTabSz="914400" eaLnBrk="0" hangingPunct="0">
              <a:spcBef>
                <a:spcPts val="325"/>
              </a:spcBef>
              <a:buClr>
                <a:schemeClr val="accent1"/>
              </a:buClr>
              <a:buSzPct val="86000"/>
              <a:buFontTx/>
              <a:buChar char="•"/>
              <a:tabLst>
                <a:tab pos="1146175" algn="dec"/>
                <a:tab pos="2058988" algn="l"/>
              </a:tabLst>
            </a:pPr>
            <a:r>
              <a:rPr lang="en-US" sz="2100" dirty="0"/>
              <a:t>Holocaust Reparations excluded</a:t>
            </a:r>
          </a:p>
        </p:txBody>
      </p:sp>
      <p:sp>
        <p:nvSpPr>
          <p:cNvPr id="209929" name="Line 9"/>
          <p:cNvSpPr>
            <a:spLocks noChangeShapeType="1"/>
          </p:cNvSpPr>
          <p:nvPr/>
        </p:nvSpPr>
        <p:spPr bwMode="auto">
          <a:xfrm>
            <a:off x="457200" y="3862916"/>
            <a:ext cx="8075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89554" y="6336712"/>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587" lvl="1" defTabSz="914400" eaLnBrk="0" hangingPunct="0">
              <a:spcBef>
                <a:spcPts val="325"/>
              </a:spcBef>
              <a:buClr>
                <a:schemeClr val="accent1"/>
              </a:buClr>
              <a:buSzPct val="86000"/>
              <a:tabLst>
                <a:tab pos="1146175" algn="dec"/>
                <a:tab pos="2058988" algn="l"/>
              </a:tabLst>
            </a:pPr>
            <a:r>
              <a:rPr lang="en-US" sz="1800" dirty="0" smtClean="0"/>
              <a:t>* Before deduction of Part B premium</a:t>
            </a:r>
            <a:endParaRPr lang="en-US" sz="1800" dirty="0"/>
          </a:p>
        </p:txBody>
      </p:sp>
    </p:spTree>
    <p:extLst>
      <p:ext uri="{BB962C8B-B14F-4D97-AF65-F5344CB8AC3E}">
        <p14:creationId xmlns:p14="http://schemas.microsoft.com/office/powerpoint/2010/main" val="193246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992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99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4">
                                            <p:txEl>
                                              <p:pRg st="3" end="3"/>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499"/>
                                          </p:stCondLst>
                                        </p:cTn>
                                        <p:tgtEl>
                                          <p:spTgt spid="20992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09922">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09922">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09922">
                                            <p:txEl>
                                              <p:pRg st="2" end="2"/>
                                            </p:txEl>
                                          </p:spTgt>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20992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9927">
                                            <p:txEl>
                                              <p:pRg st="0" end="0"/>
                                            </p:txEl>
                                          </p:spTgt>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2099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build="p" bldLvl="2" autoUpdateAnimBg="0"/>
      <p:bldP spid="209924" grpId="0" build="p"/>
      <p:bldP spid="209925" grpId="0" animBg="1"/>
      <p:bldP spid="209926" grpId="0" animBg="1"/>
      <p:bldP spid="209927" grpId="0" build="p" bldLvl="2" autoUpdateAnimBg="0"/>
      <p:bldP spid="209928" grpId="0" build="p" bldLvl="2" autoUpdateAnimBg="0"/>
      <p:bldP spid="209929" grpId="0" animBg="1"/>
      <p:bldP spid="1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17"/>
          <p:cNvSpPr>
            <a:spLocks noGrp="1"/>
          </p:cNvSpPr>
          <p:nvPr>
            <p:ph type="sldNum" sz="quarter" idx="12"/>
          </p:nvPr>
        </p:nvSpPr>
        <p:spPr/>
        <p:txBody>
          <a:bodyPr/>
          <a:lstStyle/>
          <a:p>
            <a:fld id="{A9F8D71B-28D2-4428-AAA6-4F83492E73F9}" type="slidenum">
              <a:rPr lang="en-US"/>
              <a:pPr/>
              <a:t>16</a:t>
            </a:fld>
            <a:endParaRPr lang="en-US"/>
          </a:p>
        </p:txBody>
      </p:sp>
      <p:sp>
        <p:nvSpPr>
          <p:cNvPr id="211970" name="Rectangle 2"/>
          <p:cNvSpPr>
            <a:spLocks noGrp="1"/>
          </p:cNvSpPr>
          <p:nvPr>
            <p:ph type="title"/>
          </p:nvPr>
        </p:nvSpPr>
        <p:spPr/>
        <p:txBody>
          <a:bodyPr>
            <a:normAutofit fontScale="90000"/>
          </a:bodyPr>
          <a:lstStyle/>
          <a:p>
            <a:r>
              <a:rPr lang="en-US" sz="3300" dirty="0" smtClean="0">
                <a:effectLst/>
                <a:ea typeface="ＭＳ Ｐゴシック" pitchFamily="-112" charset="-128"/>
              </a:rPr>
              <a:t>How to Calculate the Spend-Down </a:t>
            </a:r>
            <a:r>
              <a:rPr lang="en-US" sz="3300" dirty="0" smtClean="0">
                <a:ea typeface="ＭＳ Ｐゴシック" pitchFamily="-112" charset="-128"/>
              </a:rPr>
              <a:t>for Couple – Both spouses </a:t>
            </a:r>
            <a:r>
              <a:rPr lang="en-US" sz="3300" dirty="0" smtClean="0">
                <a:effectLst/>
                <a:ea typeface="ＭＳ Ｐゴシック" pitchFamily="-112" charset="-128"/>
              </a:rPr>
              <a:t>Disabled/Age 65+/Blind</a:t>
            </a:r>
            <a:endParaRPr lang="en-US" dirty="0" smtClean="0">
              <a:effectLst/>
              <a:ea typeface="ＭＳ Ｐゴシック" pitchFamily="-112" charset="-128"/>
            </a:endParaRPr>
          </a:p>
        </p:txBody>
      </p:sp>
      <p:sp>
        <p:nvSpPr>
          <p:cNvPr id="211971" name="Rectangle 3"/>
          <p:cNvSpPr>
            <a:spLocks noGrp="1"/>
          </p:cNvSpPr>
          <p:nvPr>
            <p:ph type="body" idx="1"/>
          </p:nvPr>
        </p:nvSpPr>
        <p:spPr>
          <a:xfrm>
            <a:off x="457200" y="1613116"/>
            <a:ext cx="8229600" cy="830997"/>
          </a:xfrm>
          <a:noFill/>
        </p:spPr>
        <p:txBody>
          <a:bodyPr>
            <a:spAutoFit/>
          </a:bodyPr>
          <a:lstStyle/>
          <a:p>
            <a:pPr marL="0" indent="0">
              <a:lnSpc>
                <a:spcPct val="90000"/>
              </a:lnSpc>
              <a:buNone/>
              <a:tabLst>
                <a:tab pos="1146175" algn="dec"/>
                <a:tab pos="2058988" algn="l"/>
              </a:tabLst>
            </a:pPr>
            <a:r>
              <a:rPr lang="en-US" sz="2400" dirty="0" smtClean="0">
                <a:ea typeface="ＭＳ Ｐゴシック" pitchFamily="-112" charset="-128"/>
              </a:rPr>
              <a:t>$	1500	GROSS Social Security – Applicant </a:t>
            </a:r>
          </a:p>
          <a:p>
            <a:pPr marL="0" indent="0">
              <a:lnSpc>
                <a:spcPct val="90000"/>
              </a:lnSpc>
              <a:buNone/>
              <a:tabLst>
                <a:tab pos="1146175" algn="dec"/>
                <a:tab pos="2058988" algn="l"/>
              </a:tabLst>
            </a:pPr>
            <a:r>
              <a:rPr lang="en-US" sz="2400" dirty="0" smtClean="0">
                <a:ea typeface="ＭＳ Ｐゴシック" pitchFamily="-112" charset="-128"/>
              </a:rPr>
              <a:t>+	1000 	Gross Social Security – Spouse</a:t>
            </a:r>
          </a:p>
        </p:txBody>
      </p:sp>
      <p:sp>
        <p:nvSpPr>
          <p:cNvPr id="211972" name="Line 4"/>
          <p:cNvSpPr>
            <a:spLocks noChangeShapeType="1"/>
          </p:cNvSpPr>
          <p:nvPr/>
        </p:nvSpPr>
        <p:spPr bwMode="auto">
          <a:xfrm>
            <a:off x="457200" y="2421428"/>
            <a:ext cx="8075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73" name="Line 5"/>
          <p:cNvSpPr>
            <a:spLocks noChangeShapeType="1"/>
          </p:cNvSpPr>
          <p:nvPr/>
        </p:nvSpPr>
        <p:spPr bwMode="auto">
          <a:xfrm>
            <a:off x="457200" y="4341970"/>
            <a:ext cx="8075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74" name="Line 6"/>
          <p:cNvSpPr>
            <a:spLocks noChangeShapeType="1"/>
          </p:cNvSpPr>
          <p:nvPr/>
        </p:nvSpPr>
        <p:spPr bwMode="auto">
          <a:xfrm>
            <a:off x="457200" y="5229382"/>
            <a:ext cx="8075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75" name="Rectangle 7"/>
          <p:cNvSpPr>
            <a:spLocks noChangeArrowheads="1"/>
          </p:cNvSpPr>
          <p:nvPr/>
        </p:nvSpPr>
        <p:spPr bwMode="auto">
          <a:xfrm>
            <a:off x="457200" y="2421428"/>
            <a:ext cx="8229600" cy="197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lnSpc>
                <a:spcPct val="90000"/>
              </a:lnSpc>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t>2500</a:t>
            </a:r>
            <a:r>
              <a:rPr lang="en-US" sz="2400" dirty="0"/>
              <a:t>	GROSS INCOME</a:t>
            </a:r>
          </a:p>
          <a:p>
            <a:pPr defTabSz="914400" eaLnBrk="0" hangingPunct="0">
              <a:lnSpc>
                <a:spcPct val="90000"/>
              </a:lnSpc>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solidFill>
                  <a:schemeClr val="accent1"/>
                </a:solidFill>
              </a:rPr>
              <a:t>220</a:t>
            </a:r>
            <a:r>
              <a:rPr lang="en-US" sz="2400" dirty="0">
                <a:solidFill>
                  <a:schemeClr val="accent1"/>
                </a:solidFill>
              </a:rPr>
              <a:t>	</a:t>
            </a:r>
            <a:r>
              <a:rPr lang="en-US" sz="2400" dirty="0" smtClean="0">
                <a:solidFill>
                  <a:schemeClr val="accent1"/>
                </a:solidFill>
              </a:rPr>
              <a:t>      2 </a:t>
            </a:r>
            <a:r>
              <a:rPr lang="en-US" sz="2400" dirty="0">
                <a:solidFill>
                  <a:schemeClr val="accent1"/>
                </a:solidFill>
              </a:rPr>
              <a:t>x </a:t>
            </a:r>
            <a:r>
              <a:rPr lang="en-US" sz="2400" dirty="0" smtClean="0">
                <a:solidFill>
                  <a:schemeClr val="accent1"/>
                </a:solidFill>
              </a:rPr>
              <a:t>110 </a:t>
            </a:r>
            <a:r>
              <a:rPr lang="en-US" sz="2400" dirty="0">
                <a:solidFill>
                  <a:schemeClr val="accent1"/>
                </a:solidFill>
              </a:rPr>
              <a:t>Part B (</a:t>
            </a:r>
            <a:r>
              <a:rPr lang="en-US" sz="2400" dirty="0" smtClean="0">
                <a:solidFill>
                  <a:schemeClr val="accent1"/>
                </a:solidFill>
              </a:rPr>
              <a:t>2017)</a:t>
            </a:r>
            <a:endParaRPr lang="en-US" sz="2400" dirty="0">
              <a:solidFill>
                <a:schemeClr val="accent1"/>
              </a:solidFill>
            </a:endParaRPr>
          </a:p>
          <a:p>
            <a:pPr defTabSz="914400" eaLnBrk="0" hangingPunct="0">
              <a:lnSpc>
                <a:spcPct val="90000"/>
              </a:lnSpc>
              <a:spcBef>
                <a:spcPts val="400"/>
              </a:spcBef>
              <a:buClr>
                <a:schemeClr val="accent1"/>
              </a:buClr>
              <a:buSzPct val="68000"/>
              <a:buFont typeface="Wingdings 3" pitchFamily="18" charset="2"/>
              <a:buNone/>
              <a:tabLst>
                <a:tab pos="1146175" algn="dec"/>
                <a:tab pos="2058988" algn="l"/>
              </a:tabLst>
            </a:pPr>
            <a:r>
              <a:rPr lang="en-US" sz="2400" dirty="0">
                <a:solidFill>
                  <a:schemeClr val="accent1"/>
                </a:solidFill>
              </a:rPr>
              <a:t>-	  </a:t>
            </a:r>
            <a:r>
              <a:rPr lang="en-US" sz="2400" dirty="0" smtClean="0">
                <a:solidFill>
                  <a:schemeClr val="accent1"/>
                </a:solidFill>
              </a:rPr>
              <a:t>20</a:t>
            </a:r>
            <a:r>
              <a:rPr lang="en-US" sz="2400" dirty="0">
                <a:solidFill>
                  <a:schemeClr val="accent1"/>
                </a:solidFill>
              </a:rPr>
              <a:t>	</a:t>
            </a:r>
            <a:r>
              <a:rPr lang="en-US" sz="2400" dirty="0" smtClean="0">
                <a:solidFill>
                  <a:schemeClr val="accent1"/>
                </a:solidFill>
              </a:rPr>
              <a:t>      Disregard </a:t>
            </a:r>
            <a:r>
              <a:rPr lang="en-US" sz="2400" dirty="0">
                <a:solidFill>
                  <a:schemeClr val="accent1"/>
                </a:solidFill>
              </a:rPr>
              <a:t>-DAB cases  </a:t>
            </a:r>
          </a:p>
          <a:p>
            <a:pPr marL="287338" lvl="1" indent="-285750" defTabSz="914400" eaLnBrk="0" hangingPunct="0">
              <a:lnSpc>
                <a:spcPct val="90000"/>
              </a:lnSpc>
              <a:spcBef>
                <a:spcPts val="325"/>
              </a:spcBef>
              <a:buClr>
                <a:schemeClr val="accent1"/>
              </a:buClr>
              <a:buSzPct val="86000"/>
              <a:tabLst>
                <a:tab pos="1146175" algn="dec"/>
                <a:tab pos="2058988" algn="l"/>
              </a:tabLst>
            </a:pPr>
            <a:r>
              <a:rPr lang="en-US" sz="2500" dirty="0">
                <a:solidFill>
                  <a:schemeClr val="accent1"/>
                </a:solidFill>
              </a:rPr>
              <a:t>-		</a:t>
            </a:r>
            <a:r>
              <a:rPr lang="en-US" sz="2500" u="sng" dirty="0" smtClean="0">
                <a:solidFill>
                  <a:schemeClr val="accent1"/>
                </a:solidFill>
              </a:rPr>
              <a:t>300</a:t>
            </a:r>
            <a:r>
              <a:rPr lang="en-US" sz="2500" dirty="0"/>
              <a:t>	</a:t>
            </a:r>
            <a:r>
              <a:rPr lang="en-US" sz="2500" dirty="0" smtClean="0"/>
              <a:t>      </a:t>
            </a:r>
            <a:r>
              <a:rPr lang="en-US" sz="2500" dirty="0" err="1" smtClean="0">
                <a:solidFill>
                  <a:srgbClr val="A32E37"/>
                </a:solidFill>
              </a:rPr>
              <a:t>Medigap</a:t>
            </a:r>
            <a:r>
              <a:rPr lang="en-US" sz="2500" dirty="0" smtClean="0">
                <a:solidFill>
                  <a:srgbClr val="A32E37"/>
                </a:solidFill>
              </a:rPr>
              <a:t> </a:t>
            </a:r>
            <a:r>
              <a:rPr lang="en-US" sz="2500" dirty="0">
                <a:solidFill>
                  <a:srgbClr val="A32E37"/>
                </a:solidFill>
              </a:rPr>
              <a:t>premium per mo</a:t>
            </a:r>
            <a:r>
              <a:rPr lang="en-US" sz="2500" dirty="0"/>
              <a:t>.</a:t>
            </a:r>
          </a:p>
          <a:p>
            <a:pPr marL="287338" lvl="1" indent="-285750" defTabSz="914400" eaLnBrk="0" hangingPunct="0">
              <a:lnSpc>
                <a:spcPct val="90000"/>
              </a:lnSpc>
              <a:spcBef>
                <a:spcPts val="325"/>
              </a:spcBef>
              <a:buClr>
                <a:schemeClr val="accent1"/>
              </a:buClr>
              <a:buSzPct val="86000"/>
              <a:tabLst>
                <a:tab pos="1146175" algn="dec"/>
                <a:tab pos="2058988" algn="l"/>
              </a:tabLst>
            </a:pPr>
            <a:r>
              <a:rPr lang="en-US" sz="2500" dirty="0"/>
              <a:t>-		</a:t>
            </a:r>
            <a:r>
              <a:rPr lang="en-US" sz="2500" dirty="0" smtClean="0"/>
              <a:t>540</a:t>
            </a:r>
            <a:r>
              <a:rPr lang="en-US" sz="2500" dirty="0"/>
              <a:t>	Total Deductions</a:t>
            </a:r>
          </a:p>
        </p:txBody>
      </p:sp>
      <p:sp>
        <p:nvSpPr>
          <p:cNvPr id="211976" name="Rectangle 8"/>
          <p:cNvSpPr>
            <a:spLocks noChangeArrowheads="1"/>
          </p:cNvSpPr>
          <p:nvPr/>
        </p:nvSpPr>
        <p:spPr bwMode="auto">
          <a:xfrm>
            <a:off x="457200" y="4341970"/>
            <a:ext cx="8229600" cy="80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lnSpc>
                <a:spcPct val="90000"/>
              </a:lnSpc>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t>1960</a:t>
            </a:r>
            <a:r>
              <a:rPr lang="en-US" sz="2400" dirty="0"/>
              <a:t>	NET MEDICAID INCOME</a:t>
            </a:r>
          </a:p>
          <a:p>
            <a:pPr defTabSz="914400" eaLnBrk="0" hangingPunct="0">
              <a:lnSpc>
                <a:spcPct val="90000"/>
              </a:lnSpc>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t>1209</a:t>
            </a:r>
            <a:r>
              <a:rPr lang="en-US" sz="2400" dirty="0"/>
              <a:t>	Medicaid Income Level for 2 (</a:t>
            </a:r>
            <a:r>
              <a:rPr lang="en-US" sz="2400" dirty="0" smtClean="0"/>
              <a:t>2017)</a:t>
            </a:r>
            <a:endParaRPr lang="en-US" sz="2400" dirty="0"/>
          </a:p>
        </p:txBody>
      </p:sp>
      <p:sp>
        <p:nvSpPr>
          <p:cNvPr id="211977" name="Rectangle 9"/>
          <p:cNvSpPr>
            <a:spLocks noChangeArrowheads="1"/>
          </p:cNvSpPr>
          <p:nvPr/>
        </p:nvSpPr>
        <p:spPr bwMode="auto">
          <a:xfrm>
            <a:off x="457200" y="5229382"/>
            <a:ext cx="822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lnSpc>
                <a:spcPct val="90000"/>
              </a:lnSpc>
              <a:spcBef>
                <a:spcPts val="400"/>
              </a:spcBef>
              <a:buClr>
                <a:schemeClr val="accent1"/>
              </a:buClr>
              <a:buSzPct val="68000"/>
              <a:buFont typeface="Wingdings 3" pitchFamily="18" charset="2"/>
              <a:buNone/>
              <a:tabLst>
                <a:tab pos="1146175" algn="dec"/>
                <a:tab pos="2058988" algn="l"/>
              </a:tabLst>
            </a:pPr>
            <a:r>
              <a:rPr lang="en-US" sz="2400" dirty="0"/>
              <a:t>	</a:t>
            </a:r>
            <a:r>
              <a:rPr lang="en-US" sz="2400" dirty="0" smtClean="0"/>
              <a:t>751</a:t>
            </a:r>
            <a:r>
              <a:rPr lang="en-US" sz="2400" dirty="0"/>
              <a:t>	SPEND DOWN</a:t>
            </a:r>
          </a:p>
        </p:txBody>
      </p:sp>
    </p:spTree>
    <p:extLst>
      <p:ext uri="{BB962C8B-B14F-4D97-AF65-F5344CB8AC3E}">
        <p14:creationId xmlns:p14="http://schemas.microsoft.com/office/powerpoint/2010/main" val="2694685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19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197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197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197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197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19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97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1976">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197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19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211972" grpId="0" animBg="1"/>
      <p:bldP spid="211973" grpId="0" animBg="1"/>
      <p:bldP spid="211974" grpId="0" animBg="1"/>
      <p:bldP spid="211975" grpId="0" build="p"/>
      <p:bldP spid="211976" grpId="0" build="p"/>
      <p:bldP spid="211977"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FCC0593C-774A-4A7C-8F3A-A7354057D0C1}" type="slidenum">
              <a:rPr lang="en-US"/>
              <a:pPr/>
              <a:t>17</a:t>
            </a:fld>
            <a:endParaRPr lang="en-US"/>
          </a:p>
        </p:txBody>
      </p:sp>
      <p:sp>
        <p:nvSpPr>
          <p:cNvPr id="214020" name="Rectangle 4"/>
          <p:cNvSpPr>
            <a:spLocks noGrp="1"/>
          </p:cNvSpPr>
          <p:nvPr>
            <p:ph type="title"/>
          </p:nvPr>
        </p:nvSpPr>
        <p:spPr/>
        <p:txBody>
          <a:bodyPr/>
          <a:lstStyle/>
          <a:p>
            <a:r>
              <a:rPr lang="en-US" smtClean="0">
                <a:effectLst/>
                <a:ea typeface="ＭＳ Ｐゴシック" pitchFamily="-112" charset="-128"/>
              </a:rPr>
              <a:t>Spousal Refusal</a:t>
            </a:r>
          </a:p>
        </p:txBody>
      </p:sp>
      <p:sp>
        <p:nvSpPr>
          <p:cNvPr id="214021" name="Rectangle 5"/>
          <p:cNvSpPr>
            <a:spLocks noGrp="1"/>
          </p:cNvSpPr>
          <p:nvPr>
            <p:ph type="body" idx="1"/>
          </p:nvPr>
        </p:nvSpPr>
        <p:spPr/>
        <p:txBody>
          <a:bodyPr/>
          <a:lstStyle/>
          <a:p>
            <a:pPr>
              <a:spcBef>
                <a:spcPct val="0"/>
              </a:spcBef>
              <a:spcAft>
                <a:spcPct val="50000"/>
              </a:spcAft>
            </a:pPr>
            <a:r>
              <a:rPr lang="en-US" sz="2000" dirty="0" smtClean="0">
                <a:ea typeface="ＭＳ Ｐゴシック" pitchFamily="-112" charset="-128"/>
              </a:rPr>
              <a:t>If  spouse does not need or qualify for Medicaid, client may apply alone if spouse “refuses” to make income/resources available for medical care.</a:t>
            </a:r>
          </a:p>
          <a:p>
            <a:pPr>
              <a:spcBef>
                <a:spcPct val="0"/>
              </a:spcBef>
              <a:spcAft>
                <a:spcPct val="50000"/>
              </a:spcAft>
            </a:pPr>
            <a:r>
              <a:rPr lang="en-US" sz="2000" dirty="0" smtClean="0">
                <a:ea typeface="ＭＳ Ｐゴシック" pitchFamily="-112" charset="-128"/>
              </a:rPr>
              <a:t>With Spousal Refusal, budget is the same as the Single Budget Example – Spend down is $395 (Slide </a:t>
            </a:r>
            <a:r>
              <a:rPr lang="en-US" sz="2000" dirty="0">
                <a:ea typeface="ＭＳ Ｐゴシック" pitchFamily="-112" charset="-128"/>
              </a:rPr>
              <a:t>8</a:t>
            </a:r>
            <a:r>
              <a:rPr lang="en-US" sz="2000" dirty="0" smtClean="0">
                <a:ea typeface="ＭＳ Ｐゴシック" pitchFamily="-112" charset="-128"/>
              </a:rPr>
              <a:t>) instead of $752 (slide </a:t>
            </a:r>
            <a:r>
              <a:rPr lang="en-US" sz="2000" dirty="0">
                <a:ea typeface="ＭＳ Ｐゴシック" pitchFamily="-112" charset="-128"/>
              </a:rPr>
              <a:t>9</a:t>
            </a:r>
            <a:r>
              <a:rPr lang="en-US" sz="2000" dirty="0" smtClean="0">
                <a:ea typeface="ＭＳ Ｐゴシック" pitchFamily="-112" charset="-128"/>
              </a:rPr>
              <a:t>)</a:t>
            </a:r>
          </a:p>
          <a:p>
            <a:pPr>
              <a:spcBef>
                <a:spcPct val="0"/>
              </a:spcBef>
              <a:spcAft>
                <a:spcPct val="50000"/>
              </a:spcAft>
            </a:pPr>
            <a:r>
              <a:rPr lang="en-US" sz="2000" dirty="0" smtClean="0">
                <a:ea typeface="ＭＳ Ｐゴシック" pitchFamily="-112" charset="-128"/>
              </a:rPr>
              <a:t>County has right to sue “refusing” spouse for support.  Each county/NYC has different policy on who they sue.</a:t>
            </a:r>
          </a:p>
          <a:p>
            <a:pPr>
              <a:spcBef>
                <a:spcPct val="0"/>
              </a:spcBef>
              <a:spcAft>
                <a:spcPct val="50000"/>
              </a:spcAft>
            </a:pPr>
            <a:r>
              <a:rPr lang="en-US" sz="2000" dirty="0" smtClean="0">
                <a:ea typeface="ＭＳ Ｐゴシック" pitchFamily="-112" charset="-128"/>
              </a:rPr>
              <a:t>NYC won’t sue if assets under $74,820, income under $3,022/mo.</a:t>
            </a:r>
          </a:p>
          <a:p>
            <a:pPr>
              <a:spcBef>
                <a:spcPct val="0"/>
              </a:spcBef>
              <a:spcAft>
                <a:spcPct val="50000"/>
              </a:spcAft>
            </a:pPr>
            <a:r>
              <a:rPr lang="en-US" sz="2000" dirty="0" smtClean="0">
                <a:ea typeface="ＭＳ Ｐゴシック" pitchFamily="-112" charset="-128"/>
              </a:rPr>
              <a:t>NYC form can be used as a model – posted at </a:t>
            </a:r>
            <a:r>
              <a:rPr lang="en-US" sz="2000" dirty="0" smtClean="0">
                <a:ea typeface="ＭＳ Ｐゴシック" pitchFamily="-112" charset="-128"/>
                <a:hlinkClick r:id="rId3"/>
              </a:rPr>
              <a:t>http://wnylc.com/health/download/66/</a:t>
            </a:r>
            <a:r>
              <a:rPr lang="en-US" sz="2000" dirty="0" smtClean="0">
                <a:ea typeface="ＭＳ Ｐゴシック" pitchFamily="-112" charset="-128"/>
              </a:rPr>
              <a:t> </a:t>
            </a:r>
          </a:p>
        </p:txBody>
      </p:sp>
    </p:spTree>
    <p:extLst>
      <p:ext uri="{BB962C8B-B14F-4D97-AF65-F5344CB8AC3E}">
        <p14:creationId xmlns:p14="http://schemas.microsoft.com/office/powerpoint/2010/main" val="788490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40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40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9F583EC6-D587-4339-99D9-AAAEB067C7AB}" type="slidenum">
              <a:rPr lang="en-US"/>
              <a:pPr/>
              <a:t>18</a:t>
            </a:fld>
            <a:endParaRPr lang="en-US"/>
          </a:p>
        </p:txBody>
      </p:sp>
      <p:sp>
        <p:nvSpPr>
          <p:cNvPr id="216066" name="Rectangle 2"/>
          <p:cNvSpPr>
            <a:spLocks noGrp="1"/>
          </p:cNvSpPr>
          <p:nvPr>
            <p:ph type="title"/>
          </p:nvPr>
        </p:nvSpPr>
        <p:spPr/>
        <p:txBody>
          <a:bodyPr/>
          <a:lstStyle/>
          <a:p>
            <a:r>
              <a:rPr lang="en-US" sz="3300" smtClean="0">
                <a:effectLst/>
                <a:ea typeface="ＭＳ Ｐゴシック" pitchFamily="-112" charset="-128"/>
              </a:rPr>
              <a:t>These basic budgets get more complicated if: </a:t>
            </a:r>
            <a:endParaRPr lang="en-US" smtClean="0">
              <a:effectLst/>
              <a:ea typeface="ＭＳ Ｐゴシック" pitchFamily="-112" charset="-128"/>
            </a:endParaRPr>
          </a:p>
        </p:txBody>
      </p:sp>
      <p:sp>
        <p:nvSpPr>
          <p:cNvPr id="216067" name="Rectangle 3"/>
          <p:cNvSpPr>
            <a:spLocks noGrp="1"/>
          </p:cNvSpPr>
          <p:nvPr>
            <p:ph type="body" idx="1"/>
          </p:nvPr>
        </p:nvSpPr>
        <p:spPr/>
        <p:txBody>
          <a:bodyPr/>
          <a:lstStyle/>
          <a:p>
            <a:pPr>
              <a:spcBef>
                <a:spcPct val="0"/>
              </a:spcBef>
              <a:spcAft>
                <a:spcPct val="50000"/>
              </a:spcAft>
            </a:pPr>
            <a:r>
              <a:rPr lang="en-US" sz="2300" b="1" dirty="0" smtClean="0">
                <a:ea typeface="ＭＳ Ｐゴシック" pitchFamily="-112" charset="-128"/>
              </a:rPr>
              <a:t>Client or spouse works – </a:t>
            </a:r>
            <a:r>
              <a:rPr lang="en-US" sz="2300" dirty="0" smtClean="0">
                <a:ea typeface="ＭＳ Ｐゴシック" pitchFamily="-112" charset="-128"/>
              </a:rPr>
              <a:t>$65 + 1/2 of remainder of </a:t>
            </a:r>
            <a:r>
              <a:rPr lang="en-US" sz="2300" i="1" dirty="0" smtClean="0">
                <a:ea typeface="ＭＳ Ｐゴシック" pitchFamily="-112" charset="-128"/>
              </a:rPr>
              <a:t>gross</a:t>
            </a:r>
            <a:r>
              <a:rPr lang="en-US" sz="2300" dirty="0" smtClean="0">
                <a:ea typeface="ＭＳ Ｐゴシック" pitchFamily="-112" charset="-128"/>
              </a:rPr>
              <a:t> monthly earned income is deducted – so spend down is lower</a:t>
            </a:r>
          </a:p>
          <a:p>
            <a:pPr>
              <a:spcBef>
                <a:spcPct val="0"/>
              </a:spcBef>
              <a:spcAft>
                <a:spcPct val="50000"/>
              </a:spcAft>
            </a:pPr>
            <a:r>
              <a:rPr lang="en-US" sz="2300" b="1" dirty="0" smtClean="0">
                <a:ea typeface="ＭＳ Ｐゴシック" pitchFamily="-112" charset="-128"/>
              </a:rPr>
              <a:t>“Mixed” Couple</a:t>
            </a:r>
            <a:r>
              <a:rPr lang="en-US" sz="2300" dirty="0" smtClean="0">
                <a:ea typeface="ＭＳ Ｐゴシック" pitchFamily="-112" charset="-128"/>
              </a:rPr>
              <a:t>  – The couple budget on slide </a:t>
            </a:r>
            <a:r>
              <a:rPr lang="en-US" sz="2300" dirty="0">
                <a:ea typeface="ＭＳ Ｐゴシック" pitchFamily="-112" charset="-128"/>
              </a:rPr>
              <a:t>9</a:t>
            </a:r>
            <a:r>
              <a:rPr lang="en-US" sz="2300" dirty="0" smtClean="0">
                <a:ea typeface="ＭＳ Ｐゴシック" pitchFamily="-112" charset="-128"/>
              </a:rPr>
              <a:t> is used only if client AND spouse are BOTH Disabled, Aged 65+, or Blind (DAB category).</a:t>
            </a:r>
          </a:p>
          <a:p>
            <a:pPr lvl="1">
              <a:spcBef>
                <a:spcPct val="0"/>
              </a:spcBef>
              <a:spcAft>
                <a:spcPct val="50000"/>
              </a:spcAft>
            </a:pPr>
            <a:r>
              <a:rPr lang="en-US" sz="2100" dirty="0" smtClean="0">
                <a:ea typeface="ＭＳ Ｐゴシック" pitchFamily="-112" charset="-128"/>
              </a:rPr>
              <a:t>If non-applying spouse is MAGI, then different.</a:t>
            </a:r>
          </a:p>
          <a:p>
            <a:pPr lvl="1">
              <a:spcBef>
                <a:spcPct val="0"/>
              </a:spcBef>
              <a:spcAft>
                <a:spcPct val="50000"/>
              </a:spcAft>
            </a:pPr>
            <a:r>
              <a:rPr lang="en-US" sz="2100" dirty="0" smtClean="0">
                <a:ea typeface="ＭＳ Ｐゴシック" pitchFamily="-112" charset="-128"/>
              </a:rPr>
              <a:t>If client lives with and takes care of a child under 21 who is related to client, such as a grandchild, budget could be different </a:t>
            </a:r>
          </a:p>
        </p:txBody>
      </p:sp>
    </p:spTree>
    <p:extLst>
      <p:ext uri="{BB962C8B-B14F-4D97-AF65-F5344CB8AC3E}">
        <p14:creationId xmlns:p14="http://schemas.microsoft.com/office/powerpoint/2010/main" val="4288397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3"/>
            <a:ext cx="8229600" cy="962153"/>
          </a:xfrm>
        </p:spPr>
        <p:txBody>
          <a:bodyPr>
            <a:normAutofit fontScale="90000"/>
          </a:bodyPr>
          <a:lstStyle/>
          <a:p>
            <a:r>
              <a:rPr lang="en-US" dirty="0" smtClean="0"/>
              <a:t>Special Situations Can Eliminate Spend-down</a:t>
            </a:r>
            <a:endParaRPr lang="en-US" dirty="0"/>
          </a:p>
        </p:txBody>
      </p:sp>
      <p:sp>
        <p:nvSpPr>
          <p:cNvPr id="3" name="Content Placeholder 2"/>
          <p:cNvSpPr>
            <a:spLocks noGrp="1"/>
          </p:cNvSpPr>
          <p:nvPr>
            <p:ph idx="1"/>
          </p:nvPr>
        </p:nvSpPr>
        <p:spPr>
          <a:xfrm>
            <a:off x="457200" y="1210962"/>
            <a:ext cx="8547100" cy="5266038"/>
          </a:xfrm>
          <a:solidFill>
            <a:schemeClr val="bg1"/>
          </a:solidFill>
        </p:spPr>
        <p:txBody>
          <a:bodyPr/>
          <a:lstStyle/>
          <a:p>
            <a:pPr marL="457200" indent="-457200">
              <a:buFont typeface="+mj-lt"/>
              <a:buAutoNum type="arabicPeriod"/>
            </a:pPr>
            <a:r>
              <a:rPr lang="en-US" b="1" dirty="0"/>
              <a:t>U</a:t>
            </a:r>
            <a:r>
              <a:rPr lang="en-US" b="1" dirty="0" smtClean="0"/>
              <a:t>nder age 65, disabled, and able to work</a:t>
            </a:r>
            <a:r>
              <a:rPr lang="en-US" dirty="0" smtClean="0"/>
              <a:t>, even a minimal amount?  Dog walker, child care, filing, even for a friend or neighbor – </a:t>
            </a:r>
            <a:r>
              <a:rPr lang="en-US" b="1" dirty="0" smtClean="0"/>
              <a:t>Medicaid Buy-In for Working People with Disabilities – MBI-WPD.  Income limit $2,513 (2017).   </a:t>
            </a:r>
            <a:r>
              <a:rPr lang="en-US" dirty="0" smtClean="0"/>
              <a:t>See </a:t>
            </a:r>
            <a:r>
              <a:rPr lang="en-US" dirty="0" smtClean="0">
                <a:hlinkClick r:id="rId2"/>
              </a:rPr>
              <a:t>http</a:t>
            </a:r>
            <a:r>
              <a:rPr lang="en-US" dirty="0">
                <a:hlinkClick r:id="rId2"/>
              </a:rPr>
              <a:t>://www.wnylc.com/health/entry/59</a:t>
            </a:r>
            <a:r>
              <a:rPr lang="en-US" dirty="0" smtClean="0">
                <a:hlinkClick r:id="rId2"/>
              </a:rPr>
              <a:t>/</a:t>
            </a:r>
            <a:r>
              <a:rPr lang="en-US" dirty="0" smtClean="0"/>
              <a:t> </a:t>
            </a:r>
          </a:p>
          <a:p>
            <a:pPr marL="457200" indent="-457200">
              <a:buFont typeface="+mj-lt"/>
              <a:buAutoNum type="arabicPeriod"/>
            </a:pPr>
            <a:r>
              <a:rPr lang="en-US" dirty="0" smtClean="0"/>
              <a:t>Was client </a:t>
            </a:r>
            <a:r>
              <a:rPr lang="en-US" b="1" dirty="0" smtClean="0"/>
              <a:t>in a nursing home or adult home for more than 30 days, Medicaid paid</a:t>
            </a:r>
            <a:r>
              <a:rPr lang="en-US" dirty="0" smtClean="0"/>
              <a:t> for part of stay, and returning home </a:t>
            </a:r>
            <a:r>
              <a:rPr lang="en-US" b="1" dirty="0" smtClean="0"/>
              <a:t>in MLTC </a:t>
            </a:r>
            <a:r>
              <a:rPr lang="en-US" dirty="0" smtClean="0"/>
              <a:t>plan?  May get </a:t>
            </a:r>
            <a:r>
              <a:rPr lang="en-US" b="1" dirty="0" smtClean="0"/>
              <a:t>Special Income Standard for Housing Expenses </a:t>
            </a:r>
            <a:r>
              <a:rPr lang="en-US" dirty="0" smtClean="0"/>
              <a:t>– can increase income limit up to $1,285/month.  Amount varies by region. </a:t>
            </a:r>
            <a:br>
              <a:rPr lang="en-US" dirty="0" smtClean="0"/>
            </a:br>
            <a:r>
              <a:rPr lang="en-US" dirty="0" smtClean="0"/>
              <a:t>See </a:t>
            </a:r>
            <a:r>
              <a:rPr lang="en-US" dirty="0" smtClean="0">
                <a:hlinkClick r:id="rId3"/>
              </a:rPr>
              <a:t>http</a:t>
            </a:r>
            <a:r>
              <a:rPr lang="en-US" dirty="0">
                <a:hlinkClick r:id="rId3"/>
              </a:rPr>
              <a:t>://www.wnylc.com/health/entry/212</a:t>
            </a:r>
            <a:r>
              <a:rPr lang="en-US" dirty="0" smtClean="0">
                <a:hlinkClick r:id="rId3"/>
              </a:rPr>
              <a:t>/</a:t>
            </a:r>
            <a:r>
              <a:rPr lang="en-US" dirty="0" smtClean="0"/>
              <a:t>  .</a:t>
            </a:r>
          </a:p>
          <a:p>
            <a:pPr marL="457200" indent="-457200">
              <a:buFont typeface="+mj-lt"/>
              <a:buAutoNum type="arabicPeriod"/>
            </a:pPr>
            <a:r>
              <a:rPr lang="en-US" b="1" dirty="0" smtClean="0"/>
              <a:t>Married MLTC member </a:t>
            </a:r>
            <a:r>
              <a:rPr lang="en-US" dirty="0" smtClean="0"/>
              <a:t>– if spouse not on Medicaid – spousal impoverishment protections may eliminate </a:t>
            </a:r>
            <a:r>
              <a:rPr lang="en-US" dirty="0" err="1" smtClean="0"/>
              <a:t>spenddown</a:t>
            </a:r>
            <a:r>
              <a:rPr lang="en-US" dirty="0"/>
              <a:t>. </a:t>
            </a:r>
            <a:r>
              <a:rPr lang="en-US" dirty="0" smtClean="0"/>
              <a:t/>
            </a:r>
            <a:br>
              <a:rPr lang="en-US" dirty="0" smtClean="0"/>
            </a:br>
            <a:r>
              <a:rPr lang="en-US" dirty="0" smtClean="0"/>
              <a:t>See </a:t>
            </a:r>
            <a:r>
              <a:rPr lang="en-US" dirty="0" smtClean="0">
                <a:hlinkClick r:id="rId4"/>
              </a:rPr>
              <a:t>http</a:t>
            </a:r>
            <a:r>
              <a:rPr lang="en-US" dirty="0">
                <a:hlinkClick r:id="rId4"/>
              </a:rPr>
              <a:t>://www.wnylc.com/health/entry/165</a:t>
            </a:r>
            <a:r>
              <a:rPr lang="en-US" dirty="0" smtClean="0">
                <a:hlinkClick r:id="rId4"/>
              </a:rPr>
              <a:t>/</a:t>
            </a:r>
            <a:r>
              <a:rPr lang="en-US" dirty="0" smtClean="0"/>
              <a:t> </a:t>
            </a:r>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19</a:t>
            </a:fld>
            <a:endParaRPr lang="en-US"/>
          </a:p>
        </p:txBody>
      </p:sp>
    </p:spTree>
    <p:extLst>
      <p:ext uri="{BB962C8B-B14F-4D97-AF65-F5344CB8AC3E}">
        <p14:creationId xmlns:p14="http://schemas.microsoft.com/office/powerpoint/2010/main" val="395246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7B1E057D-F0E5-4781-8A0E-9FC5357C733E}" type="slidenum">
              <a:rPr lang="en-US"/>
              <a:pPr/>
              <a:t>2</a:t>
            </a:fld>
            <a:endParaRPr lang="en-US"/>
          </a:p>
        </p:txBody>
      </p:sp>
      <p:sp>
        <p:nvSpPr>
          <p:cNvPr id="193538" name="Rectangle 2"/>
          <p:cNvSpPr>
            <a:spLocks noGrp="1"/>
          </p:cNvSpPr>
          <p:nvPr>
            <p:ph type="title"/>
          </p:nvPr>
        </p:nvSpPr>
        <p:spPr/>
        <p:txBody>
          <a:bodyPr/>
          <a:lstStyle/>
          <a:p>
            <a:r>
              <a:rPr lang="en-US" smtClean="0">
                <a:effectLst/>
                <a:ea typeface="ＭＳ Ｐゴシック" pitchFamily="-112" charset="-128"/>
              </a:rPr>
              <a:t>What is Spend-Down?</a:t>
            </a:r>
          </a:p>
        </p:txBody>
      </p:sp>
      <p:sp>
        <p:nvSpPr>
          <p:cNvPr id="193539" name="Rectangle 3"/>
          <p:cNvSpPr>
            <a:spLocks noGrp="1"/>
          </p:cNvSpPr>
          <p:nvPr>
            <p:ph type="body" idx="1"/>
          </p:nvPr>
        </p:nvSpPr>
        <p:spPr/>
        <p:txBody>
          <a:bodyPr/>
          <a:lstStyle/>
          <a:p>
            <a:pPr>
              <a:spcBef>
                <a:spcPct val="0"/>
              </a:spcBef>
              <a:spcAft>
                <a:spcPct val="50000"/>
              </a:spcAft>
            </a:pPr>
            <a:r>
              <a:rPr lang="en-US" dirty="0" smtClean="0">
                <a:ea typeface="ＭＳ Ｐゴシック" pitchFamily="-112" charset="-128"/>
              </a:rPr>
              <a:t>Carol’s income is $1200/month – above the Medicaid limit ($825 - 2017). But she may qualify for Medicaid by </a:t>
            </a:r>
            <a:r>
              <a:rPr lang="en-US" b="1" dirty="0" smtClean="0">
                <a:ea typeface="ＭＳ Ｐゴシック" pitchFamily="-112" charset="-128"/>
              </a:rPr>
              <a:t>incurring medical bills</a:t>
            </a:r>
            <a:r>
              <a:rPr lang="en-US" dirty="0" smtClean="0">
                <a:ea typeface="ＭＳ Ｐゴシック" pitchFamily="-112" charset="-128"/>
              </a:rPr>
              <a:t> in an amount that equals the monthly spend-down, also known as “surplus income.”   </a:t>
            </a:r>
          </a:p>
          <a:p>
            <a:pPr>
              <a:spcBef>
                <a:spcPct val="0"/>
              </a:spcBef>
              <a:spcAft>
                <a:spcPct val="50000"/>
              </a:spcAft>
            </a:pPr>
            <a:r>
              <a:rPr lang="en-US" dirty="0" smtClean="0">
                <a:ea typeface="ＭＳ Ｐゴシック" pitchFamily="-112" charset="-128"/>
              </a:rPr>
              <a:t>Spend-down is like an insurance “deductible,” but a deductible must usually be met only once a year.  The spend-down </a:t>
            </a:r>
            <a:r>
              <a:rPr lang="en-US" b="1" dirty="0" smtClean="0">
                <a:ea typeface="ＭＳ Ｐゴシック" pitchFamily="-112" charset="-128"/>
              </a:rPr>
              <a:t>must be met each month</a:t>
            </a:r>
            <a:r>
              <a:rPr lang="en-US" dirty="0" smtClean="0">
                <a:ea typeface="ＭＳ Ｐゴシック" pitchFamily="-112" charset="-128"/>
              </a:rPr>
              <a:t> to have Medicaid ongoing.</a:t>
            </a:r>
          </a:p>
        </p:txBody>
      </p:sp>
    </p:spTree>
    <p:extLst>
      <p:ext uri="{BB962C8B-B14F-4D97-AF65-F5344CB8AC3E}">
        <p14:creationId xmlns:p14="http://schemas.microsoft.com/office/powerpoint/2010/main" val="1682509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7"/>
          <p:cNvSpPr>
            <a:spLocks noGrp="1"/>
          </p:cNvSpPr>
          <p:nvPr>
            <p:ph type="sldNum" sz="quarter" idx="4294967295"/>
          </p:nvPr>
        </p:nvSpPr>
        <p:spPr>
          <a:xfrm>
            <a:off x="7467600" y="6629400"/>
            <a:ext cx="1676400" cy="228600"/>
          </a:xfrm>
          <a:prstGeom prst="rect">
            <a:avLst/>
          </a:prstGeom>
        </p:spPr>
        <p:txBody>
          <a:bodyPr/>
          <a:lstStyle/>
          <a:p>
            <a:fld id="{8CC02250-6243-47F2-9490-425AE014ADB7}" type="slidenum">
              <a:rPr lang="en-US"/>
              <a:pPr/>
              <a:t>20</a:t>
            </a:fld>
            <a:endParaRPr lang="en-US"/>
          </a:p>
        </p:txBody>
      </p:sp>
      <p:sp>
        <p:nvSpPr>
          <p:cNvPr id="218114" name="Rectangle 2"/>
          <p:cNvSpPr>
            <a:spLocks noGrp="1"/>
          </p:cNvSpPr>
          <p:nvPr>
            <p:ph type="ctrTitle"/>
          </p:nvPr>
        </p:nvSpPr>
        <p:spPr/>
        <p:txBody>
          <a:bodyPr/>
          <a:lstStyle/>
          <a:p>
            <a:r>
              <a:rPr lang="en-US" sz="3700" cap="none" dirty="0"/>
              <a:t>How to </a:t>
            </a:r>
            <a:r>
              <a:rPr lang="en-US" sz="3700" cap="none" dirty="0" smtClean="0"/>
              <a:t>Meet </a:t>
            </a:r>
            <a:r>
              <a:rPr lang="en-US" sz="3700" cap="none" dirty="0"/>
              <a:t>the </a:t>
            </a:r>
            <a:r>
              <a:rPr lang="en-US" sz="3700" cap="none" dirty="0" smtClean="0"/>
              <a:t>Spend-Down</a:t>
            </a:r>
            <a:endParaRPr lang="en-US" sz="3700" cap="none" dirty="0"/>
          </a:p>
        </p:txBody>
      </p:sp>
    </p:spTree>
    <p:extLst>
      <p:ext uri="{BB962C8B-B14F-4D97-AF65-F5344CB8AC3E}">
        <p14:creationId xmlns:p14="http://schemas.microsoft.com/office/powerpoint/2010/main" val="3227472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fld id="{617AC301-A3FD-4DBC-B1C9-6BB12688634C}" type="slidenum">
              <a:rPr lang="en-US"/>
              <a:pPr/>
              <a:t>21</a:t>
            </a:fld>
            <a:endParaRPr lang="en-US"/>
          </a:p>
        </p:txBody>
      </p:sp>
      <p:sp>
        <p:nvSpPr>
          <p:cNvPr id="220162" name="Rectangle 2"/>
          <p:cNvSpPr>
            <a:spLocks noGrp="1"/>
          </p:cNvSpPr>
          <p:nvPr>
            <p:ph type="title"/>
          </p:nvPr>
        </p:nvSpPr>
        <p:spPr/>
        <p:txBody>
          <a:bodyPr>
            <a:normAutofit fontScale="90000"/>
          </a:bodyPr>
          <a:lstStyle/>
          <a:p>
            <a:r>
              <a:rPr lang="en-US" sz="3700" smtClean="0">
                <a:effectLst/>
                <a:ea typeface="ＭＳ Ｐゴシック" pitchFamily="-112" charset="-128"/>
              </a:rPr>
              <a:t>Does a bill have to be </a:t>
            </a:r>
            <a:r>
              <a:rPr lang="en-US" sz="3700" b="0" smtClean="0">
                <a:effectLst/>
                <a:ea typeface="ＭＳ Ｐゴシック" pitchFamily="-112" charset="-128"/>
              </a:rPr>
              <a:t>paid</a:t>
            </a:r>
            <a:r>
              <a:rPr lang="en-US" sz="3700" smtClean="0">
                <a:effectLst/>
                <a:ea typeface="ＭＳ Ｐゴシック" pitchFamily="-112" charset="-128"/>
              </a:rPr>
              <a:t> to count toward the spend-down?</a:t>
            </a:r>
          </a:p>
        </p:txBody>
      </p:sp>
      <p:sp>
        <p:nvSpPr>
          <p:cNvPr id="220163" name="Rectangle 3"/>
          <p:cNvSpPr>
            <a:spLocks noGrp="1"/>
          </p:cNvSpPr>
          <p:nvPr>
            <p:ph type="body" idx="1"/>
          </p:nvPr>
        </p:nvSpPr>
        <p:spPr/>
        <p:txBody>
          <a:bodyPr/>
          <a:lstStyle/>
          <a:p>
            <a:pPr algn="ctr">
              <a:lnSpc>
                <a:spcPct val="110000"/>
              </a:lnSpc>
            </a:pPr>
            <a:endParaRPr lang="en-US" sz="4100" b="1" dirty="0" smtClean="0">
              <a:ea typeface="ＭＳ Ｐゴシック" pitchFamily="-112" charset="-128"/>
            </a:endParaRPr>
          </a:p>
          <a:p>
            <a:pPr marL="0" indent="0" algn="ctr">
              <a:lnSpc>
                <a:spcPct val="110000"/>
              </a:lnSpc>
              <a:buNone/>
            </a:pPr>
            <a:r>
              <a:rPr lang="en-US" sz="4100" b="1" dirty="0" smtClean="0">
                <a:ea typeface="ＭＳ Ｐゴシック" pitchFamily="-112" charset="-128"/>
              </a:rPr>
              <a:t>NO</a:t>
            </a:r>
          </a:p>
          <a:p>
            <a:pPr>
              <a:lnSpc>
                <a:spcPct val="110000"/>
              </a:lnSpc>
            </a:pPr>
            <a:r>
              <a:rPr lang="en-US" dirty="0" smtClean="0">
                <a:ea typeface="ＭＳ Ｐゴシック" pitchFamily="-112" charset="-128"/>
              </a:rPr>
              <a:t>A bill only needs to be </a:t>
            </a:r>
            <a:r>
              <a:rPr lang="en-US" b="1" i="1" dirty="0" smtClean="0">
                <a:ea typeface="ＭＳ Ｐゴシック" pitchFamily="-112" charset="-128"/>
              </a:rPr>
              <a:t>incurred</a:t>
            </a:r>
            <a:r>
              <a:rPr lang="en-US" dirty="0" smtClean="0">
                <a:ea typeface="ＭＳ Ｐゴシック" pitchFamily="-112" charset="-128"/>
              </a:rPr>
              <a:t> to count toward the spend-down.  An expense is incurred on the date of the medical service, not the date of the bill. </a:t>
            </a:r>
          </a:p>
          <a:p>
            <a:pPr>
              <a:lnSpc>
                <a:spcPct val="110000"/>
              </a:lnSpc>
            </a:pPr>
            <a:endParaRPr lang="en-US" dirty="0" smtClean="0">
              <a:ea typeface="ＭＳ Ｐゴシック" pitchFamily="-112" charset="-128"/>
            </a:endParaRPr>
          </a:p>
        </p:txBody>
      </p:sp>
      <p:sp>
        <p:nvSpPr>
          <p:cNvPr id="220164" name="Text Box 4"/>
          <p:cNvSpPr txBox="1">
            <a:spLocks noChangeArrowheads="1"/>
          </p:cNvSpPr>
          <p:nvPr/>
        </p:nvSpPr>
        <p:spPr bwMode="auto">
          <a:xfrm>
            <a:off x="457200" y="4826216"/>
            <a:ext cx="64293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rIns="0" bIns="0">
            <a:spAutoFit/>
          </a:bodyPr>
          <a:lstStyle/>
          <a:p>
            <a:pPr eaLnBrk="0" hangingPunct="0"/>
            <a:r>
              <a:rPr lang="en-US" dirty="0"/>
              <a:t>18 NYCRR 360-4.8(c), NYS DOH MRG 241  </a:t>
            </a:r>
          </a:p>
          <a:p>
            <a:pPr eaLnBrk="0" hangingPunct="0"/>
            <a:r>
              <a:rPr lang="en-US" dirty="0">
                <a:hlinkClick r:id="rId3"/>
              </a:rPr>
              <a:t>http://www.health.ny.gov/health_care/medicaid/reference/mrg/</a:t>
            </a:r>
            <a:r>
              <a:rPr lang="en-US" dirty="0"/>
              <a:t> </a:t>
            </a:r>
          </a:p>
        </p:txBody>
      </p:sp>
    </p:spTree>
    <p:extLst>
      <p:ext uri="{BB962C8B-B14F-4D97-AF65-F5344CB8AC3E}">
        <p14:creationId xmlns:p14="http://schemas.microsoft.com/office/powerpoint/2010/main" val="156504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2F45011C-E57B-4D13-9BD9-58C57AF0D2EF}" type="slidenum">
              <a:rPr lang="en-US"/>
              <a:pPr/>
              <a:t>22</a:t>
            </a:fld>
            <a:endParaRPr lang="en-US"/>
          </a:p>
        </p:txBody>
      </p:sp>
      <p:sp>
        <p:nvSpPr>
          <p:cNvPr id="222212" name="Rectangle 4"/>
          <p:cNvSpPr>
            <a:spLocks noGrp="1"/>
          </p:cNvSpPr>
          <p:nvPr>
            <p:ph type="title"/>
          </p:nvPr>
        </p:nvSpPr>
        <p:spPr/>
        <p:txBody>
          <a:bodyPr/>
          <a:lstStyle/>
          <a:p>
            <a:r>
              <a:rPr lang="en-US" smtClean="0">
                <a:effectLst/>
                <a:ea typeface="ＭＳ Ｐゴシック" pitchFamily="-112" charset="-128"/>
              </a:rPr>
              <a:t>Whose bills can meet the spend-down? </a:t>
            </a:r>
          </a:p>
        </p:txBody>
      </p:sp>
      <p:sp>
        <p:nvSpPr>
          <p:cNvPr id="222213" name="Rectangle 5"/>
          <p:cNvSpPr>
            <a:spLocks noGrp="1"/>
          </p:cNvSpPr>
          <p:nvPr>
            <p:ph type="body" idx="1"/>
          </p:nvPr>
        </p:nvSpPr>
        <p:spPr/>
        <p:txBody>
          <a:bodyPr/>
          <a:lstStyle/>
          <a:p>
            <a:pPr lvl="1">
              <a:spcBef>
                <a:spcPct val="0"/>
              </a:spcBef>
              <a:spcAft>
                <a:spcPct val="50000"/>
              </a:spcAft>
            </a:pPr>
            <a:r>
              <a:rPr lang="en-US" sz="2800" smtClean="0">
                <a:ea typeface="ＭＳ Ｐゴシック" pitchFamily="-112" charset="-128"/>
              </a:rPr>
              <a:t>The Medicaid recipient’s bills AND</a:t>
            </a:r>
          </a:p>
          <a:p>
            <a:pPr lvl="1">
              <a:spcBef>
                <a:spcPct val="0"/>
              </a:spcBef>
              <a:spcAft>
                <a:spcPct val="50000"/>
              </a:spcAft>
            </a:pPr>
            <a:r>
              <a:rPr lang="en-US" sz="2800" smtClean="0">
                <a:ea typeface="ＭＳ Ｐゴシック" pitchFamily="-112" charset="-128"/>
              </a:rPr>
              <a:t>The spouse’s bills, even if spouse is not applying for Medicaid. But if the spouse does a “spousal refusal,” then you may not use his or her bills.  </a:t>
            </a:r>
          </a:p>
          <a:p>
            <a:pPr lvl="1">
              <a:spcBef>
                <a:spcPct val="0"/>
              </a:spcBef>
              <a:spcAft>
                <a:spcPct val="50000"/>
              </a:spcAft>
            </a:pPr>
            <a:r>
              <a:rPr lang="en-US" sz="2800" smtClean="0">
                <a:ea typeface="ＭＳ Ｐゴシック" pitchFamily="-112" charset="-128"/>
              </a:rPr>
              <a:t>Bills for any dependent child under 21.</a:t>
            </a:r>
          </a:p>
        </p:txBody>
      </p:sp>
    </p:spTree>
    <p:extLst>
      <p:ext uri="{BB962C8B-B14F-4D97-AF65-F5344CB8AC3E}">
        <p14:creationId xmlns:p14="http://schemas.microsoft.com/office/powerpoint/2010/main" val="1013269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2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22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C2D8AEB1-A328-49ED-AEF1-E1285BCA63AB}" type="slidenum">
              <a:rPr lang="en-US"/>
              <a:pPr/>
              <a:t>23</a:t>
            </a:fld>
            <a:endParaRPr lang="en-US"/>
          </a:p>
        </p:txBody>
      </p:sp>
      <p:sp>
        <p:nvSpPr>
          <p:cNvPr id="224260" name="Rectangle 4"/>
          <p:cNvSpPr>
            <a:spLocks noGrp="1"/>
          </p:cNvSpPr>
          <p:nvPr>
            <p:ph type="title"/>
          </p:nvPr>
        </p:nvSpPr>
        <p:spPr/>
        <p:txBody>
          <a:bodyPr>
            <a:normAutofit fontScale="90000"/>
          </a:bodyPr>
          <a:lstStyle/>
          <a:p>
            <a:r>
              <a:rPr lang="en-US" smtClean="0">
                <a:effectLst/>
                <a:ea typeface="ＭＳ Ｐゴシック" pitchFamily="-112" charset="-128"/>
              </a:rPr>
              <a:t>What bills can be used to meet spend-down?</a:t>
            </a:r>
          </a:p>
        </p:txBody>
      </p:sp>
      <p:sp>
        <p:nvSpPr>
          <p:cNvPr id="224261" name="Rectangle 5"/>
          <p:cNvSpPr>
            <a:spLocks noGrp="1"/>
          </p:cNvSpPr>
          <p:nvPr>
            <p:ph type="body" idx="1"/>
          </p:nvPr>
        </p:nvSpPr>
        <p:spPr/>
        <p:txBody>
          <a:bodyPr/>
          <a:lstStyle/>
          <a:p>
            <a:pPr lvl="1"/>
            <a:r>
              <a:rPr lang="en-US" sz="2500" smtClean="0">
                <a:ea typeface="ＭＳ Ｐゴシック" pitchFamily="-112" charset="-128"/>
              </a:rPr>
              <a:t>Any medical bills not covered by insurance – such as deductibles and coinsurance for Medicare, Part D, or other private health insurance, and Medicaid copayments.   </a:t>
            </a:r>
          </a:p>
          <a:p>
            <a:pPr lvl="1"/>
            <a:r>
              <a:rPr lang="en-US" sz="2500" smtClean="0">
                <a:ea typeface="ＭＳ Ｐゴシック" pitchFamily="-112" charset="-128"/>
              </a:rPr>
              <a:t>Services not covered by Medicaid that are medically necessary:</a:t>
            </a:r>
          </a:p>
          <a:p>
            <a:pPr lvl="2"/>
            <a:r>
              <a:rPr lang="en-US" smtClean="0">
                <a:ea typeface="ＭＳ Ｐゴシック" pitchFamily="-112" charset="-128"/>
              </a:rPr>
              <a:t>Chiropractors, podiatrists, drugs a Part D plan won’t cover, bills of doctors who don’t take Medicaid </a:t>
            </a:r>
          </a:p>
          <a:p>
            <a:pPr lvl="2"/>
            <a:r>
              <a:rPr lang="en-US" smtClean="0">
                <a:ea typeface="ＭＳ Ｐゴシック" pitchFamily="-112" charset="-128"/>
              </a:rPr>
              <a:t>Over the Counter Items – (vitamins, lotions) with a doctor’s note explaining medical necessity &amp; receipts</a:t>
            </a:r>
          </a:p>
          <a:p>
            <a:pPr lvl="1"/>
            <a:r>
              <a:rPr lang="en-US" sz="2500" smtClean="0">
                <a:ea typeface="ＭＳ Ｐゴシック" pitchFamily="-112" charset="-128"/>
              </a:rPr>
              <a:t>PAST paid or unpaid medical bills – more later</a:t>
            </a:r>
          </a:p>
          <a:p>
            <a:pPr lvl="1"/>
            <a:r>
              <a:rPr lang="en-US" sz="2500" smtClean="0">
                <a:ea typeface="ＭＳ Ｐゴシック" pitchFamily="-112" charset="-128"/>
              </a:rPr>
              <a:t>EPIC or ADAP expenses – more later</a:t>
            </a:r>
          </a:p>
        </p:txBody>
      </p:sp>
    </p:spTree>
    <p:extLst>
      <p:ext uri="{BB962C8B-B14F-4D97-AF65-F5344CB8AC3E}">
        <p14:creationId xmlns:p14="http://schemas.microsoft.com/office/powerpoint/2010/main" val="95399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2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6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6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8884E577-D84E-40E0-BC76-C2A59B001F2D}" type="slidenum">
              <a:rPr lang="en-US"/>
              <a:pPr/>
              <a:t>24</a:t>
            </a:fld>
            <a:endParaRPr lang="en-US"/>
          </a:p>
        </p:txBody>
      </p:sp>
      <p:sp>
        <p:nvSpPr>
          <p:cNvPr id="226308" name="Rectangle 4"/>
          <p:cNvSpPr>
            <a:spLocks noGrp="1"/>
          </p:cNvSpPr>
          <p:nvPr>
            <p:ph type="title"/>
          </p:nvPr>
        </p:nvSpPr>
        <p:spPr/>
        <p:txBody>
          <a:bodyPr>
            <a:normAutofit fontScale="90000"/>
          </a:bodyPr>
          <a:lstStyle/>
          <a:p>
            <a:r>
              <a:rPr lang="en-US" smtClean="0">
                <a:effectLst/>
                <a:ea typeface="ＭＳ Ｐゴシック" pitchFamily="-112" charset="-128"/>
              </a:rPr>
              <a:t>How old can bills be for meeting the spend-down?  </a:t>
            </a:r>
          </a:p>
        </p:txBody>
      </p:sp>
      <p:sp>
        <p:nvSpPr>
          <p:cNvPr id="226309" name="Rectangle 5"/>
          <p:cNvSpPr>
            <a:spLocks noGrp="1"/>
          </p:cNvSpPr>
          <p:nvPr>
            <p:ph type="body" idx="1"/>
          </p:nvPr>
        </p:nvSpPr>
        <p:spPr/>
        <p:txBody>
          <a:bodyPr/>
          <a:lstStyle/>
          <a:p>
            <a:pPr lvl="1">
              <a:spcBef>
                <a:spcPct val="0"/>
              </a:spcBef>
              <a:spcAft>
                <a:spcPct val="50000"/>
              </a:spcAft>
            </a:pPr>
            <a:r>
              <a:rPr lang="en-US" sz="2400" dirty="0" smtClean="0">
                <a:ea typeface="ＭＳ Ｐゴシック" pitchFamily="-112" charset="-128"/>
              </a:rPr>
              <a:t>A new applicant may use past medical bills to meet their spend-down when applying for Medicaid.  </a:t>
            </a:r>
          </a:p>
          <a:p>
            <a:pPr lvl="2">
              <a:spcBef>
                <a:spcPct val="0"/>
              </a:spcBef>
              <a:spcAft>
                <a:spcPct val="50000"/>
              </a:spcAft>
            </a:pPr>
            <a:r>
              <a:rPr lang="en-US" sz="2000" dirty="0" smtClean="0">
                <a:ea typeface="ＭＳ Ｐゴシック" pitchFamily="-112" charset="-128"/>
              </a:rPr>
              <a:t>How old the bills may be depends on whether the bills are PAID or UNPAID.</a:t>
            </a:r>
          </a:p>
          <a:p>
            <a:pPr lvl="1">
              <a:spcBef>
                <a:spcPct val="0"/>
              </a:spcBef>
              <a:spcAft>
                <a:spcPct val="50000"/>
              </a:spcAft>
            </a:pPr>
            <a:r>
              <a:rPr lang="en-US" sz="2400" dirty="0" smtClean="0">
                <a:ea typeface="ＭＳ Ｐゴシック" pitchFamily="-112" charset="-128"/>
              </a:rPr>
              <a:t>Once a new applicant’s past bills have been “used up,” s/he may only use bills incurred in the current month to meet the spend-down for that month.  </a:t>
            </a:r>
          </a:p>
        </p:txBody>
      </p:sp>
    </p:spTree>
    <p:extLst>
      <p:ext uri="{BB962C8B-B14F-4D97-AF65-F5344CB8AC3E}">
        <p14:creationId xmlns:p14="http://schemas.microsoft.com/office/powerpoint/2010/main" val="3354695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30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3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4769708"/>
            <a:ext cx="4580238" cy="434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t>
            </a:r>
            <a:endParaRPr lang="en-US" dirty="0"/>
          </a:p>
        </p:txBody>
      </p:sp>
      <p:sp>
        <p:nvSpPr>
          <p:cNvPr id="4" name="Slide Number Placeholder 17"/>
          <p:cNvSpPr>
            <a:spLocks noGrp="1"/>
          </p:cNvSpPr>
          <p:nvPr>
            <p:ph type="sldNum" sz="quarter" idx="12"/>
          </p:nvPr>
        </p:nvSpPr>
        <p:spPr/>
        <p:txBody>
          <a:bodyPr/>
          <a:lstStyle/>
          <a:p>
            <a:fld id="{AA34E38C-C050-4B5E-8A73-693F19010896}" type="slidenum">
              <a:rPr lang="en-US"/>
              <a:pPr/>
              <a:t>25</a:t>
            </a:fld>
            <a:endParaRPr lang="en-US"/>
          </a:p>
        </p:txBody>
      </p:sp>
      <p:sp>
        <p:nvSpPr>
          <p:cNvPr id="228358" name="Rectangle 6"/>
          <p:cNvSpPr>
            <a:spLocks noGrp="1"/>
          </p:cNvSpPr>
          <p:nvPr>
            <p:ph type="title"/>
          </p:nvPr>
        </p:nvSpPr>
        <p:spPr/>
        <p:txBody>
          <a:bodyPr/>
          <a:lstStyle/>
          <a:p>
            <a:r>
              <a:rPr lang="en-US" sz="3700" smtClean="0">
                <a:effectLst/>
                <a:ea typeface="ＭＳ Ｐゴシック" pitchFamily="-112" charset="-128"/>
              </a:rPr>
              <a:t>What is the “retroactive period?” </a:t>
            </a:r>
          </a:p>
        </p:txBody>
      </p:sp>
      <p:sp>
        <p:nvSpPr>
          <p:cNvPr id="228359" name="Rectangle 7"/>
          <p:cNvSpPr>
            <a:spLocks noGrp="1"/>
          </p:cNvSpPr>
          <p:nvPr>
            <p:ph type="body" idx="1"/>
          </p:nvPr>
        </p:nvSpPr>
        <p:spPr/>
        <p:txBody>
          <a:bodyPr/>
          <a:lstStyle/>
          <a:p>
            <a:pPr lvl="1">
              <a:spcBef>
                <a:spcPts val="300"/>
              </a:spcBef>
              <a:spcAft>
                <a:spcPct val="50000"/>
              </a:spcAft>
            </a:pPr>
            <a:r>
              <a:rPr lang="en-US" sz="2800" dirty="0" smtClean="0">
                <a:ea typeface="ＭＳ Ｐゴシック" pitchFamily="-112" charset="-128"/>
              </a:rPr>
              <a:t>Medicaid can be retroactive for up to THREE CALENDAR MONTHS before the month in which the application is filed.  </a:t>
            </a:r>
          </a:p>
          <a:p>
            <a:pPr lvl="1">
              <a:spcBef>
                <a:spcPts val="300"/>
              </a:spcBef>
              <a:spcAft>
                <a:spcPct val="50000"/>
              </a:spcAft>
            </a:pPr>
            <a:r>
              <a:rPr lang="en-US" sz="2800" dirty="0" smtClean="0">
                <a:ea typeface="ＭＳ Ｐゴシック" pitchFamily="-112" charset="-128"/>
              </a:rPr>
              <a:t>EXAMPLE:  Mary applied in May. The retroactive period is February, March, and April, beginning on February 1st.  				 </a:t>
            </a:r>
          </a:p>
          <a:p>
            <a:pPr marL="0" indent="0">
              <a:buNone/>
            </a:pPr>
            <a:r>
              <a:rPr lang="en-US" sz="3200" dirty="0" smtClean="0">
                <a:ea typeface="ＭＳ Ｐゴシック" pitchFamily="-112" charset="-128"/>
              </a:rPr>
              <a:t>                 RETROACTIVE PERIOD	</a:t>
            </a:r>
          </a:p>
          <a:p>
            <a:pPr marL="0" indent="0">
              <a:buNone/>
            </a:pPr>
            <a:endParaRPr lang="en-US" sz="3200" dirty="0">
              <a:ea typeface="ＭＳ Ｐゴシック" pitchFamily="-112" charset="-128"/>
            </a:endParaRPr>
          </a:p>
          <a:p>
            <a:pPr marL="0" indent="0">
              <a:buNone/>
            </a:pPr>
            <a:r>
              <a:rPr lang="en-US" sz="3200" dirty="0" smtClean="0">
                <a:ea typeface="ＭＳ Ｐゴシック" pitchFamily="-112" charset="-128"/>
              </a:rPr>
              <a:t>                                    Application filed	</a:t>
            </a:r>
          </a:p>
        </p:txBody>
      </p:sp>
      <p:graphicFrame>
        <p:nvGraphicFramePr>
          <p:cNvPr id="2" name="Table 1"/>
          <p:cNvGraphicFramePr>
            <a:graphicFrameLocks noGrp="1"/>
          </p:cNvGraphicFramePr>
          <p:nvPr>
            <p:extLst>
              <p:ext uri="{D42A27DB-BD31-4B8C-83A1-F6EECF244321}">
                <p14:modId xmlns:p14="http://schemas.microsoft.com/office/powerpoint/2010/main" val="320133731"/>
              </p:ext>
            </p:extLst>
          </p:nvPr>
        </p:nvGraphicFramePr>
        <p:xfrm>
          <a:off x="1524000" y="5268862"/>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April</a:t>
                      </a:r>
                      <a:endParaRPr lang="en-US" dirty="0"/>
                    </a:p>
                  </a:txBody>
                  <a:tcPr/>
                </a:tc>
                <a:tc>
                  <a:txBody>
                    <a:bodyPr/>
                    <a:lstStyle/>
                    <a:p>
                      <a:r>
                        <a:rPr lang="en-US" dirty="0" smtClean="0"/>
                        <a:t>      May</a:t>
                      </a:r>
                      <a:endParaRPr lang="en-US" dirty="0"/>
                    </a:p>
                  </a:txBody>
                  <a:tcPr/>
                </a:tc>
              </a:tr>
            </a:tbl>
          </a:graphicData>
        </a:graphic>
      </p:graphicFrame>
      <p:cxnSp>
        <p:nvCxnSpPr>
          <p:cNvPr id="10" name="Straight Arrow Connector 9"/>
          <p:cNvCxnSpPr/>
          <p:nvPr/>
        </p:nvCxnSpPr>
        <p:spPr>
          <a:xfrm flipV="1">
            <a:off x="6561438" y="5639702"/>
            <a:ext cx="308919" cy="575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050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A2D24944-AE66-458B-9A3B-46DA4C908C8C}" type="slidenum">
              <a:rPr lang="en-US"/>
              <a:pPr/>
              <a:t>26</a:t>
            </a:fld>
            <a:endParaRPr lang="en-US"/>
          </a:p>
        </p:txBody>
      </p:sp>
      <p:sp>
        <p:nvSpPr>
          <p:cNvPr id="230402" name="Rectangle 2"/>
          <p:cNvSpPr>
            <a:spLocks noGrp="1"/>
          </p:cNvSpPr>
          <p:nvPr>
            <p:ph type="title"/>
          </p:nvPr>
        </p:nvSpPr>
        <p:spPr/>
        <p:txBody>
          <a:bodyPr>
            <a:normAutofit fontScale="90000"/>
          </a:bodyPr>
          <a:lstStyle/>
          <a:p>
            <a:r>
              <a:rPr lang="en-US" sz="3700" dirty="0" smtClean="0">
                <a:effectLst/>
                <a:ea typeface="ＭＳ Ｐゴシック" pitchFamily="-112" charset="-128"/>
              </a:rPr>
              <a:t>Medical bills in 3-month retroactive period – what will Medicaid do?</a:t>
            </a:r>
          </a:p>
        </p:txBody>
      </p:sp>
      <p:sp>
        <p:nvSpPr>
          <p:cNvPr id="230403" name="Rectangle 3"/>
          <p:cNvSpPr>
            <a:spLocks noGrp="1"/>
          </p:cNvSpPr>
          <p:nvPr>
            <p:ph type="body" idx="1"/>
          </p:nvPr>
        </p:nvSpPr>
        <p:spPr/>
        <p:txBody>
          <a:bodyPr/>
          <a:lstStyle/>
          <a:p>
            <a:pPr>
              <a:spcBef>
                <a:spcPct val="0"/>
              </a:spcBef>
              <a:spcAft>
                <a:spcPct val="40000"/>
              </a:spcAft>
            </a:pPr>
            <a:r>
              <a:rPr lang="en-US" sz="2400" dirty="0" smtClean="0">
                <a:ea typeface="ＭＳ Ｐゴシック" pitchFamily="-112" charset="-128"/>
              </a:rPr>
              <a:t>For medical services received during the retroactive period, if the bill is:</a:t>
            </a:r>
          </a:p>
          <a:p>
            <a:pPr lvl="1">
              <a:spcBef>
                <a:spcPct val="0"/>
              </a:spcBef>
              <a:spcAft>
                <a:spcPct val="40000"/>
              </a:spcAft>
            </a:pPr>
            <a:r>
              <a:rPr lang="en-US" sz="2400" b="1" dirty="0" smtClean="0">
                <a:ea typeface="ＭＳ Ｐゴシック" pitchFamily="-112" charset="-128"/>
              </a:rPr>
              <a:t>PAID</a:t>
            </a:r>
            <a:r>
              <a:rPr lang="en-US" sz="2400" dirty="0" smtClean="0">
                <a:ea typeface="ＭＳ Ｐゴシック" pitchFamily="-112" charset="-128"/>
              </a:rPr>
              <a:t> – Medicaid can EITHER:</a:t>
            </a:r>
          </a:p>
          <a:p>
            <a:pPr lvl="2">
              <a:spcBef>
                <a:spcPct val="0"/>
              </a:spcBef>
              <a:spcAft>
                <a:spcPct val="40000"/>
              </a:spcAft>
            </a:pPr>
            <a:r>
              <a:rPr lang="en-US" sz="2400" b="1" dirty="0" smtClean="0">
                <a:ea typeface="ＭＳ Ｐゴシック" pitchFamily="-112" charset="-128"/>
              </a:rPr>
              <a:t>Reimburse</a:t>
            </a:r>
            <a:r>
              <a:rPr lang="en-US" sz="2400" dirty="0" smtClean="0">
                <a:ea typeface="ＭＳ Ｐゴシック" pitchFamily="-112" charset="-128"/>
              </a:rPr>
              <a:t> the client or whoever paid the bill, IF the client was eligible for Medicaid during the retroactive period (assets within limits).</a:t>
            </a:r>
          </a:p>
          <a:p>
            <a:pPr lvl="2">
              <a:spcBef>
                <a:spcPct val="0"/>
              </a:spcBef>
              <a:spcAft>
                <a:spcPct val="40000"/>
              </a:spcAft>
            </a:pPr>
            <a:r>
              <a:rPr lang="en-US" sz="2400" b="1" dirty="0" smtClean="0">
                <a:ea typeface="ＭＳ Ｐゴシック" pitchFamily="-112" charset="-128"/>
              </a:rPr>
              <a:t>Credit</a:t>
            </a:r>
            <a:r>
              <a:rPr lang="en-US" sz="2400" dirty="0" smtClean="0">
                <a:ea typeface="ＭＳ Ｐゴシック" pitchFamily="-112" charset="-128"/>
              </a:rPr>
              <a:t> the bill against the Spend-down. See below re which month the credit is used for  </a:t>
            </a:r>
          </a:p>
          <a:p>
            <a:pPr lvl="1">
              <a:spcBef>
                <a:spcPct val="0"/>
              </a:spcBef>
              <a:spcAft>
                <a:spcPct val="40000"/>
              </a:spcAft>
            </a:pPr>
            <a:r>
              <a:rPr lang="en-US" sz="2400" b="1" dirty="0" smtClean="0">
                <a:ea typeface="ＭＳ Ｐゴシック" pitchFamily="-112" charset="-128"/>
              </a:rPr>
              <a:t>UNPAID</a:t>
            </a:r>
            <a:r>
              <a:rPr lang="en-US" sz="2400" dirty="0" smtClean="0">
                <a:ea typeface="ＭＳ Ｐゴシック" pitchFamily="-112" charset="-128"/>
              </a:rPr>
              <a:t> – Medicaid can PAY the bill directly to the provider, if the provider accepts Medicaid</a:t>
            </a:r>
          </a:p>
        </p:txBody>
      </p:sp>
    </p:spTree>
    <p:extLst>
      <p:ext uri="{BB962C8B-B14F-4D97-AF65-F5344CB8AC3E}">
        <p14:creationId xmlns:p14="http://schemas.microsoft.com/office/powerpoint/2010/main" val="3254476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2FB3226B-C807-4B88-A10B-FCD01A328240}" type="slidenum">
              <a:rPr lang="en-US"/>
              <a:pPr/>
              <a:t>27</a:t>
            </a:fld>
            <a:endParaRPr lang="en-US"/>
          </a:p>
        </p:txBody>
      </p:sp>
      <p:sp>
        <p:nvSpPr>
          <p:cNvPr id="232450" name="Rectangle 2"/>
          <p:cNvSpPr>
            <a:spLocks noGrp="1"/>
          </p:cNvSpPr>
          <p:nvPr>
            <p:ph type="title"/>
          </p:nvPr>
        </p:nvSpPr>
        <p:spPr/>
        <p:txBody>
          <a:bodyPr>
            <a:normAutofit fontScale="90000"/>
          </a:bodyPr>
          <a:lstStyle/>
          <a:p>
            <a:r>
              <a:rPr lang="en-US" sz="3700" smtClean="0">
                <a:effectLst/>
                <a:ea typeface="ＭＳ Ｐゴシック" pitchFamily="-112" charset="-128"/>
              </a:rPr>
              <a:t>Using Past Paid vs. Unpaid Medical Bills for Spend-down</a:t>
            </a:r>
          </a:p>
        </p:txBody>
      </p:sp>
      <p:sp>
        <p:nvSpPr>
          <p:cNvPr id="232451" name="Rectangle 3"/>
          <p:cNvSpPr>
            <a:spLocks noGrp="1"/>
          </p:cNvSpPr>
          <p:nvPr>
            <p:ph type="body" idx="1"/>
          </p:nvPr>
        </p:nvSpPr>
        <p:spPr/>
        <p:txBody>
          <a:bodyPr/>
          <a:lstStyle/>
          <a:p>
            <a:pPr lvl="1">
              <a:lnSpc>
                <a:spcPct val="110000"/>
              </a:lnSpc>
              <a:spcBef>
                <a:spcPts val="300"/>
              </a:spcBef>
              <a:spcAft>
                <a:spcPct val="50000"/>
              </a:spcAft>
            </a:pPr>
            <a:r>
              <a:rPr lang="en-US" sz="2400" b="1" dirty="0" smtClean="0">
                <a:ea typeface="ＭＳ Ｐゴシック" pitchFamily="-112" charset="-128"/>
              </a:rPr>
              <a:t>PAID</a:t>
            </a:r>
            <a:r>
              <a:rPr lang="en-US" sz="2400" dirty="0" smtClean="0">
                <a:ea typeface="ＭＳ Ｐゴシック" pitchFamily="-112" charset="-128"/>
              </a:rPr>
              <a:t> bills can be used to meet the spend-down only if the services were provided and paid for in the retroactive period – the  </a:t>
            </a:r>
            <a:r>
              <a:rPr lang="en-US" sz="2400" i="1" dirty="0" smtClean="0">
                <a:ea typeface="ＭＳ Ｐゴシック" pitchFamily="-112" charset="-128"/>
              </a:rPr>
              <a:t>3 calendar months</a:t>
            </a:r>
            <a:r>
              <a:rPr lang="en-US" sz="2400" dirty="0" smtClean="0">
                <a:ea typeface="ＭＳ Ｐゴシック" pitchFamily="-112" charset="-128"/>
              </a:rPr>
              <a:t> before the month of application or during the application.  </a:t>
            </a:r>
          </a:p>
          <a:p>
            <a:pPr lvl="1">
              <a:lnSpc>
                <a:spcPct val="110000"/>
              </a:lnSpc>
              <a:spcBef>
                <a:spcPts val="300"/>
              </a:spcBef>
              <a:spcAft>
                <a:spcPct val="50000"/>
              </a:spcAft>
            </a:pPr>
            <a:r>
              <a:rPr lang="en-US" sz="2400" b="1" dirty="0" smtClean="0">
                <a:ea typeface="ＭＳ Ｐゴシック" pitchFamily="-112" charset="-128"/>
              </a:rPr>
              <a:t>UNPAID bills</a:t>
            </a:r>
            <a:r>
              <a:rPr lang="en-US" sz="2400" dirty="0" smtClean="0">
                <a:ea typeface="ＭＳ Ｐゴシック" pitchFamily="-112" charset="-128"/>
              </a:rPr>
              <a:t> can be used even if they are </a:t>
            </a:r>
            <a:r>
              <a:rPr lang="en-US" sz="2400" i="1" dirty="0" smtClean="0">
                <a:ea typeface="ＭＳ Ｐゴシック" pitchFamily="-112" charset="-128"/>
              </a:rPr>
              <a:t>many years old</a:t>
            </a:r>
            <a:r>
              <a:rPr lang="en-US" sz="2400" dirty="0" smtClean="0">
                <a:ea typeface="ＭＳ Ｐゴシック" pitchFamily="-112" charset="-128"/>
              </a:rPr>
              <a:t> as long as they are </a:t>
            </a:r>
            <a:r>
              <a:rPr lang="en-US" sz="2400" i="1" dirty="0" smtClean="0">
                <a:ea typeface="ＭＳ Ｐゴシック" pitchFamily="-112" charset="-128"/>
              </a:rPr>
              <a:t>viable</a:t>
            </a:r>
            <a:r>
              <a:rPr lang="en-US" sz="2400" dirty="0" smtClean="0">
                <a:ea typeface="ＭＳ Ｐゴシック" pitchFamily="-112" charset="-128"/>
              </a:rPr>
              <a:t>, meaning provider may still sue to collect them (rule of thumb is six years old)</a:t>
            </a:r>
          </a:p>
        </p:txBody>
      </p:sp>
    </p:spTree>
    <p:extLst>
      <p:ext uri="{BB962C8B-B14F-4D97-AF65-F5344CB8AC3E}">
        <p14:creationId xmlns:p14="http://schemas.microsoft.com/office/powerpoint/2010/main" val="1786278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80B5C91F-0F97-467A-946B-C991B2609132}" type="slidenum">
              <a:rPr lang="en-US"/>
              <a:pPr/>
              <a:t>28</a:t>
            </a:fld>
            <a:endParaRPr lang="en-US"/>
          </a:p>
        </p:txBody>
      </p:sp>
      <p:sp>
        <p:nvSpPr>
          <p:cNvPr id="234500" name="Rectangle 4"/>
          <p:cNvSpPr>
            <a:spLocks noGrp="1"/>
          </p:cNvSpPr>
          <p:nvPr>
            <p:ph type="title"/>
          </p:nvPr>
        </p:nvSpPr>
        <p:spPr/>
        <p:txBody>
          <a:bodyPr/>
          <a:lstStyle/>
          <a:p>
            <a:r>
              <a:rPr lang="en-US" smtClean="0">
                <a:effectLst/>
                <a:ea typeface="ＭＳ Ｐゴシック" pitchFamily="-112" charset="-128"/>
              </a:rPr>
              <a:t>PAID BILL Example</a:t>
            </a:r>
          </a:p>
        </p:txBody>
      </p:sp>
      <p:sp>
        <p:nvSpPr>
          <p:cNvPr id="234501" name="Rectangle 5"/>
          <p:cNvSpPr>
            <a:spLocks noGrp="1"/>
          </p:cNvSpPr>
          <p:nvPr>
            <p:ph type="body" idx="1"/>
          </p:nvPr>
        </p:nvSpPr>
        <p:spPr/>
        <p:txBody>
          <a:bodyPr/>
          <a:lstStyle/>
          <a:p>
            <a:pPr lvl="1">
              <a:spcBef>
                <a:spcPts val="300"/>
              </a:spcBef>
              <a:spcAft>
                <a:spcPct val="50000"/>
              </a:spcAft>
            </a:pPr>
            <a:r>
              <a:rPr lang="en-US" sz="2400" dirty="0" smtClean="0">
                <a:ea typeface="ＭＳ Ｐゴシック" pitchFamily="-112" charset="-128"/>
              </a:rPr>
              <a:t>Marvin paid $3500 for dental surgery in October Year 1.   He comes to you in December Year 1 wanting to apply for Medicaid (or needing Extra Help).  He has a $500 spend-down.</a:t>
            </a:r>
          </a:p>
          <a:p>
            <a:pPr lvl="1">
              <a:spcBef>
                <a:spcPts val="300"/>
              </a:spcBef>
              <a:spcAft>
                <a:spcPct val="50000"/>
              </a:spcAft>
            </a:pPr>
            <a:r>
              <a:rPr lang="en-US" sz="2400" dirty="0" smtClean="0">
                <a:ea typeface="ＭＳ Ｐゴシック" pitchFamily="-112" charset="-128"/>
              </a:rPr>
              <a:t>HRA/DSS must receive his application by Jan. 31</a:t>
            </a:r>
            <a:r>
              <a:rPr lang="en-US" sz="2400" baseline="30000" dirty="0" smtClean="0">
                <a:ea typeface="ＭＳ Ｐゴシック" pitchFamily="-112" charset="-128"/>
              </a:rPr>
              <a:t>st</a:t>
            </a:r>
            <a:r>
              <a:rPr lang="en-US" sz="2400" dirty="0" smtClean="0">
                <a:ea typeface="ＭＳ Ｐゴシック" pitchFamily="-112" charset="-128"/>
              </a:rPr>
              <a:t> of Year 2 if he wants to use that paid bill to meet the spend-down or if he wants it reimbursed.</a:t>
            </a:r>
          </a:p>
          <a:p>
            <a:pPr lvl="1">
              <a:spcBef>
                <a:spcPts val="300"/>
              </a:spcBef>
              <a:spcAft>
                <a:spcPct val="50000"/>
              </a:spcAft>
            </a:pPr>
            <a:r>
              <a:rPr lang="en-US" sz="2400" dirty="0" smtClean="0">
                <a:ea typeface="ＭＳ Ｐゴシック" pitchFamily="-112" charset="-128"/>
              </a:rPr>
              <a:t>Don’t forget - he must either be over age 65, blind or disabled, or have a child/grandchild living with him to use spend-down</a:t>
            </a:r>
          </a:p>
        </p:txBody>
      </p:sp>
    </p:spTree>
    <p:extLst>
      <p:ext uri="{BB962C8B-B14F-4D97-AF65-F5344CB8AC3E}">
        <p14:creationId xmlns:p14="http://schemas.microsoft.com/office/powerpoint/2010/main" val="393922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A3A52A4E-F2CC-4DA6-BA58-C47547834A19}" type="slidenum">
              <a:rPr lang="en-US"/>
              <a:pPr/>
              <a:t>29</a:t>
            </a:fld>
            <a:endParaRPr lang="en-US"/>
          </a:p>
        </p:txBody>
      </p:sp>
      <p:sp>
        <p:nvSpPr>
          <p:cNvPr id="236548" name="Rectangle 4"/>
          <p:cNvSpPr>
            <a:spLocks noGrp="1"/>
          </p:cNvSpPr>
          <p:nvPr>
            <p:ph type="title"/>
          </p:nvPr>
        </p:nvSpPr>
        <p:spPr/>
        <p:txBody>
          <a:bodyPr>
            <a:normAutofit fontScale="90000"/>
          </a:bodyPr>
          <a:lstStyle/>
          <a:p>
            <a:r>
              <a:rPr lang="en-US" smtClean="0">
                <a:effectLst/>
                <a:ea typeface="ＭＳ Ｐゴシック" pitchFamily="-112" charset="-128"/>
              </a:rPr>
              <a:t>PAID bills can meet spend-down for up to SIX months</a:t>
            </a:r>
          </a:p>
        </p:txBody>
      </p:sp>
      <p:sp>
        <p:nvSpPr>
          <p:cNvPr id="236549" name="Rectangle 5"/>
          <p:cNvSpPr>
            <a:spLocks noGrp="1"/>
          </p:cNvSpPr>
          <p:nvPr>
            <p:ph type="body" idx="1"/>
          </p:nvPr>
        </p:nvSpPr>
        <p:spPr/>
        <p:txBody>
          <a:bodyPr/>
          <a:lstStyle/>
          <a:p>
            <a:pPr lvl="1">
              <a:spcBef>
                <a:spcPts val="300"/>
              </a:spcBef>
              <a:spcAft>
                <a:spcPct val="50000"/>
              </a:spcAft>
            </a:pPr>
            <a:r>
              <a:rPr lang="en-US" sz="2400" dirty="0" smtClean="0">
                <a:ea typeface="ＭＳ Ｐゴシック" pitchFamily="-112" charset="-128"/>
              </a:rPr>
              <a:t>Marvin’s $3500 of bills would cover 7 months of his spend-down @ $500/month.  However, a PAID bill may only cover up to six consecutive months of spend-down. </a:t>
            </a:r>
          </a:p>
          <a:p>
            <a:pPr lvl="1">
              <a:spcBef>
                <a:spcPts val="300"/>
              </a:spcBef>
              <a:spcAft>
                <a:spcPct val="50000"/>
              </a:spcAft>
            </a:pPr>
            <a:r>
              <a:rPr lang="en-US" sz="2400" dirty="0" smtClean="0">
                <a:ea typeface="ＭＳ Ｐゴシック" pitchFamily="-112" charset="-128"/>
              </a:rPr>
              <a:t>Marvin’s Jan. 18 application should be approved for six months of Medicaid through June 2018.  He may not carry the balance of $500 of the dental bill forward to meet spend-down for July 2018.</a:t>
            </a:r>
          </a:p>
          <a:p>
            <a:pPr lvl="1">
              <a:spcBef>
                <a:spcPts val="300"/>
              </a:spcBef>
              <a:spcAft>
                <a:spcPct val="50000"/>
              </a:spcAft>
            </a:pPr>
            <a:r>
              <a:rPr lang="en-US" sz="2400" dirty="0" smtClean="0">
                <a:ea typeface="ＭＳ Ｐゴシック" pitchFamily="-112" charset="-128"/>
              </a:rPr>
              <a:t>See more spend-down materials at </a:t>
            </a:r>
            <a:r>
              <a:rPr lang="en-US" sz="2400" dirty="0" smtClean="0">
                <a:ea typeface="ＭＳ Ｐゴシック" pitchFamily="-112" charset="-128"/>
                <a:hlinkClick r:id="rId3"/>
              </a:rPr>
              <a:t>http://wnylc.com/health/entry/46/</a:t>
            </a:r>
            <a:endParaRPr lang="en-US" sz="2400" dirty="0" smtClean="0">
              <a:ea typeface="ＭＳ Ｐゴシック" pitchFamily="-112" charset="-128"/>
            </a:endParaRPr>
          </a:p>
        </p:txBody>
      </p:sp>
    </p:spTree>
    <p:extLst>
      <p:ext uri="{BB962C8B-B14F-4D97-AF65-F5344CB8AC3E}">
        <p14:creationId xmlns:p14="http://schemas.microsoft.com/office/powerpoint/2010/main" val="3059373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5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65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7C1FFD9F-2AE5-42E1-AB82-914B308B0117}" type="slidenum">
              <a:rPr lang="en-US"/>
              <a:pPr/>
              <a:t>3</a:t>
            </a:fld>
            <a:endParaRPr lang="en-US"/>
          </a:p>
        </p:txBody>
      </p:sp>
      <p:sp>
        <p:nvSpPr>
          <p:cNvPr id="195588" name="Rectangle 4"/>
          <p:cNvSpPr>
            <a:spLocks noGrp="1"/>
          </p:cNvSpPr>
          <p:nvPr>
            <p:ph type="title"/>
          </p:nvPr>
        </p:nvSpPr>
        <p:spPr/>
        <p:txBody>
          <a:bodyPr>
            <a:normAutofit fontScale="90000"/>
          </a:bodyPr>
          <a:lstStyle/>
          <a:p>
            <a:r>
              <a:rPr lang="en-US" smtClean="0">
                <a:effectLst/>
                <a:ea typeface="ＭＳ Ｐゴシック" pitchFamily="-112" charset="-128"/>
              </a:rPr>
              <a:t>Who Can Benefit from Medicaid </a:t>
            </a:r>
            <a:br>
              <a:rPr lang="en-US" smtClean="0">
                <a:effectLst/>
                <a:ea typeface="ＭＳ Ｐゴシック" pitchFamily="-112" charset="-128"/>
              </a:rPr>
            </a:br>
            <a:r>
              <a:rPr lang="en-US" smtClean="0">
                <a:effectLst/>
                <a:ea typeface="ＭＳ Ｐゴシック" pitchFamily="-112" charset="-128"/>
              </a:rPr>
              <a:t>Spend-down?  </a:t>
            </a:r>
          </a:p>
        </p:txBody>
      </p:sp>
      <p:sp>
        <p:nvSpPr>
          <p:cNvPr id="195589" name="Rectangle 5"/>
          <p:cNvSpPr>
            <a:spLocks noGrp="1"/>
          </p:cNvSpPr>
          <p:nvPr>
            <p:ph type="body" idx="1"/>
          </p:nvPr>
        </p:nvSpPr>
        <p:spPr/>
        <p:txBody>
          <a:bodyPr/>
          <a:lstStyle/>
          <a:p>
            <a:pPr lvl="1">
              <a:spcBef>
                <a:spcPct val="0"/>
              </a:spcBef>
              <a:spcAft>
                <a:spcPct val="50000"/>
              </a:spcAft>
            </a:pPr>
            <a:r>
              <a:rPr lang="en-US" sz="2200" b="1" dirty="0" smtClean="0">
                <a:ea typeface="ＭＳ Ｐゴシック" pitchFamily="-112" charset="-128"/>
              </a:rPr>
              <a:t>Pathway to Home Care </a:t>
            </a:r>
            <a:r>
              <a:rPr lang="en-US" sz="2200" dirty="0" smtClean="0">
                <a:ea typeface="ＭＳ Ｐゴシック" pitchFamily="-112" charset="-128"/>
              </a:rPr>
              <a:t>– Carol, age 75, needs Medicaid home care, but her income is $1200/month, over the Medicaid level. </a:t>
            </a:r>
          </a:p>
          <a:p>
            <a:pPr lvl="1">
              <a:spcBef>
                <a:spcPct val="0"/>
              </a:spcBef>
              <a:spcAft>
                <a:spcPct val="25000"/>
              </a:spcAft>
            </a:pPr>
            <a:r>
              <a:rPr lang="en-US" sz="2200" b="1" dirty="0" smtClean="0">
                <a:ea typeface="ＭＳ Ｐゴシック" pitchFamily="-112" charset="-128"/>
              </a:rPr>
              <a:t>Subsidizing Medicare</a:t>
            </a:r>
            <a:r>
              <a:rPr lang="en-US" sz="2200" dirty="0" smtClean="0">
                <a:ea typeface="ＭＳ Ｐゴシック" pitchFamily="-112" charset="-128"/>
              </a:rPr>
              <a:t> –Medicaid may help pay Medicare coinsurance like the Part A hospital deductible and Skilled Nursing Facility coinsurance.  WARNING:  Limited benefit!  Does </a:t>
            </a:r>
            <a:r>
              <a:rPr lang="en-US" sz="2200" dirty="0">
                <a:ea typeface="ＭＳ Ｐゴシック" pitchFamily="-112" charset="-128"/>
              </a:rPr>
              <a:t>n</a:t>
            </a:r>
            <a:r>
              <a:rPr lang="en-US" sz="2200" dirty="0" smtClean="0">
                <a:ea typeface="ＭＳ Ｐゴシック" pitchFamily="-112" charset="-128"/>
              </a:rPr>
              <a:t>ot always apply – see later re inpatient hospital care, Part B coinsurance.</a:t>
            </a:r>
          </a:p>
          <a:p>
            <a:pPr lvl="1">
              <a:spcBef>
                <a:spcPct val="0"/>
              </a:spcBef>
              <a:spcAft>
                <a:spcPct val="25000"/>
              </a:spcAft>
            </a:pPr>
            <a:r>
              <a:rPr lang="en-US" sz="2200" b="1" dirty="0" smtClean="0">
                <a:ea typeface="ＭＳ Ｐゴシック" pitchFamily="-112" charset="-128"/>
              </a:rPr>
              <a:t>Supplementing Medicare </a:t>
            </a:r>
            <a:r>
              <a:rPr lang="en-US" sz="2200" dirty="0" smtClean="0">
                <a:ea typeface="ＭＳ Ｐゴシック" pitchFamily="-112" charset="-128"/>
              </a:rPr>
              <a:t>– Long term home care and other long term services are covered by Medicaid, not Medicare</a:t>
            </a:r>
          </a:p>
          <a:p>
            <a:pPr lvl="1">
              <a:spcBef>
                <a:spcPct val="0"/>
              </a:spcBef>
              <a:spcAft>
                <a:spcPct val="25000"/>
              </a:spcAft>
            </a:pPr>
            <a:r>
              <a:rPr lang="en-US" sz="2200" b="1" dirty="0" smtClean="0">
                <a:ea typeface="ＭＳ Ｐゴシック" pitchFamily="-112" charset="-128"/>
              </a:rPr>
              <a:t>Pathway to “Extra Help” for Part D </a:t>
            </a:r>
            <a:r>
              <a:rPr lang="en-US" sz="2200" dirty="0" smtClean="0">
                <a:ea typeface="ＭＳ Ｐゴシック" pitchFamily="-112" charset="-128"/>
              </a:rPr>
              <a:t>– Meeting the spend-down for just ONE MONTH can get you EXTRA HELP for the remainder of the calendar year and ALL of the next year.  </a:t>
            </a:r>
          </a:p>
          <a:p>
            <a:pPr lvl="2">
              <a:spcBef>
                <a:spcPct val="0"/>
              </a:spcBef>
              <a:spcAft>
                <a:spcPct val="50000"/>
              </a:spcAft>
            </a:pPr>
            <a:r>
              <a:rPr lang="en-US" sz="2200" dirty="0" smtClean="0">
                <a:ea typeface="ＭＳ Ｐゴシック" pitchFamily="-112" charset="-128"/>
              </a:rPr>
              <a:t>Especially important for those under 65 so are not </a:t>
            </a:r>
            <a:br>
              <a:rPr lang="en-US" sz="2200" dirty="0" smtClean="0">
                <a:ea typeface="ＭＳ Ｐゴシック" pitchFamily="-112" charset="-128"/>
              </a:rPr>
            </a:br>
            <a:r>
              <a:rPr lang="en-US" sz="2200" dirty="0" smtClean="0">
                <a:ea typeface="ＭＳ Ｐゴシック" pitchFamily="-112" charset="-128"/>
              </a:rPr>
              <a:t>eligible for EPIC.  Example to follow.</a:t>
            </a:r>
          </a:p>
        </p:txBody>
      </p:sp>
    </p:spTree>
    <p:extLst>
      <p:ext uri="{BB962C8B-B14F-4D97-AF65-F5344CB8AC3E}">
        <p14:creationId xmlns:p14="http://schemas.microsoft.com/office/powerpoint/2010/main" val="2373788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58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58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558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5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fld id="{D1F1A7DA-E8FD-4A72-A82B-BAB36CFC03CA}" type="slidenum">
              <a:rPr lang="en-US"/>
              <a:pPr/>
              <a:t>30</a:t>
            </a:fld>
            <a:endParaRPr lang="en-US"/>
          </a:p>
        </p:txBody>
      </p:sp>
      <p:sp>
        <p:nvSpPr>
          <p:cNvPr id="238597" name="Rectangle 5"/>
          <p:cNvSpPr>
            <a:spLocks noGrp="1"/>
          </p:cNvSpPr>
          <p:nvPr>
            <p:ph type="title"/>
          </p:nvPr>
        </p:nvSpPr>
        <p:spPr/>
        <p:txBody>
          <a:bodyPr/>
          <a:lstStyle/>
          <a:p>
            <a:r>
              <a:rPr lang="en-US" smtClean="0">
                <a:effectLst/>
                <a:ea typeface="ＭＳ Ｐゴシック" pitchFamily="-112" charset="-128"/>
              </a:rPr>
              <a:t>Recent past bills</a:t>
            </a:r>
          </a:p>
        </p:txBody>
      </p:sp>
      <p:sp>
        <p:nvSpPr>
          <p:cNvPr id="238598" name="Rectangle 6"/>
          <p:cNvSpPr>
            <a:spLocks noGrp="1"/>
          </p:cNvSpPr>
          <p:nvPr>
            <p:ph type="body" idx="1"/>
          </p:nvPr>
        </p:nvSpPr>
        <p:spPr/>
        <p:txBody>
          <a:bodyPr/>
          <a:lstStyle/>
          <a:p>
            <a:pPr>
              <a:lnSpc>
                <a:spcPct val="90000"/>
              </a:lnSpc>
              <a:spcAft>
                <a:spcPct val="50000"/>
              </a:spcAft>
            </a:pPr>
            <a:r>
              <a:rPr lang="en-US" smtClean="0">
                <a:ea typeface="ＭＳ Ｐゴシック" pitchFamily="-112" charset="-128"/>
              </a:rPr>
              <a:t>Bills incurred in the retroactive period – the 3 calendar months before the month of application – may be paid or reimbursed OR be used to meet the current spend-down.   It is client’s choice. </a:t>
            </a:r>
          </a:p>
          <a:p>
            <a:pPr>
              <a:lnSpc>
                <a:spcPct val="90000"/>
              </a:lnSpc>
              <a:spcAft>
                <a:spcPct val="50000"/>
              </a:spcAft>
            </a:pPr>
            <a:r>
              <a:rPr lang="en-US" smtClean="0">
                <a:ea typeface="ＭＳ Ｐゴシック" pitchFamily="-112" charset="-128"/>
              </a:rPr>
              <a:t>Client may want to mix it up – use some bills for spend-down credit, and get some bills paid or reimbursed.  This is client’s choice.  It gets complicated.  </a:t>
            </a:r>
          </a:p>
          <a:p>
            <a:pPr>
              <a:lnSpc>
                <a:spcPct val="90000"/>
              </a:lnSpc>
              <a:spcAft>
                <a:spcPct val="50000"/>
              </a:spcAft>
            </a:pPr>
            <a:r>
              <a:rPr lang="en-US" sz="2200" smtClean="0">
                <a:ea typeface="ＭＳ Ｐゴシック" pitchFamily="-112" charset="-128"/>
              </a:rPr>
              <a:t>For more info see 96-ADM-15* and more info on spend-down at </a:t>
            </a:r>
            <a:r>
              <a:rPr lang="en-US" sz="2200" smtClean="0">
                <a:ea typeface="ＭＳ Ｐゴシック" pitchFamily="-112" charset="-128"/>
                <a:hlinkClick r:id="rId3"/>
              </a:rPr>
              <a:t>http://wnylc.com/health/entry/46/</a:t>
            </a:r>
            <a:endParaRPr lang="en-US" sz="2200" smtClean="0">
              <a:ea typeface="ＭＳ Ｐゴシック" pitchFamily="-112" charset="-128"/>
            </a:endParaRPr>
          </a:p>
        </p:txBody>
      </p:sp>
      <p:sp>
        <p:nvSpPr>
          <p:cNvPr id="238596" name="Text Box 4"/>
          <p:cNvSpPr txBox="1">
            <a:spLocks noChangeArrowheads="1"/>
          </p:cNvSpPr>
          <p:nvPr/>
        </p:nvSpPr>
        <p:spPr bwMode="auto">
          <a:xfrm>
            <a:off x="457200" y="5364810"/>
            <a:ext cx="74374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rIns="0" bIns="0">
            <a:spAutoFit/>
          </a:bodyPr>
          <a:lstStyle/>
          <a:p>
            <a:pPr eaLnBrk="0" hangingPunct="0"/>
            <a:r>
              <a:rPr lang="en-US" sz="1400" dirty="0"/>
              <a:t>*Posted at </a:t>
            </a:r>
            <a:r>
              <a:rPr lang="en-US" sz="1400" dirty="0">
                <a:hlinkClick r:id="rId4"/>
              </a:rPr>
              <a:t>http://www.health.state.ny.us/health_care/medicaid/publications/pub1996adm.htm</a:t>
            </a:r>
            <a:r>
              <a:rPr lang="en-US" dirty="0"/>
              <a:t> </a:t>
            </a:r>
          </a:p>
        </p:txBody>
      </p:sp>
    </p:spTree>
    <p:extLst>
      <p:ext uri="{BB962C8B-B14F-4D97-AF65-F5344CB8AC3E}">
        <p14:creationId xmlns:p14="http://schemas.microsoft.com/office/powerpoint/2010/main" val="1145980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5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85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fld id="{AE3B1FB5-A46C-45D5-BF61-E459CB56DEF1}" type="slidenum">
              <a:rPr lang="en-US"/>
              <a:pPr/>
              <a:t>31</a:t>
            </a:fld>
            <a:endParaRPr lang="en-US"/>
          </a:p>
        </p:txBody>
      </p:sp>
      <p:sp>
        <p:nvSpPr>
          <p:cNvPr id="240645" name="Rectangle 5"/>
          <p:cNvSpPr>
            <a:spLocks noGrp="1"/>
          </p:cNvSpPr>
          <p:nvPr>
            <p:ph type="title"/>
          </p:nvPr>
        </p:nvSpPr>
        <p:spPr/>
        <p:txBody>
          <a:bodyPr>
            <a:normAutofit fontScale="90000"/>
          </a:bodyPr>
          <a:lstStyle/>
          <a:p>
            <a:r>
              <a:rPr lang="en-US" smtClean="0">
                <a:effectLst/>
                <a:ea typeface="ＭＳ Ｐゴシック" pitchFamily="-112" charset="-128"/>
              </a:rPr>
              <a:t>Bills PAID by EPIC or ADAP may meet spend-down</a:t>
            </a:r>
          </a:p>
        </p:txBody>
      </p:sp>
      <p:sp>
        <p:nvSpPr>
          <p:cNvPr id="240646" name="Rectangle 6"/>
          <p:cNvSpPr>
            <a:spLocks noGrp="1"/>
          </p:cNvSpPr>
          <p:nvPr>
            <p:ph type="body" idx="1"/>
          </p:nvPr>
        </p:nvSpPr>
        <p:spPr/>
        <p:txBody>
          <a:bodyPr/>
          <a:lstStyle/>
          <a:p>
            <a:pPr>
              <a:spcBef>
                <a:spcPct val="0"/>
              </a:spcBef>
              <a:spcAft>
                <a:spcPct val="50000"/>
              </a:spcAft>
            </a:pPr>
            <a:r>
              <a:rPr lang="en-US" smtClean="0">
                <a:ea typeface="ＭＳ Ｐゴシック" pitchFamily="-112" charset="-128"/>
              </a:rPr>
              <a:t>Bills paid by EPIC or ADAP in the 3 months before the month client applied for Medicaid, plus during the time the Medicaid application is processed, can be used to meet the spend-down for the first month of Medicaid and for up to the 1st 6 months of Medicaid.  </a:t>
            </a:r>
          </a:p>
          <a:p>
            <a:pPr>
              <a:spcBef>
                <a:spcPct val="0"/>
              </a:spcBef>
              <a:spcAft>
                <a:spcPct val="50000"/>
              </a:spcAft>
            </a:pPr>
            <a:r>
              <a:rPr lang="en-US" smtClean="0">
                <a:ea typeface="ＭＳ Ｐゴシック" pitchFamily="-112" charset="-128"/>
              </a:rPr>
              <a:t>The amount EPIC or ADAP pays, not just client’s co-payment, counts toward the spend-down.</a:t>
            </a:r>
          </a:p>
        </p:txBody>
      </p:sp>
      <p:sp>
        <p:nvSpPr>
          <p:cNvPr id="240644" name="Text Box 4"/>
          <p:cNvSpPr txBox="1">
            <a:spLocks noChangeArrowheads="1"/>
          </p:cNvSpPr>
          <p:nvPr/>
        </p:nvSpPr>
        <p:spPr bwMode="auto">
          <a:xfrm>
            <a:off x="457200" y="6130925"/>
            <a:ext cx="5630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rIns="0" bIns="0">
            <a:spAutoFit/>
          </a:bodyPr>
          <a:lstStyle/>
          <a:p>
            <a:pPr eaLnBrk="0" hangingPunct="0"/>
            <a:r>
              <a:rPr lang="en-US"/>
              <a:t>91 ADM-11, 18 NYCRR § 360-4.8(c)(1), MRG p. 239   </a:t>
            </a:r>
          </a:p>
        </p:txBody>
      </p:sp>
    </p:spTree>
    <p:extLst>
      <p:ext uri="{BB962C8B-B14F-4D97-AF65-F5344CB8AC3E}">
        <p14:creationId xmlns:p14="http://schemas.microsoft.com/office/powerpoint/2010/main" val="2516484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6"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546CEB14-6B4F-4D02-9CE8-C48BBE42DA17}" type="slidenum">
              <a:rPr lang="en-US"/>
              <a:pPr/>
              <a:t>32</a:t>
            </a:fld>
            <a:endParaRPr lang="en-US"/>
          </a:p>
        </p:txBody>
      </p:sp>
      <p:sp>
        <p:nvSpPr>
          <p:cNvPr id="242690" name="Rectangle 2"/>
          <p:cNvSpPr>
            <a:spLocks noGrp="1"/>
          </p:cNvSpPr>
          <p:nvPr>
            <p:ph type="title"/>
          </p:nvPr>
        </p:nvSpPr>
        <p:spPr/>
        <p:txBody>
          <a:bodyPr/>
          <a:lstStyle/>
          <a:p>
            <a:r>
              <a:rPr lang="en-US" smtClean="0">
                <a:effectLst/>
                <a:ea typeface="ＭＳ Ｐゴシック" pitchFamily="-112" charset="-128"/>
              </a:rPr>
              <a:t>EPIC How-To &amp; Example</a:t>
            </a:r>
          </a:p>
        </p:txBody>
      </p:sp>
      <p:sp>
        <p:nvSpPr>
          <p:cNvPr id="242691" name="Rectangle 3"/>
          <p:cNvSpPr>
            <a:spLocks noGrp="1"/>
          </p:cNvSpPr>
          <p:nvPr>
            <p:ph type="body" idx="1"/>
          </p:nvPr>
        </p:nvSpPr>
        <p:spPr/>
        <p:txBody>
          <a:bodyPr/>
          <a:lstStyle/>
          <a:p>
            <a:pPr>
              <a:spcBef>
                <a:spcPct val="0"/>
              </a:spcBef>
              <a:spcAft>
                <a:spcPct val="50000"/>
              </a:spcAft>
            </a:pPr>
            <a:r>
              <a:rPr lang="en-US" sz="2400" dirty="0" smtClean="0">
                <a:ea typeface="ＭＳ Ｐゴシック" pitchFamily="-112" charset="-128"/>
              </a:rPr>
              <a:t>Sandy applied for Medicaid in April.</a:t>
            </a:r>
          </a:p>
          <a:p>
            <a:pPr>
              <a:spcBef>
                <a:spcPct val="0"/>
              </a:spcBef>
              <a:spcAft>
                <a:spcPct val="50000"/>
              </a:spcAft>
            </a:pPr>
            <a:r>
              <a:rPr lang="en-US" sz="2400" dirty="0" smtClean="0">
                <a:ea typeface="ＭＳ Ｐゴシック" pitchFamily="-112" charset="-128"/>
              </a:rPr>
              <a:t>You wrote to EPIC asking for a printout of expenses paid by EPIC and  the amount of his co-pays since January of the same year– the 3-month period before the application, plus up  date  </a:t>
            </a:r>
          </a:p>
          <a:p>
            <a:pPr>
              <a:spcBef>
                <a:spcPct val="0"/>
              </a:spcBef>
              <a:spcAft>
                <a:spcPct val="50000"/>
              </a:spcAft>
            </a:pPr>
            <a:r>
              <a:rPr lang="en-US" sz="2400" dirty="0" smtClean="0">
                <a:ea typeface="ＭＳ Ｐゴシック" pitchFamily="-112" charset="-128"/>
              </a:rPr>
              <a:t>WRITE TO:  </a:t>
            </a:r>
            <a:r>
              <a:rPr lang="pl-PL" sz="2400" dirty="0" smtClean="0">
                <a:ea typeface="ＭＳ Ｐゴシック" pitchFamily="-112" charset="-128"/>
              </a:rPr>
              <a:t>EPIC</a:t>
            </a:r>
            <a:r>
              <a:rPr lang="en-US" sz="2400" dirty="0" smtClean="0">
                <a:ea typeface="ＭＳ Ｐゴシック" pitchFamily="-112" charset="-128"/>
              </a:rPr>
              <a:t>,  </a:t>
            </a:r>
            <a:r>
              <a:rPr lang="pl-PL" sz="2400" dirty="0" smtClean="0">
                <a:ea typeface="ＭＳ Ｐゴシック" pitchFamily="-112" charset="-128"/>
              </a:rPr>
              <a:t>POB 15018</a:t>
            </a:r>
            <a:r>
              <a:rPr lang="en-US" sz="2400" dirty="0" smtClean="0">
                <a:ea typeface="ＭＳ Ｐゴシック" pitchFamily="-112" charset="-128"/>
              </a:rPr>
              <a:t>  </a:t>
            </a:r>
            <a:r>
              <a:rPr lang="pl-PL" sz="2400" dirty="0" smtClean="0">
                <a:ea typeface="ＭＳ Ｐゴシック" pitchFamily="-112" charset="-128"/>
              </a:rPr>
              <a:t>Albany, NY 12212 </a:t>
            </a:r>
            <a:r>
              <a:rPr lang="pl-PL" sz="2400" dirty="0" err="1" smtClean="0">
                <a:ea typeface="ＭＳ Ｐゴシック" pitchFamily="-112" charset="-128"/>
              </a:rPr>
              <a:t>or</a:t>
            </a:r>
            <a:r>
              <a:rPr lang="pl-PL" sz="2400" dirty="0" smtClean="0">
                <a:ea typeface="ＭＳ Ｐゴシック" pitchFamily="-112" charset="-128"/>
              </a:rPr>
              <a:t> </a:t>
            </a:r>
            <a:r>
              <a:rPr lang="pl-PL" sz="2400" dirty="0" err="1" smtClean="0">
                <a:ea typeface="ＭＳ Ｐゴシック" pitchFamily="-112" charset="-128"/>
              </a:rPr>
              <a:t>call</a:t>
            </a:r>
            <a:r>
              <a:rPr lang="pl-PL" sz="2400" dirty="0" smtClean="0">
                <a:ea typeface="ＭＳ Ｐゴシック" pitchFamily="-112" charset="-128"/>
              </a:rPr>
              <a:t> 1-800-332-3742</a:t>
            </a:r>
            <a:endParaRPr lang="en-US" sz="2400" dirty="0" smtClean="0">
              <a:ea typeface="ＭＳ Ｐゴシック" pitchFamily="-112" charset="-128"/>
            </a:endParaRPr>
          </a:p>
          <a:p>
            <a:pPr lvl="1">
              <a:spcBef>
                <a:spcPct val="0"/>
              </a:spcBef>
              <a:spcAft>
                <a:spcPct val="50000"/>
              </a:spcAft>
            </a:pPr>
            <a:r>
              <a:rPr lang="en-US" sz="2400" dirty="0" smtClean="0">
                <a:ea typeface="ＭＳ Ｐゴシック" pitchFamily="-112" charset="-128"/>
              </a:rPr>
              <a:t>Include a HIPAA release with your letter.  HIPPA release at </a:t>
            </a:r>
            <a:r>
              <a:rPr lang="en-US" sz="2400" dirty="0" smtClean="0">
                <a:ea typeface="ＭＳ Ｐゴシック" pitchFamily="-112" charset="-128"/>
                <a:hlinkClick r:id="rId3"/>
              </a:rPr>
              <a:t>http://wnylc.com/health/download/267/</a:t>
            </a:r>
            <a:endParaRPr lang="en-US" sz="2400" dirty="0" smtClean="0">
              <a:ea typeface="ＭＳ Ｐゴシック" pitchFamily="-112" charset="-128"/>
            </a:endParaRPr>
          </a:p>
          <a:p>
            <a:pPr>
              <a:spcBef>
                <a:spcPct val="0"/>
              </a:spcBef>
              <a:spcAft>
                <a:spcPct val="50000"/>
              </a:spcAft>
            </a:pPr>
            <a:r>
              <a:rPr lang="en-US" sz="2400" dirty="0" smtClean="0">
                <a:ea typeface="ＭＳ Ｐゴシック" pitchFamily="-112" charset="-128"/>
              </a:rPr>
              <a:t>Alternately, sometimes the pharmacy can give you a  printout  showing EPIC’s payments.</a:t>
            </a:r>
            <a:endParaRPr lang="pl-PL" sz="2400" dirty="0" smtClean="0">
              <a:ea typeface="ＭＳ Ｐゴシック" pitchFamily="-112" charset="-128"/>
            </a:endParaRPr>
          </a:p>
        </p:txBody>
      </p:sp>
    </p:spTree>
    <p:extLst>
      <p:ext uri="{BB962C8B-B14F-4D97-AF65-F5344CB8AC3E}">
        <p14:creationId xmlns:p14="http://schemas.microsoft.com/office/powerpoint/2010/main" val="868011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8A1B9A2D-453E-46DC-9B77-61C07759EB19}" type="slidenum">
              <a:rPr lang="en-US"/>
              <a:pPr/>
              <a:t>33</a:t>
            </a:fld>
            <a:endParaRPr lang="en-US"/>
          </a:p>
        </p:txBody>
      </p:sp>
      <p:sp>
        <p:nvSpPr>
          <p:cNvPr id="244740" name="Rectangle 4"/>
          <p:cNvSpPr>
            <a:spLocks noGrp="1"/>
          </p:cNvSpPr>
          <p:nvPr>
            <p:ph type="title"/>
          </p:nvPr>
        </p:nvSpPr>
        <p:spPr/>
        <p:txBody>
          <a:bodyPr/>
          <a:lstStyle/>
          <a:p>
            <a:r>
              <a:rPr lang="en-US" dirty="0" smtClean="0">
                <a:effectLst/>
                <a:ea typeface="ＭＳ Ｐゴシック" pitchFamily="-112" charset="-128"/>
              </a:rPr>
              <a:t>EPIC Example </a:t>
            </a:r>
            <a:r>
              <a:rPr lang="en-US" sz="2800" dirty="0" smtClean="0">
                <a:effectLst/>
                <a:ea typeface="ＭＳ Ｐゴシック" pitchFamily="-112" charset="-128"/>
              </a:rPr>
              <a:t>(cont’d</a:t>
            </a:r>
            <a:r>
              <a:rPr lang="en-US" sz="2800" dirty="0">
                <a:ea typeface="ＭＳ Ｐゴシック" pitchFamily="-112" charset="-128"/>
              </a:rPr>
              <a:t>)</a:t>
            </a:r>
            <a:r>
              <a:rPr lang="en-US" dirty="0" smtClean="0">
                <a:effectLst/>
                <a:ea typeface="ＭＳ Ｐゴシック" pitchFamily="-112" charset="-128"/>
              </a:rPr>
              <a:t> </a:t>
            </a:r>
          </a:p>
        </p:txBody>
      </p:sp>
      <p:sp>
        <p:nvSpPr>
          <p:cNvPr id="244741" name="Rectangle 5"/>
          <p:cNvSpPr>
            <a:spLocks noGrp="1"/>
          </p:cNvSpPr>
          <p:nvPr>
            <p:ph type="body" idx="1"/>
          </p:nvPr>
        </p:nvSpPr>
        <p:spPr/>
        <p:txBody>
          <a:bodyPr/>
          <a:lstStyle/>
          <a:p>
            <a:pPr>
              <a:spcBef>
                <a:spcPct val="0"/>
              </a:spcBef>
              <a:spcAft>
                <a:spcPct val="50000"/>
              </a:spcAft>
            </a:pPr>
            <a:r>
              <a:rPr lang="en-US" sz="2300" dirty="0" smtClean="0">
                <a:ea typeface="ＭＳ Ｐゴシック" pitchFamily="-112" charset="-128"/>
              </a:rPr>
              <a:t>EPIC’s printout shows total payments were $2000, including client EPIC copayments of $600.  Spend-down is $600/mo.</a:t>
            </a:r>
          </a:p>
          <a:p>
            <a:pPr>
              <a:spcBef>
                <a:spcPct val="0"/>
              </a:spcBef>
              <a:spcAft>
                <a:spcPct val="50000"/>
              </a:spcAft>
            </a:pPr>
            <a:r>
              <a:rPr lang="en-US" sz="2300" dirty="0" smtClean="0">
                <a:ea typeface="ＭＳ Ｐゴシック" pitchFamily="-112" charset="-128"/>
              </a:rPr>
              <a:t>Since EPIC bills are PAID, they can be used to meet the spend-down for up to 6 months. The  $2000 in bills meet the spend-down for 3+ months.  He has additional bills to meet the spend-down for the 4th month.  You request to start the 4-month period in the month of application</a:t>
            </a:r>
            <a:r>
              <a:rPr lang="en-US" sz="2300" dirty="0">
                <a:ea typeface="ＭＳ Ｐゴシック" pitchFamily="-112" charset="-128"/>
              </a:rPr>
              <a:t>.</a:t>
            </a:r>
            <a:endParaRPr lang="en-US" sz="2300" dirty="0" smtClean="0">
              <a:ea typeface="ＭＳ Ｐゴシック" pitchFamily="-112" charset="-128"/>
            </a:endParaRPr>
          </a:p>
          <a:p>
            <a:pPr>
              <a:spcBef>
                <a:spcPct val="0"/>
              </a:spcBef>
              <a:spcAft>
                <a:spcPct val="50000"/>
              </a:spcAft>
            </a:pPr>
            <a:r>
              <a:rPr lang="en-US" sz="2300" dirty="0" smtClean="0">
                <a:ea typeface="ＭＳ Ｐゴシック" pitchFamily="-112" charset="-128"/>
              </a:rPr>
              <a:t>What if the EPIC paid bills total $5000?  $600 x 6 = $3600 would be used to meet the spend-down for 6 months.   $1400 of remaining bills cannot be carried over to later months.</a:t>
            </a:r>
          </a:p>
        </p:txBody>
      </p:sp>
    </p:spTree>
    <p:extLst>
      <p:ext uri="{BB962C8B-B14F-4D97-AF65-F5344CB8AC3E}">
        <p14:creationId xmlns:p14="http://schemas.microsoft.com/office/powerpoint/2010/main" val="1857447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
          <p:cNvSpPr>
            <a:spLocks noGrp="1"/>
          </p:cNvSpPr>
          <p:nvPr>
            <p:ph type="sldNum" sz="quarter" idx="12"/>
          </p:nvPr>
        </p:nvSpPr>
        <p:spPr/>
        <p:txBody>
          <a:bodyPr/>
          <a:lstStyle/>
          <a:p>
            <a:fld id="{711AF1BC-A28C-4ECF-952A-5FBBEC2F01C7}" type="slidenum">
              <a:rPr lang="en-US"/>
              <a:pPr/>
              <a:t>34</a:t>
            </a:fld>
            <a:endParaRPr lang="en-US"/>
          </a:p>
        </p:txBody>
      </p:sp>
      <p:sp>
        <p:nvSpPr>
          <p:cNvPr id="246851" name="Rectangle 67"/>
          <p:cNvSpPr>
            <a:spLocks noChangeArrowheads="1"/>
          </p:cNvSpPr>
          <p:nvPr/>
        </p:nvSpPr>
        <p:spPr bwMode="white">
          <a:xfrm>
            <a:off x="6938127" y="5727032"/>
            <a:ext cx="2090369" cy="9166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86" name="Rectangle 2"/>
          <p:cNvSpPr>
            <a:spLocks noGrp="1"/>
          </p:cNvSpPr>
          <p:nvPr>
            <p:ph type="title"/>
          </p:nvPr>
        </p:nvSpPr>
        <p:spPr/>
        <p:txBody>
          <a:bodyPr/>
          <a:lstStyle/>
          <a:p>
            <a:r>
              <a:rPr lang="en-US" sz="3700" smtClean="0">
                <a:effectLst/>
                <a:ea typeface="ＭＳ Ｐゴシック" pitchFamily="-112" charset="-128"/>
              </a:rPr>
              <a:t>Options for Using Paid Bills</a:t>
            </a:r>
            <a:br>
              <a:rPr lang="en-US" sz="3700" smtClean="0">
                <a:effectLst/>
                <a:ea typeface="ＭＳ Ｐゴシック" pitchFamily="-112" charset="-128"/>
              </a:rPr>
            </a:br>
            <a:r>
              <a:rPr lang="en-US" sz="2100" smtClean="0">
                <a:effectLst/>
                <a:ea typeface="ＭＳ Ｐゴシック" pitchFamily="-112" charset="-128"/>
              </a:rPr>
              <a:t>(if incurred in 3 mos. before Medicaid application</a:t>
            </a:r>
          </a:p>
        </p:txBody>
      </p:sp>
      <p:graphicFrame>
        <p:nvGraphicFramePr>
          <p:cNvPr id="246850" name="Group 66"/>
          <p:cNvGraphicFramePr>
            <a:graphicFrameLocks noGrp="1"/>
          </p:cNvGraphicFramePr>
          <p:nvPr>
            <p:ph idx="1"/>
            <p:extLst>
              <p:ext uri="{D42A27DB-BD31-4B8C-83A1-F6EECF244321}">
                <p14:modId xmlns:p14="http://schemas.microsoft.com/office/powerpoint/2010/main" val="1097390103"/>
              </p:ext>
            </p:extLst>
          </p:nvPr>
        </p:nvGraphicFramePr>
        <p:xfrm>
          <a:off x="457200" y="1506538"/>
          <a:ext cx="8128000" cy="4688523"/>
        </p:xfrm>
        <a:graphic>
          <a:graphicData uri="http://schemas.openxmlformats.org/drawingml/2006/table">
            <a:tbl>
              <a:tblPr/>
              <a:tblGrid>
                <a:gridCol w="700088"/>
                <a:gridCol w="769937"/>
                <a:gridCol w="695325"/>
                <a:gridCol w="1519238"/>
                <a:gridCol w="630237"/>
                <a:gridCol w="630238"/>
                <a:gridCol w="568325"/>
                <a:gridCol w="182562"/>
                <a:gridCol w="446088"/>
                <a:gridCol w="182562"/>
                <a:gridCol w="511175"/>
                <a:gridCol w="1292225"/>
              </a:tblGrid>
              <a:tr h="425450">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Oct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smtClean="0">
                          <a:ln>
                            <a:noFill/>
                          </a:ln>
                          <a:solidFill>
                            <a:schemeClr val="tx1"/>
                          </a:solidFill>
                          <a:effectLst/>
                          <a:latin typeface="Arial" charset="0"/>
                          <a:ea typeface="ＭＳ Ｐゴシック" pitchFamily="-112" charset="-128"/>
                        </a:rPr>
                        <a:t>Nov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smtClean="0">
                          <a:ln>
                            <a:noFill/>
                          </a:ln>
                          <a:solidFill>
                            <a:schemeClr val="tx1"/>
                          </a:solidFill>
                          <a:effectLst/>
                          <a:latin typeface="Arial" charset="0"/>
                          <a:ea typeface="ＭＳ Ｐゴシック" pitchFamily="-112" charset="-128"/>
                        </a:rPr>
                        <a:t>Dec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smtClean="0">
                          <a:ln>
                            <a:noFill/>
                          </a:ln>
                          <a:solidFill>
                            <a:schemeClr val="tx1"/>
                          </a:solidFill>
                          <a:effectLst/>
                          <a:latin typeface="Arial" charset="0"/>
                          <a:ea typeface="ＭＳ Ｐゴシック" pitchFamily="-112" charset="-128"/>
                        </a:rPr>
                        <a:t>Jan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smtClean="0">
                          <a:ln>
                            <a:noFill/>
                          </a:ln>
                          <a:solidFill>
                            <a:schemeClr val="tx1"/>
                          </a:solidFill>
                          <a:effectLst/>
                          <a:latin typeface="Arial" charset="0"/>
                          <a:ea typeface="ＭＳ Ｐゴシック" pitchFamily="-112" charset="-128"/>
                        </a:rPr>
                        <a:t>Feb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smtClean="0">
                          <a:ln>
                            <a:noFill/>
                          </a:ln>
                          <a:solidFill>
                            <a:schemeClr val="tx1"/>
                          </a:solidFill>
                          <a:effectLst/>
                          <a:latin typeface="Arial" charset="0"/>
                          <a:ea typeface="ＭＳ Ｐゴシック" pitchFamily="-112" charset="-128"/>
                        </a:rPr>
                        <a:t>Mar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smtClean="0">
                          <a:ln>
                            <a:noFill/>
                          </a:ln>
                          <a:solidFill>
                            <a:schemeClr val="tx1"/>
                          </a:solidFill>
                          <a:effectLst/>
                          <a:latin typeface="Arial" charset="0"/>
                          <a:ea typeface="ＭＳ Ｐゴシック" pitchFamily="-112" charset="-128"/>
                        </a:rPr>
                        <a:t>Apr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smtClean="0">
                          <a:ln>
                            <a:noFill/>
                          </a:ln>
                          <a:solidFill>
                            <a:schemeClr val="tx1"/>
                          </a:solidFill>
                          <a:effectLst/>
                          <a:latin typeface="Arial" charset="0"/>
                          <a:ea typeface="ＭＳ Ｐゴシック" pitchFamily="-112" charset="-128"/>
                        </a:rPr>
                        <a:t>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June</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July </a:t>
                      </a:r>
                    </a:p>
                  </a:txBody>
                  <a:tcP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gridSpan="3">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1" i="0" u="none" strike="noStrike" cap="none" normalizeH="0" baseline="0" dirty="0" smtClean="0">
                          <a:ln>
                            <a:noFill/>
                          </a:ln>
                          <a:solidFill>
                            <a:schemeClr val="tx1"/>
                          </a:solidFill>
                          <a:effectLst/>
                          <a:latin typeface="Arial" charset="0"/>
                          <a:ea typeface="ＭＳ Ｐゴシック" pitchFamily="-112" charset="-128"/>
                        </a:rPr>
                        <a:t>Three-Month Retroactive Period</a:t>
                      </a:r>
                      <a:r>
                        <a:rPr kumimoji="0" lang="en-US" sz="1800" b="0" i="0" u="none" strike="noStrike" cap="none" normalizeH="0" baseline="0" dirty="0" smtClean="0">
                          <a:ln>
                            <a:noFill/>
                          </a:ln>
                          <a:solidFill>
                            <a:schemeClr val="tx1"/>
                          </a:solidFill>
                          <a:effectLst/>
                          <a:latin typeface="Arial" charset="0"/>
                          <a:ea typeface="ＭＳ Ｐゴシック" pitchFamily="-112" charset="-128"/>
                        </a:rPr>
                        <a:t> – bills incurred &amp; paid in this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1" i="0" u="none" strike="noStrike" cap="none" normalizeH="0" baseline="0" dirty="0" smtClean="0">
                          <a:ln>
                            <a:noFill/>
                          </a:ln>
                          <a:solidFill>
                            <a:schemeClr val="tx1"/>
                          </a:solidFill>
                          <a:effectLst/>
                          <a:latin typeface="Arial" charset="0"/>
                          <a:ea typeface="ＭＳ Ｐゴシック" pitchFamily="-112" charset="-128"/>
                        </a:rPr>
                        <a:t>Application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gridSpan="2">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rowSpan="4">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PAID bills may never be carried forward past 6 months from ap-plication</a:t>
                      </a:r>
                    </a:p>
                  </a:txBody>
                  <a:tcP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96913">
                <a:tc gridSpan="3">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8">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6 – month Medicaid eligibility period if want only future coverage, but may still use paid bills from retroactive period to meet spend-down</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EF8">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696913">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smtClean="0">
                          <a:ln>
                            <a:noFill/>
                          </a:ln>
                          <a:solidFill>
                            <a:schemeClr val="tx1"/>
                          </a:solidFill>
                          <a:effectLst/>
                          <a:latin typeface="Arial" charset="0"/>
                          <a:ea typeface="ＭＳ Ｐゴシック" pitchFamily="-112"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smtClean="0">
                          <a:ln>
                            <a:noFill/>
                          </a:ln>
                          <a:solidFill>
                            <a:schemeClr val="tx1"/>
                          </a:solidFill>
                          <a:effectLst/>
                          <a:latin typeface="Arial" charset="0"/>
                          <a:ea typeface="ＭＳ Ｐゴシック"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8">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12" charset="-128"/>
                        </a:rPr>
                        <a:t>6-month period if want partial retroactive  coverage for Dec bills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E7F5">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4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30213">
                <a:tc gridSpan="6">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 6 – month period if want full retroactive coverage to have unpaid bills in retroactive period PAID or paid bills REIMBURSED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E7F5">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8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extLst>
      <p:ext uri="{BB962C8B-B14F-4D97-AF65-F5344CB8AC3E}">
        <p14:creationId xmlns:p14="http://schemas.microsoft.com/office/powerpoint/2010/main" val="275270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3C860D6E-D884-4905-BAB0-EC69F1F3A2C0}" type="slidenum">
              <a:rPr lang="en-US"/>
              <a:pPr/>
              <a:t>35</a:t>
            </a:fld>
            <a:endParaRPr lang="en-US"/>
          </a:p>
        </p:txBody>
      </p:sp>
      <p:sp>
        <p:nvSpPr>
          <p:cNvPr id="248836" name="Rectangle 4"/>
          <p:cNvSpPr>
            <a:spLocks noGrp="1"/>
          </p:cNvSpPr>
          <p:nvPr>
            <p:ph type="title"/>
          </p:nvPr>
        </p:nvSpPr>
        <p:spPr/>
        <p:txBody>
          <a:bodyPr>
            <a:normAutofit fontScale="90000"/>
          </a:bodyPr>
          <a:lstStyle/>
          <a:p>
            <a:r>
              <a:rPr lang="en-US" smtClean="0">
                <a:effectLst/>
                <a:ea typeface="ＭＳ Ｐゴシック" pitchFamily="-112" charset="-128"/>
              </a:rPr>
              <a:t>Using Unpaid Bills to Meet the Spend-Down</a:t>
            </a:r>
          </a:p>
        </p:txBody>
      </p:sp>
      <p:sp>
        <p:nvSpPr>
          <p:cNvPr id="248837" name="Rectangle 5"/>
          <p:cNvSpPr>
            <a:spLocks noGrp="1"/>
          </p:cNvSpPr>
          <p:nvPr>
            <p:ph type="body" idx="1"/>
          </p:nvPr>
        </p:nvSpPr>
        <p:spPr/>
        <p:txBody>
          <a:bodyPr/>
          <a:lstStyle/>
          <a:p>
            <a:pPr>
              <a:spcBef>
                <a:spcPct val="0"/>
              </a:spcBef>
              <a:spcAft>
                <a:spcPct val="50000"/>
              </a:spcAft>
            </a:pPr>
            <a:r>
              <a:rPr lang="en-US" dirty="0" smtClean="0">
                <a:ea typeface="ＭＳ Ｐゴシック" pitchFamily="-112" charset="-128"/>
              </a:rPr>
              <a:t>UNPAID bills are better for meeting the Spend-Down than PAID bills</a:t>
            </a:r>
          </a:p>
          <a:p>
            <a:pPr lvl="1">
              <a:spcBef>
                <a:spcPct val="0"/>
              </a:spcBef>
              <a:spcAft>
                <a:spcPct val="50000"/>
              </a:spcAft>
            </a:pPr>
            <a:r>
              <a:rPr lang="en-US" sz="2400" dirty="0" smtClean="0">
                <a:ea typeface="ＭＳ Ｐゴシック" pitchFamily="-112" charset="-128"/>
              </a:rPr>
              <a:t>Unpaid bills incurred years earlier can be used to meet the spend-down, as long as they are “viable,” meaning the provider is still trying to collect them. A current collection letter or bill is enough to show this. Rule of thumb is SIX YEARS. </a:t>
            </a:r>
          </a:p>
          <a:p>
            <a:pPr lvl="1">
              <a:spcBef>
                <a:spcPct val="0"/>
              </a:spcBef>
              <a:spcAft>
                <a:spcPct val="50000"/>
              </a:spcAft>
            </a:pPr>
            <a:r>
              <a:rPr lang="en-US" sz="2400" dirty="0" smtClean="0">
                <a:ea typeface="ＭＳ Ｐゴシック" pitchFamily="-112" charset="-128"/>
              </a:rPr>
              <a:t>The unpaid bills can be carried forward indefinitely, past 6 months.  Marvin could have used the $3500 in dental and other bills to meet his $500 spend-down for 7 months if they were unpaid.  </a:t>
            </a:r>
          </a:p>
        </p:txBody>
      </p:sp>
    </p:spTree>
    <p:extLst>
      <p:ext uri="{BB962C8B-B14F-4D97-AF65-F5344CB8AC3E}">
        <p14:creationId xmlns:p14="http://schemas.microsoft.com/office/powerpoint/2010/main" val="392643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CECF8998-A3A8-4B34-9737-049484B8126A}" type="slidenum">
              <a:rPr lang="en-US"/>
              <a:pPr/>
              <a:t>36</a:t>
            </a:fld>
            <a:endParaRPr lang="en-US"/>
          </a:p>
        </p:txBody>
      </p:sp>
      <p:sp>
        <p:nvSpPr>
          <p:cNvPr id="250882" name="Rectangle 2"/>
          <p:cNvSpPr>
            <a:spLocks noGrp="1"/>
          </p:cNvSpPr>
          <p:nvPr>
            <p:ph type="title"/>
          </p:nvPr>
        </p:nvSpPr>
        <p:spPr/>
        <p:txBody>
          <a:bodyPr/>
          <a:lstStyle/>
          <a:p>
            <a:r>
              <a:rPr lang="en-US" sz="3300" smtClean="0">
                <a:effectLst/>
                <a:ea typeface="ＭＳ Ｐゴシック" pitchFamily="-112" charset="-128"/>
              </a:rPr>
              <a:t>Using Past Paid and Unpaid Bills </a:t>
            </a:r>
            <a:endParaRPr lang="en-US" smtClean="0">
              <a:effectLst/>
              <a:ea typeface="ＭＳ Ｐゴシック" pitchFamily="-112" charset="-128"/>
            </a:endParaRPr>
          </a:p>
        </p:txBody>
      </p:sp>
      <p:graphicFrame>
        <p:nvGraphicFramePr>
          <p:cNvPr id="250883" name="Group 3"/>
          <p:cNvGraphicFramePr>
            <a:graphicFrameLocks noGrp="1"/>
          </p:cNvGraphicFramePr>
          <p:nvPr>
            <p:ph type="tbl" idx="1"/>
            <p:extLst>
              <p:ext uri="{D42A27DB-BD31-4B8C-83A1-F6EECF244321}">
                <p14:modId xmlns:p14="http://schemas.microsoft.com/office/powerpoint/2010/main" val="3352435227"/>
              </p:ext>
            </p:extLst>
          </p:nvPr>
        </p:nvGraphicFramePr>
        <p:xfrm>
          <a:off x="457200" y="1430514"/>
          <a:ext cx="8529638" cy="4328160"/>
        </p:xfrm>
        <a:graphic>
          <a:graphicData uri="http://schemas.openxmlformats.org/drawingml/2006/table">
            <a:tbl>
              <a:tblPr/>
              <a:tblGrid>
                <a:gridCol w="1117600"/>
                <a:gridCol w="965200"/>
                <a:gridCol w="927100"/>
                <a:gridCol w="823913"/>
                <a:gridCol w="1677987"/>
                <a:gridCol w="1465263"/>
                <a:gridCol w="1552575"/>
              </a:tblGrid>
              <a:tr h="982663">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Sept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Year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Oct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Nov</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Dec</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1" i="0" u="none" strike="noStrike" cap="none" normalizeH="0" baseline="0" dirty="0" smtClean="0">
                          <a:ln>
                            <a:noFill/>
                          </a:ln>
                          <a:solidFill>
                            <a:schemeClr val="tx1"/>
                          </a:solidFill>
                          <a:effectLst/>
                          <a:latin typeface="Arial" charset="0"/>
                          <a:ea typeface="ＭＳ Ｐゴシック" pitchFamily="-112" charset="-128"/>
                        </a:rPr>
                        <a:t>Jan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1" i="0" u="none" strike="noStrike" cap="none" normalizeH="0" baseline="0" dirty="0" smtClean="0">
                          <a:ln>
                            <a:noFill/>
                          </a:ln>
                          <a:solidFill>
                            <a:schemeClr val="tx1"/>
                          </a:solidFill>
                          <a:effectLst/>
                          <a:latin typeface="Arial" charset="0"/>
                          <a:ea typeface="ＭＳ Ｐゴシック" pitchFamily="-112" charset="-128"/>
                        </a:rPr>
                        <a:t>Year 2</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1" i="0" u="none" strike="noStrike" cap="none" normalizeH="0" baseline="0" dirty="0" smtClean="0">
                          <a:ln>
                            <a:noFill/>
                          </a:ln>
                          <a:solidFill>
                            <a:schemeClr val="tx1"/>
                          </a:solidFill>
                          <a:effectLst/>
                          <a:latin typeface="Arial" charset="0"/>
                          <a:ea typeface="ＭＳ Ｐゴシック"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Feb - June</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July on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100" b="0" i="0" u="none" strike="noStrike" cap="none" normalizeH="0" baseline="0" dirty="0" smtClean="0">
                          <a:ln>
                            <a:noFill/>
                          </a:ln>
                          <a:solidFill>
                            <a:schemeClr val="tx1"/>
                          </a:solidFill>
                          <a:effectLst/>
                          <a:latin typeface="Arial" charset="0"/>
                          <a:ea typeface="ＭＳ Ｐゴシック" pitchFamily="-112"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rowSpan="2">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smtClean="0">
                          <a:ln>
                            <a:noFill/>
                          </a:ln>
                          <a:solidFill>
                            <a:schemeClr val="tx1"/>
                          </a:solidFill>
                          <a:effectLst/>
                          <a:latin typeface="Arial" charset="0"/>
                          <a:ea typeface="ＭＳ Ｐゴシック" pitchFamily="-112" charset="-128"/>
                        </a:rPr>
                        <a:t>Can use UNPAID bills from this period to meet spend-down indefinite-ly into future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charset="0"/>
                          <a:ea typeface="ＭＳ Ｐゴシック" pitchFamily="-112" charset="-128"/>
                        </a:rPr>
                        <a:t>Three-Month Retroactive Period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1" i="0" u="none" strike="noStrike" cap="none" normalizeH="0" baseline="0" smtClean="0">
                          <a:ln>
                            <a:noFill/>
                          </a:ln>
                          <a:solidFill>
                            <a:schemeClr val="tx1"/>
                          </a:solidFill>
                          <a:effectLst/>
                          <a:latin typeface="Arial" charset="0"/>
                          <a:ea typeface="ＭＳ Ｐゴシック" pitchFamily="-112" charset="-128"/>
                        </a:rPr>
                        <a:t>Application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4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9200">
                <a:tc vMerge="1">
                  <a:txBody>
                    <a:bodyPr/>
                    <a:lstStyle/>
                    <a:p>
                      <a:endParaRPr lang="en-US"/>
                    </a:p>
                  </a:txBody>
                  <a:tcPr/>
                </a:tc>
                <a:tc gridSpan="4">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112" charset="-128"/>
                        </a:rPr>
                        <a:t>Can use PAID bills, including EPIC, incurred in this period to meet spend-down for 6 months beginning Oct, Nov, Dec. Year 1 or Jan  Year 2</a:t>
                      </a:r>
                      <a:endParaRPr kumimoji="0" lang="en-US" sz="2300" b="0" i="0" u="none" strike="noStrike" cap="none" normalizeH="0" baseline="0" dirty="0" smtClean="0">
                        <a:ln>
                          <a:noFill/>
                        </a:ln>
                        <a:solidFill>
                          <a:schemeClr val="tx1"/>
                        </a:solidFill>
                        <a:effectLst/>
                        <a:latin typeface="Arial" charset="0"/>
                        <a:ea typeface="ＭＳ Ｐゴシック" pitchFamily="-112" charset="-128"/>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112" charset="-128"/>
                        </a:rPr>
                        <a:t>Can be REIMBURSED for PAID bills incurred in this period. </a:t>
                      </a: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112" charset="-128"/>
                        </a:rPr>
                        <a:t>Can have UNPAID bills incurred during this period PAID by Medicaid.</a:t>
                      </a:r>
                      <a:r>
                        <a:rPr kumimoji="0" lang="en-US" sz="1400" b="1" i="0" u="none" strike="noStrike" cap="none" normalizeH="0" baseline="0" dirty="0" smtClean="0">
                          <a:ln>
                            <a:noFill/>
                          </a:ln>
                          <a:solidFill>
                            <a:schemeClr val="tx1"/>
                          </a:solidFill>
                          <a:effectLst/>
                          <a:latin typeface="Arial" charset="0"/>
                          <a:ea typeface="ＭＳ Ｐゴシック" pitchFamily="-112" charset="-128"/>
                        </a:rPr>
                        <a:t>    </a:t>
                      </a:r>
                      <a:endParaRPr kumimoji="0" lang="en-US" sz="18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112" charset="-128"/>
                        </a:rPr>
                        <a:t>Paid bills cannot be used to meet spend down past June </a:t>
                      </a:r>
                      <a:r>
                        <a:rPr kumimoji="0" lang="en-US" sz="1800" b="0" i="0" u="none" strike="noStrike" cap="none" normalizeH="0" baseline="0" dirty="0" err="1" smtClean="0">
                          <a:ln>
                            <a:noFill/>
                          </a:ln>
                          <a:solidFill>
                            <a:schemeClr val="tx1"/>
                          </a:solidFill>
                          <a:effectLst/>
                          <a:latin typeface="Arial" charset="0"/>
                          <a:ea typeface="ＭＳ Ｐゴシック" pitchFamily="-112" charset="-128"/>
                        </a:rPr>
                        <a:t>Yr</a:t>
                      </a:r>
                      <a:r>
                        <a:rPr kumimoji="0" lang="en-US" sz="1800" b="0" i="0" u="none" strike="noStrike" cap="none" normalizeH="0" baseline="0" dirty="0" smtClean="0">
                          <a:ln>
                            <a:noFill/>
                          </a:ln>
                          <a:solidFill>
                            <a:schemeClr val="tx1"/>
                          </a:solidFill>
                          <a:effectLst/>
                          <a:latin typeface="Arial" charset="0"/>
                          <a:ea typeface="ＭＳ Ｐゴシック" pitchFamily="-112" charset="-128"/>
                        </a:rPr>
                        <a:t> 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112" charset="-128"/>
                        </a:rPr>
                        <a:t>Only past UNPAID bills can be carried over to this 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10894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25E94180-9930-48FB-9B59-9808A858AF02}" type="slidenum">
              <a:rPr lang="en-US"/>
              <a:pPr/>
              <a:t>37</a:t>
            </a:fld>
            <a:endParaRPr lang="en-US" dirty="0"/>
          </a:p>
        </p:txBody>
      </p:sp>
      <p:sp>
        <p:nvSpPr>
          <p:cNvPr id="252932" name="Rectangle 4"/>
          <p:cNvSpPr>
            <a:spLocks noGrp="1"/>
          </p:cNvSpPr>
          <p:nvPr>
            <p:ph type="title"/>
          </p:nvPr>
        </p:nvSpPr>
        <p:spPr/>
        <p:txBody>
          <a:bodyPr>
            <a:normAutofit fontScale="90000"/>
          </a:bodyPr>
          <a:lstStyle/>
          <a:p>
            <a:r>
              <a:rPr lang="en-US" sz="3300" smtClean="0">
                <a:effectLst/>
                <a:ea typeface="ＭＳ Ｐゴシック" pitchFamily="-112" charset="-128"/>
              </a:rPr>
              <a:t>TIP:  Using Past Bills to get Medicaid to Get Extra Help for Part D</a:t>
            </a:r>
          </a:p>
        </p:txBody>
      </p:sp>
      <p:sp>
        <p:nvSpPr>
          <p:cNvPr id="252933" name="Rectangle 5"/>
          <p:cNvSpPr>
            <a:spLocks noGrp="1"/>
          </p:cNvSpPr>
          <p:nvPr>
            <p:ph type="body" idx="1"/>
          </p:nvPr>
        </p:nvSpPr>
        <p:spPr/>
        <p:txBody>
          <a:bodyPr/>
          <a:lstStyle/>
          <a:p>
            <a:pPr marL="223838" lvl="1">
              <a:spcBef>
                <a:spcPts val="0"/>
              </a:spcBef>
              <a:spcAft>
                <a:spcPts val="600"/>
              </a:spcAft>
            </a:pPr>
            <a:r>
              <a:rPr lang="en-US" sz="2400" dirty="0" smtClean="0">
                <a:ea typeface="ＭＳ Ｐゴシック" pitchFamily="-112" charset="-128"/>
              </a:rPr>
              <a:t>You only need to meet spend-down for ONE MONTH to get Extra Help for the ENTIRE calendar year</a:t>
            </a:r>
          </a:p>
          <a:p>
            <a:pPr marL="223838" lvl="1">
              <a:spcBef>
                <a:spcPts val="0"/>
              </a:spcBef>
              <a:spcAft>
                <a:spcPts val="600"/>
              </a:spcAft>
            </a:pPr>
            <a:r>
              <a:rPr lang="en-US" sz="2400" dirty="0" smtClean="0">
                <a:ea typeface="ＭＳ Ｐゴシック" pitchFamily="-112" charset="-128"/>
              </a:rPr>
              <a:t>Use unpaid past bills to meet the spend-down for ONE MONTH!  </a:t>
            </a:r>
          </a:p>
          <a:p>
            <a:pPr marL="223838" lvl="1">
              <a:spcBef>
                <a:spcPts val="0"/>
              </a:spcBef>
              <a:spcAft>
                <a:spcPts val="600"/>
              </a:spcAft>
            </a:pPr>
            <a:r>
              <a:rPr lang="en-US" sz="2400" dirty="0" smtClean="0">
                <a:ea typeface="ＭＳ Ｐゴシック" pitchFamily="-112" charset="-128"/>
              </a:rPr>
              <a:t>If the ONE MONTH in which you meet spend-down is in July or later in year, then you get Extra Help for the rest of the CURRENT calendar year and the ENTIRE FOLLOWING CALENDAR YEAR.  </a:t>
            </a:r>
          </a:p>
        </p:txBody>
      </p:sp>
      <p:graphicFrame>
        <p:nvGraphicFramePr>
          <p:cNvPr id="2" name="Table 1"/>
          <p:cNvGraphicFramePr>
            <a:graphicFrameLocks noGrp="1"/>
          </p:cNvGraphicFramePr>
          <p:nvPr>
            <p:extLst>
              <p:ext uri="{D42A27DB-BD31-4B8C-83A1-F6EECF244321}">
                <p14:modId xmlns:p14="http://schemas.microsoft.com/office/powerpoint/2010/main" val="3652129923"/>
              </p:ext>
            </p:extLst>
          </p:nvPr>
        </p:nvGraphicFramePr>
        <p:xfrm>
          <a:off x="457200" y="5342365"/>
          <a:ext cx="8229581" cy="370840"/>
        </p:xfrm>
        <a:graphic>
          <a:graphicData uri="http://schemas.openxmlformats.org/drawingml/2006/table">
            <a:tbl>
              <a:tblPr>
                <a:tableStyleId>{5940675A-B579-460E-94D1-54222C63F5DA}</a:tableStyleId>
              </a:tblPr>
              <a:tblGrid>
                <a:gridCol w="484093"/>
                <a:gridCol w="484093"/>
                <a:gridCol w="484093"/>
                <a:gridCol w="484093"/>
                <a:gridCol w="484093"/>
                <a:gridCol w="484093"/>
                <a:gridCol w="484093"/>
                <a:gridCol w="484093"/>
                <a:gridCol w="484093"/>
                <a:gridCol w="484093"/>
                <a:gridCol w="484093"/>
                <a:gridCol w="484093"/>
                <a:gridCol w="484093"/>
                <a:gridCol w="484093"/>
                <a:gridCol w="484093"/>
                <a:gridCol w="484093"/>
                <a:gridCol w="484093"/>
              </a:tblGrid>
              <a:tr h="370840">
                <a:tc>
                  <a:txBody>
                    <a:bodyPr/>
                    <a:lstStyle/>
                    <a:p>
                      <a:r>
                        <a:rPr lang="en-US" sz="1200" dirty="0" smtClean="0"/>
                        <a:t>May</a:t>
                      </a:r>
                      <a:endParaRPr lang="en-US" sz="1200" dirty="0"/>
                    </a:p>
                  </a:txBody>
                  <a:tcPr/>
                </a:tc>
                <a:tc>
                  <a:txBody>
                    <a:bodyPr/>
                    <a:lstStyle/>
                    <a:p>
                      <a:r>
                        <a:rPr lang="en-US" sz="1200" b="1" dirty="0" smtClean="0">
                          <a:solidFill>
                            <a:schemeClr val="bg1"/>
                          </a:solidFill>
                        </a:rPr>
                        <a:t>Jun</a:t>
                      </a:r>
                      <a:endParaRPr lang="en-US" sz="1200" b="1" dirty="0">
                        <a:solidFill>
                          <a:schemeClr val="bg1"/>
                        </a:solidFill>
                      </a:endParaRPr>
                    </a:p>
                  </a:txBody>
                  <a:tcPr>
                    <a:solidFill>
                      <a:schemeClr val="accent2"/>
                    </a:solidFill>
                  </a:tcPr>
                </a:tc>
                <a:tc>
                  <a:txBody>
                    <a:bodyPr/>
                    <a:lstStyle/>
                    <a:p>
                      <a:r>
                        <a:rPr lang="en-US" sz="1200" b="1" dirty="0" smtClean="0">
                          <a:solidFill>
                            <a:schemeClr val="bg1"/>
                          </a:solidFill>
                        </a:rPr>
                        <a:t>Jul</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Aug</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Sep</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Oct</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Nov</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Dec</a:t>
                      </a:r>
                      <a:endParaRPr lang="en-US" sz="1200" b="1" dirty="0">
                        <a:solidFill>
                          <a:schemeClr val="bg1"/>
                        </a:solidFill>
                      </a:endParaRPr>
                    </a:p>
                  </a:txBody>
                  <a:tcPr>
                    <a:solidFill>
                      <a:schemeClr val="accent3"/>
                    </a:solidFill>
                  </a:tcPr>
                </a:tc>
                <a:tc>
                  <a:txBody>
                    <a:bodyPr/>
                    <a:lstStyle/>
                    <a:p>
                      <a:r>
                        <a:rPr lang="en-US" sz="1200" dirty="0" smtClean="0"/>
                        <a:t>Jan</a:t>
                      </a:r>
                      <a:endParaRPr lang="en-US" sz="1200" dirty="0"/>
                    </a:p>
                  </a:txBody>
                  <a:tcPr/>
                </a:tc>
                <a:tc>
                  <a:txBody>
                    <a:bodyPr/>
                    <a:lstStyle/>
                    <a:p>
                      <a:r>
                        <a:rPr lang="en-US" sz="1200" dirty="0" smtClean="0"/>
                        <a:t>Feb</a:t>
                      </a:r>
                      <a:endParaRPr lang="en-US" sz="1200" dirty="0"/>
                    </a:p>
                  </a:txBody>
                  <a:tcPr/>
                </a:tc>
                <a:tc>
                  <a:txBody>
                    <a:bodyPr/>
                    <a:lstStyle/>
                    <a:p>
                      <a:r>
                        <a:rPr lang="en-US" sz="1200" dirty="0" smtClean="0"/>
                        <a:t>Mar</a:t>
                      </a:r>
                      <a:endParaRPr lang="en-US" sz="1200" dirty="0"/>
                    </a:p>
                  </a:txBody>
                  <a:tcPr/>
                </a:tc>
                <a:tc>
                  <a:txBody>
                    <a:bodyPr/>
                    <a:lstStyle/>
                    <a:p>
                      <a:r>
                        <a:rPr lang="en-US" sz="1200" dirty="0" smtClean="0"/>
                        <a:t>Apr</a:t>
                      </a:r>
                      <a:endParaRPr lang="en-US" sz="1200" dirty="0"/>
                    </a:p>
                  </a:txBody>
                  <a:tcPr/>
                </a:tc>
                <a:tc>
                  <a:txBody>
                    <a:bodyPr/>
                    <a:lstStyle/>
                    <a:p>
                      <a:r>
                        <a:rPr lang="en-US" sz="1200" dirty="0" smtClean="0"/>
                        <a:t>May</a:t>
                      </a:r>
                      <a:endParaRPr lang="en-US" sz="1200" dirty="0"/>
                    </a:p>
                  </a:txBody>
                  <a:tcPr/>
                </a:tc>
                <a:tc>
                  <a:txBody>
                    <a:bodyPr/>
                    <a:lstStyle/>
                    <a:p>
                      <a:r>
                        <a:rPr lang="en-US" sz="1200" dirty="0" smtClean="0"/>
                        <a:t>Jun</a:t>
                      </a:r>
                      <a:endParaRPr lang="en-US" sz="1200" dirty="0"/>
                    </a:p>
                  </a:txBody>
                  <a:tcPr/>
                </a:tc>
                <a:tc>
                  <a:txBody>
                    <a:bodyPr/>
                    <a:lstStyle/>
                    <a:p>
                      <a:r>
                        <a:rPr lang="en-US" sz="1200" dirty="0" smtClean="0"/>
                        <a:t>Jul</a:t>
                      </a:r>
                      <a:endParaRPr lang="en-US" sz="1200" dirty="0"/>
                    </a:p>
                  </a:txBody>
                  <a:tcPr/>
                </a:tc>
                <a:tc>
                  <a:txBody>
                    <a:bodyPr/>
                    <a:lstStyle/>
                    <a:p>
                      <a:r>
                        <a:rPr lang="en-US" sz="1200" dirty="0" smtClean="0"/>
                        <a:t>Aug</a:t>
                      </a:r>
                      <a:endParaRPr lang="en-US" sz="1200" dirty="0"/>
                    </a:p>
                  </a:txBody>
                  <a:tcPr/>
                </a:tc>
                <a:tc>
                  <a:txBody>
                    <a:bodyPr/>
                    <a:lstStyle/>
                    <a:p>
                      <a:r>
                        <a:rPr lang="en-US" sz="1200" dirty="0" smtClean="0"/>
                        <a:t>Sep</a:t>
                      </a:r>
                      <a:endParaRPr lang="en-US" sz="1200" dirty="0"/>
                    </a:p>
                  </a:txBody>
                  <a:tcPr/>
                </a:tc>
              </a:tr>
            </a:tbl>
          </a:graphicData>
        </a:graphic>
      </p:graphicFrame>
      <p:sp>
        <p:nvSpPr>
          <p:cNvPr id="6" name="Rectangle 67"/>
          <p:cNvSpPr>
            <a:spLocks noChangeArrowheads="1"/>
          </p:cNvSpPr>
          <p:nvPr/>
        </p:nvSpPr>
        <p:spPr bwMode="white">
          <a:xfrm>
            <a:off x="6938127" y="5727032"/>
            <a:ext cx="2090369" cy="9166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566037429"/>
              </p:ext>
            </p:extLst>
          </p:nvPr>
        </p:nvGraphicFramePr>
        <p:xfrm>
          <a:off x="457200" y="6252255"/>
          <a:ext cx="8229581" cy="370840"/>
        </p:xfrm>
        <a:graphic>
          <a:graphicData uri="http://schemas.openxmlformats.org/drawingml/2006/table">
            <a:tbl>
              <a:tblPr>
                <a:tableStyleId>{5940675A-B579-460E-94D1-54222C63F5DA}</a:tableStyleId>
              </a:tblPr>
              <a:tblGrid>
                <a:gridCol w="484093"/>
                <a:gridCol w="484093"/>
                <a:gridCol w="484093"/>
                <a:gridCol w="484093"/>
                <a:gridCol w="484093"/>
                <a:gridCol w="484093"/>
                <a:gridCol w="484093"/>
                <a:gridCol w="484093"/>
                <a:gridCol w="484093"/>
                <a:gridCol w="484093"/>
                <a:gridCol w="484093"/>
                <a:gridCol w="484093"/>
                <a:gridCol w="484093"/>
                <a:gridCol w="484093"/>
                <a:gridCol w="484093"/>
                <a:gridCol w="484093"/>
                <a:gridCol w="484093"/>
              </a:tblGrid>
              <a:tr h="370840">
                <a:tc>
                  <a:txBody>
                    <a:bodyPr/>
                    <a:lstStyle/>
                    <a:p>
                      <a:r>
                        <a:rPr lang="en-US" sz="1200" dirty="0" smtClean="0"/>
                        <a:t>May</a:t>
                      </a:r>
                      <a:endParaRPr lang="en-US" sz="1200" dirty="0"/>
                    </a:p>
                  </a:txBody>
                  <a:tcPr/>
                </a:tc>
                <a:tc>
                  <a:txBody>
                    <a:bodyPr/>
                    <a:lstStyle/>
                    <a:p>
                      <a:r>
                        <a:rPr lang="en-US" sz="1200" b="0" dirty="0" smtClean="0">
                          <a:solidFill>
                            <a:schemeClr val="tx1"/>
                          </a:solidFill>
                        </a:rPr>
                        <a:t>Jun</a:t>
                      </a:r>
                      <a:endParaRPr lang="en-US" sz="1200" b="0" dirty="0">
                        <a:solidFill>
                          <a:schemeClr val="tx1"/>
                        </a:solidFill>
                      </a:endParaRPr>
                    </a:p>
                  </a:txBody>
                  <a:tcPr>
                    <a:noFill/>
                  </a:tcPr>
                </a:tc>
                <a:tc>
                  <a:txBody>
                    <a:bodyPr/>
                    <a:lstStyle/>
                    <a:p>
                      <a:pPr marL="0" algn="l" defTabSz="914400" rtl="0" eaLnBrk="1" latinLnBrk="0" hangingPunct="1"/>
                      <a:r>
                        <a:rPr lang="en-US" sz="1200" b="1" kern="1200" dirty="0" smtClean="0">
                          <a:solidFill>
                            <a:schemeClr val="bg1"/>
                          </a:solidFill>
                          <a:latin typeface="+mn-lt"/>
                          <a:ea typeface="+mn-ea"/>
                          <a:cs typeface="+mn-cs"/>
                        </a:rPr>
                        <a:t>Jul</a:t>
                      </a:r>
                      <a:endParaRPr lang="en-US" sz="1200" b="1" kern="1200" dirty="0">
                        <a:solidFill>
                          <a:schemeClr val="bg1"/>
                        </a:solidFill>
                        <a:latin typeface="+mn-lt"/>
                        <a:ea typeface="+mn-ea"/>
                        <a:cs typeface="+mn-cs"/>
                      </a:endParaRPr>
                    </a:p>
                  </a:txBody>
                  <a:tcPr>
                    <a:solidFill>
                      <a:schemeClr val="accent2"/>
                    </a:solidFill>
                  </a:tcPr>
                </a:tc>
                <a:tc>
                  <a:txBody>
                    <a:bodyPr/>
                    <a:lstStyle/>
                    <a:p>
                      <a:r>
                        <a:rPr lang="en-US" sz="1200" b="1" dirty="0" smtClean="0">
                          <a:solidFill>
                            <a:schemeClr val="bg1"/>
                          </a:solidFill>
                        </a:rPr>
                        <a:t>Aug</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Sep</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Oct</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Nov</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Dec</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Jan</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Feb</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Mar</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Apr</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May</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Jun</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Jul</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Aug</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Sep</a:t>
                      </a:r>
                      <a:endParaRPr lang="en-US" sz="1200" b="1" dirty="0">
                        <a:solidFill>
                          <a:schemeClr val="bg1"/>
                        </a:solidFill>
                      </a:endParaRPr>
                    </a:p>
                  </a:txBody>
                  <a:tcPr>
                    <a:solidFill>
                      <a:schemeClr val="accent3"/>
                    </a:solidFill>
                  </a:tcPr>
                </a:tc>
              </a:tr>
            </a:tbl>
          </a:graphicData>
        </a:graphic>
      </p:graphicFrame>
      <p:sp>
        <p:nvSpPr>
          <p:cNvPr id="3" name="TextBox 2"/>
          <p:cNvSpPr txBox="1"/>
          <p:nvPr/>
        </p:nvSpPr>
        <p:spPr>
          <a:xfrm>
            <a:off x="1875936" y="4724314"/>
            <a:ext cx="309199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Meet spend-down in June or earlier, get Extra Help for current year</a:t>
            </a:r>
            <a:endParaRPr lang="en-US" sz="1400" dirty="0"/>
          </a:p>
        </p:txBody>
      </p:sp>
      <p:cxnSp>
        <p:nvCxnSpPr>
          <p:cNvPr id="12" name="Straight Arrow Connector 11"/>
          <p:cNvCxnSpPr>
            <a:stCxn id="3" idx="1"/>
          </p:cNvCxnSpPr>
          <p:nvPr/>
        </p:nvCxnSpPr>
        <p:spPr>
          <a:xfrm flipH="1">
            <a:off x="1216060" y="4985924"/>
            <a:ext cx="659876" cy="261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9567" y="5662140"/>
            <a:ext cx="362931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Meet spend-down in July or later, get Extra Help for current year and whole next year!</a:t>
            </a:r>
            <a:endParaRPr lang="en-US" sz="1400" dirty="0"/>
          </a:p>
        </p:txBody>
      </p:sp>
      <p:cxnSp>
        <p:nvCxnSpPr>
          <p:cNvPr id="16" name="Straight Arrow Connector 15"/>
          <p:cNvCxnSpPr>
            <a:stCxn id="15" idx="1"/>
          </p:cNvCxnSpPr>
          <p:nvPr/>
        </p:nvCxnSpPr>
        <p:spPr>
          <a:xfrm flipH="1">
            <a:off x="1649693" y="5923750"/>
            <a:ext cx="659874" cy="261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ight Arrow 20"/>
          <p:cNvSpPr/>
          <p:nvPr/>
        </p:nvSpPr>
        <p:spPr>
          <a:xfrm>
            <a:off x="8686800" y="6308817"/>
            <a:ext cx="341696" cy="224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789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29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B809B266-924A-451E-A306-C307C3B7B23E}" type="slidenum">
              <a:rPr lang="en-US"/>
              <a:pPr/>
              <a:t>38</a:t>
            </a:fld>
            <a:endParaRPr lang="en-US"/>
          </a:p>
        </p:txBody>
      </p:sp>
      <p:sp>
        <p:nvSpPr>
          <p:cNvPr id="267268" name="Rectangle 4"/>
          <p:cNvSpPr>
            <a:spLocks noGrp="1"/>
          </p:cNvSpPr>
          <p:nvPr>
            <p:ph type="title"/>
          </p:nvPr>
        </p:nvSpPr>
        <p:spPr/>
        <p:txBody>
          <a:bodyPr/>
          <a:lstStyle/>
          <a:p>
            <a:r>
              <a:rPr lang="en-US" dirty="0" smtClean="0">
                <a:effectLst/>
                <a:ea typeface="ＭＳ Ｐゴシック" pitchFamily="-112" charset="-128"/>
              </a:rPr>
              <a:t>Special Hospital Inpatient Stay Rule</a:t>
            </a:r>
          </a:p>
        </p:txBody>
      </p:sp>
      <p:sp>
        <p:nvSpPr>
          <p:cNvPr id="267269" name="Rectangle 5"/>
          <p:cNvSpPr>
            <a:spLocks noGrp="1"/>
          </p:cNvSpPr>
          <p:nvPr>
            <p:ph type="body" idx="1"/>
          </p:nvPr>
        </p:nvSpPr>
        <p:spPr/>
        <p:txBody>
          <a:bodyPr/>
          <a:lstStyle/>
          <a:p>
            <a:r>
              <a:rPr lang="en-US" dirty="0" smtClean="0">
                <a:ea typeface="ＭＳ Ｐゴシック" pitchFamily="-112" charset="-128"/>
              </a:rPr>
              <a:t>Medicaid requires a higher spend-down for inpatient hospital stays.  Even if just hospitalized for one night, client is charged </a:t>
            </a:r>
            <a:r>
              <a:rPr lang="en-US" b="1" dirty="0" smtClean="0">
                <a:ea typeface="ＭＳ Ｐゴシック" pitchFamily="-112" charset="-128"/>
              </a:rPr>
              <a:t>SIX times the monthly spend-down </a:t>
            </a:r>
            <a:r>
              <a:rPr lang="en-US" dirty="0" smtClean="0">
                <a:ea typeface="ＭＳ Ｐゴシック" pitchFamily="-112" charset="-128"/>
              </a:rPr>
              <a:t>before Medicaid pays.</a:t>
            </a:r>
          </a:p>
          <a:p>
            <a:pPr lvl="1"/>
            <a:r>
              <a:rPr lang="en-US" dirty="0" smtClean="0">
                <a:ea typeface="ＭＳ Ｐゴシック" pitchFamily="-112" charset="-128"/>
              </a:rPr>
              <a:t>EXAMPLE:  The Medicare hospital deductible will be $1,316 (2017).  Client does not have </a:t>
            </a:r>
            <a:r>
              <a:rPr lang="en-US" dirty="0" err="1" smtClean="0">
                <a:ea typeface="ＭＳ Ｐゴシック" pitchFamily="-112" charset="-128"/>
              </a:rPr>
              <a:t>Medigap</a:t>
            </a:r>
            <a:r>
              <a:rPr lang="en-US" dirty="0" smtClean="0">
                <a:ea typeface="ＭＳ Ｐゴシック" pitchFamily="-112" charset="-128"/>
              </a:rPr>
              <a:t> to pay this.  Spend-down is $100/month.  </a:t>
            </a:r>
          </a:p>
          <a:p>
            <a:r>
              <a:rPr lang="en-US" dirty="0" smtClean="0">
                <a:ea typeface="ＭＳ Ｐゴシック" pitchFamily="-112" charset="-128"/>
              </a:rPr>
              <a:t>Medicaid will pay only $716 of the $1316 bill, client is charged 6 x $100 = $600.  If client needs Medicaid in the community for those 6 months, the spend-down is already met with this bill.  </a:t>
            </a:r>
          </a:p>
        </p:txBody>
      </p:sp>
    </p:spTree>
    <p:extLst>
      <p:ext uri="{BB962C8B-B14F-4D97-AF65-F5344CB8AC3E}">
        <p14:creationId xmlns:p14="http://schemas.microsoft.com/office/powerpoint/2010/main" val="172687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7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p:cNvSpPr>
          <p:nvPr>
            <p:ph type="ctrTitle"/>
          </p:nvPr>
        </p:nvSpPr>
        <p:spPr/>
        <p:txBody>
          <a:bodyPr/>
          <a:lstStyle/>
          <a:p>
            <a:r>
              <a:rPr lang="en-US" cap="none" dirty="0"/>
              <a:t>Logistics of Spend-Down</a:t>
            </a:r>
          </a:p>
        </p:txBody>
      </p:sp>
      <p:sp>
        <p:nvSpPr>
          <p:cNvPr id="259076" name="Rectangle 4"/>
          <p:cNvSpPr>
            <a:spLocks noGrp="1"/>
          </p:cNvSpPr>
          <p:nvPr>
            <p:ph type="subTitle" idx="1"/>
          </p:nvPr>
        </p:nvSpPr>
        <p:spPr/>
        <p:txBody>
          <a:bodyPr/>
          <a:lstStyle/>
          <a:p>
            <a:pPr marL="342900" indent="-342900">
              <a:buFont typeface="Arial" panose="020B0604020202020204" pitchFamily="34" charset="0"/>
              <a:buChar char="•"/>
            </a:pPr>
            <a:r>
              <a:rPr lang="en-US" dirty="0" smtClean="0"/>
              <a:t>Submitting Bills</a:t>
            </a:r>
          </a:p>
          <a:p>
            <a:pPr marL="342900" indent="-342900">
              <a:buFont typeface="Arial" panose="020B0604020202020204" pitchFamily="34" charset="0"/>
              <a:buChar char="•"/>
            </a:pPr>
            <a:r>
              <a:rPr lang="en-US" dirty="0" smtClean="0"/>
              <a:t>Pay-In</a:t>
            </a:r>
            <a:endParaRPr lang="en-US" dirty="0"/>
          </a:p>
        </p:txBody>
      </p:sp>
      <p:sp>
        <p:nvSpPr>
          <p:cNvPr id="5" name="Slide Number Placeholder 17"/>
          <p:cNvSpPr>
            <a:spLocks noGrp="1"/>
          </p:cNvSpPr>
          <p:nvPr>
            <p:ph type="sldNum" sz="quarter" idx="12"/>
          </p:nvPr>
        </p:nvSpPr>
        <p:spPr>
          <a:xfrm>
            <a:off x="7620000" y="19050"/>
            <a:ext cx="1066800" cy="328613"/>
          </a:xfrm>
        </p:spPr>
        <p:txBody>
          <a:bodyPr/>
          <a:lstStyle/>
          <a:p>
            <a:fld id="{25E94180-9930-48FB-9B59-9808A858AF02}" type="slidenum">
              <a:rPr lang="en-US"/>
              <a:pPr/>
              <a:t>39</a:t>
            </a:fld>
            <a:endParaRPr lang="en-US" dirty="0"/>
          </a:p>
        </p:txBody>
      </p:sp>
    </p:spTree>
    <p:extLst>
      <p:ext uri="{BB962C8B-B14F-4D97-AF65-F5344CB8AC3E}">
        <p14:creationId xmlns:p14="http://schemas.microsoft.com/office/powerpoint/2010/main" val="3411952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25E94180-9930-48FB-9B59-9808A858AF02}" type="slidenum">
              <a:rPr lang="en-US"/>
              <a:pPr/>
              <a:t>4</a:t>
            </a:fld>
            <a:endParaRPr lang="en-US" dirty="0"/>
          </a:p>
        </p:txBody>
      </p:sp>
      <p:sp>
        <p:nvSpPr>
          <p:cNvPr id="252932" name="Rectangle 4"/>
          <p:cNvSpPr>
            <a:spLocks noGrp="1"/>
          </p:cNvSpPr>
          <p:nvPr>
            <p:ph type="title"/>
          </p:nvPr>
        </p:nvSpPr>
        <p:spPr/>
        <p:txBody>
          <a:bodyPr>
            <a:normAutofit fontScale="90000"/>
          </a:bodyPr>
          <a:lstStyle/>
          <a:p>
            <a:r>
              <a:rPr lang="en-US" sz="3300" dirty="0" smtClean="0">
                <a:effectLst/>
                <a:ea typeface="ＭＳ Ｐゴシック" pitchFamily="-112" charset="-128"/>
              </a:rPr>
              <a:t>Only need Medicaid for ONE MONTH to get Extra Help for Part D for the FULL YEAR, and sometimes NEXT YEAR</a:t>
            </a:r>
          </a:p>
        </p:txBody>
      </p:sp>
      <p:sp>
        <p:nvSpPr>
          <p:cNvPr id="252933" name="Rectangle 5"/>
          <p:cNvSpPr>
            <a:spLocks noGrp="1"/>
          </p:cNvSpPr>
          <p:nvPr>
            <p:ph type="body" idx="1"/>
          </p:nvPr>
        </p:nvSpPr>
        <p:spPr/>
        <p:txBody>
          <a:bodyPr/>
          <a:lstStyle/>
          <a:p>
            <a:pPr marL="223838" lvl="1">
              <a:spcBef>
                <a:spcPts val="0"/>
              </a:spcBef>
              <a:spcAft>
                <a:spcPts val="600"/>
              </a:spcAft>
            </a:pPr>
            <a:r>
              <a:rPr lang="en-US" sz="2400" dirty="0" smtClean="0">
                <a:ea typeface="ＭＳ Ｐゴシック" pitchFamily="-112" charset="-128"/>
              </a:rPr>
              <a:t>You only need to meet spend-down for ONE MONTH to get Extra Help for the ENTIRE calendar year</a:t>
            </a:r>
          </a:p>
          <a:p>
            <a:pPr marL="223838" lvl="1">
              <a:spcBef>
                <a:spcPts val="0"/>
              </a:spcBef>
              <a:spcAft>
                <a:spcPts val="600"/>
              </a:spcAft>
            </a:pPr>
            <a:r>
              <a:rPr lang="en-US" sz="2400" dirty="0" smtClean="0">
                <a:ea typeface="ＭＳ Ｐゴシック" pitchFamily="-112" charset="-128"/>
              </a:rPr>
              <a:t>Use old unpaid past medical bills  - or recent bills (last 3 months) to meet the spend-down for ONE MONTH!  </a:t>
            </a:r>
          </a:p>
          <a:p>
            <a:pPr marL="223838" lvl="1">
              <a:spcBef>
                <a:spcPts val="0"/>
              </a:spcBef>
              <a:spcAft>
                <a:spcPts val="600"/>
              </a:spcAft>
            </a:pPr>
            <a:r>
              <a:rPr lang="en-US" sz="2400" dirty="0" smtClean="0">
                <a:ea typeface="ＭＳ Ｐゴシック" pitchFamily="-112" charset="-128"/>
              </a:rPr>
              <a:t>If the ONE MONTH in which you meet spend-down is in July or later in year, then you get Extra Help for the rest of the CURRENT calendar year and the ENTIRE FOLLOWING CALENDAR YEAR.  </a:t>
            </a:r>
          </a:p>
        </p:txBody>
      </p:sp>
      <p:graphicFrame>
        <p:nvGraphicFramePr>
          <p:cNvPr id="2" name="Table 1"/>
          <p:cNvGraphicFramePr>
            <a:graphicFrameLocks noGrp="1"/>
          </p:cNvGraphicFramePr>
          <p:nvPr>
            <p:extLst>
              <p:ext uri="{D42A27DB-BD31-4B8C-83A1-F6EECF244321}">
                <p14:modId xmlns:p14="http://schemas.microsoft.com/office/powerpoint/2010/main" val="455587418"/>
              </p:ext>
            </p:extLst>
          </p:nvPr>
        </p:nvGraphicFramePr>
        <p:xfrm>
          <a:off x="457200" y="5342365"/>
          <a:ext cx="8229581" cy="370840"/>
        </p:xfrm>
        <a:graphic>
          <a:graphicData uri="http://schemas.openxmlformats.org/drawingml/2006/table">
            <a:tbl>
              <a:tblPr>
                <a:tableStyleId>{5940675A-B579-460E-94D1-54222C63F5DA}</a:tableStyleId>
              </a:tblPr>
              <a:tblGrid>
                <a:gridCol w="484093"/>
                <a:gridCol w="484093"/>
                <a:gridCol w="484093"/>
                <a:gridCol w="484093"/>
                <a:gridCol w="484093"/>
                <a:gridCol w="484093"/>
                <a:gridCol w="484093"/>
                <a:gridCol w="484093"/>
                <a:gridCol w="484093"/>
                <a:gridCol w="484093"/>
                <a:gridCol w="484093"/>
                <a:gridCol w="484093"/>
                <a:gridCol w="484093"/>
                <a:gridCol w="484093"/>
                <a:gridCol w="484093"/>
                <a:gridCol w="484093"/>
                <a:gridCol w="484093"/>
              </a:tblGrid>
              <a:tr h="370840">
                <a:tc>
                  <a:txBody>
                    <a:bodyPr/>
                    <a:lstStyle/>
                    <a:p>
                      <a:r>
                        <a:rPr lang="en-US" sz="1200" dirty="0" smtClean="0"/>
                        <a:t>May</a:t>
                      </a:r>
                      <a:endParaRPr lang="en-US" sz="1200" dirty="0"/>
                    </a:p>
                  </a:txBody>
                  <a:tcPr/>
                </a:tc>
                <a:tc>
                  <a:txBody>
                    <a:bodyPr/>
                    <a:lstStyle/>
                    <a:p>
                      <a:r>
                        <a:rPr lang="en-US" sz="1200" b="1" dirty="0" smtClean="0">
                          <a:solidFill>
                            <a:schemeClr val="bg1"/>
                          </a:solidFill>
                        </a:rPr>
                        <a:t>Jun</a:t>
                      </a:r>
                      <a:endParaRPr lang="en-US" sz="1200" b="1" dirty="0">
                        <a:solidFill>
                          <a:schemeClr val="bg1"/>
                        </a:solidFill>
                      </a:endParaRPr>
                    </a:p>
                  </a:txBody>
                  <a:tcPr>
                    <a:solidFill>
                      <a:schemeClr val="accent2"/>
                    </a:solidFill>
                  </a:tcPr>
                </a:tc>
                <a:tc>
                  <a:txBody>
                    <a:bodyPr/>
                    <a:lstStyle/>
                    <a:p>
                      <a:r>
                        <a:rPr lang="en-US" sz="1200" b="1" dirty="0" smtClean="0">
                          <a:solidFill>
                            <a:schemeClr val="bg1"/>
                          </a:solidFill>
                        </a:rPr>
                        <a:t>Jul</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Aug</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Sep</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Oct</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Nov</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Dec</a:t>
                      </a:r>
                      <a:endParaRPr lang="en-US" sz="1200" b="1" dirty="0">
                        <a:solidFill>
                          <a:schemeClr val="bg1"/>
                        </a:solidFill>
                      </a:endParaRPr>
                    </a:p>
                  </a:txBody>
                  <a:tcPr>
                    <a:solidFill>
                      <a:schemeClr val="accent3"/>
                    </a:solidFill>
                  </a:tcPr>
                </a:tc>
                <a:tc>
                  <a:txBody>
                    <a:bodyPr/>
                    <a:lstStyle/>
                    <a:p>
                      <a:r>
                        <a:rPr lang="en-US" sz="1200" dirty="0" smtClean="0"/>
                        <a:t>Jan</a:t>
                      </a:r>
                      <a:endParaRPr lang="en-US" sz="1200" dirty="0"/>
                    </a:p>
                  </a:txBody>
                  <a:tcPr/>
                </a:tc>
                <a:tc>
                  <a:txBody>
                    <a:bodyPr/>
                    <a:lstStyle/>
                    <a:p>
                      <a:r>
                        <a:rPr lang="en-US" sz="1200" dirty="0" smtClean="0"/>
                        <a:t>Feb</a:t>
                      </a:r>
                      <a:endParaRPr lang="en-US" sz="1200" dirty="0"/>
                    </a:p>
                  </a:txBody>
                  <a:tcPr/>
                </a:tc>
                <a:tc>
                  <a:txBody>
                    <a:bodyPr/>
                    <a:lstStyle/>
                    <a:p>
                      <a:r>
                        <a:rPr lang="en-US" sz="1200" dirty="0" smtClean="0"/>
                        <a:t>Mar</a:t>
                      </a:r>
                      <a:endParaRPr lang="en-US" sz="1200" dirty="0"/>
                    </a:p>
                  </a:txBody>
                  <a:tcPr/>
                </a:tc>
                <a:tc>
                  <a:txBody>
                    <a:bodyPr/>
                    <a:lstStyle/>
                    <a:p>
                      <a:r>
                        <a:rPr lang="en-US" sz="1200" dirty="0" smtClean="0"/>
                        <a:t>Apr</a:t>
                      </a:r>
                      <a:endParaRPr lang="en-US" sz="1200" dirty="0"/>
                    </a:p>
                  </a:txBody>
                  <a:tcPr/>
                </a:tc>
                <a:tc>
                  <a:txBody>
                    <a:bodyPr/>
                    <a:lstStyle/>
                    <a:p>
                      <a:r>
                        <a:rPr lang="en-US" sz="1200" dirty="0" smtClean="0"/>
                        <a:t>May</a:t>
                      </a:r>
                      <a:endParaRPr lang="en-US" sz="1200" dirty="0"/>
                    </a:p>
                  </a:txBody>
                  <a:tcPr/>
                </a:tc>
                <a:tc>
                  <a:txBody>
                    <a:bodyPr/>
                    <a:lstStyle/>
                    <a:p>
                      <a:r>
                        <a:rPr lang="en-US" sz="1200" dirty="0" smtClean="0"/>
                        <a:t>Jun</a:t>
                      </a:r>
                      <a:endParaRPr lang="en-US" sz="1200" dirty="0"/>
                    </a:p>
                  </a:txBody>
                  <a:tcPr/>
                </a:tc>
                <a:tc>
                  <a:txBody>
                    <a:bodyPr/>
                    <a:lstStyle/>
                    <a:p>
                      <a:r>
                        <a:rPr lang="en-US" sz="1200" dirty="0" smtClean="0"/>
                        <a:t>Jul</a:t>
                      </a:r>
                      <a:endParaRPr lang="en-US" sz="1200" dirty="0"/>
                    </a:p>
                  </a:txBody>
                  <a:tcPr/>
                </a:tc>
                <a:tc>
                  <a:txBody>
                    <a:bodyPr/>
                    <a:lstStyle/>
                    <a:p>
                      <a:r>
                        <a:rPr lang="en-US" sz="1200" dirty="0" smtClean="0"/>
                        <a:t>Aug</a:t>
                      </a:r>
                      <a:endParaRPr lang="en-US" sz="1200" dirty="0"/>
                    </a:p>
                  </a:txBody>
                  <a:tcPr/>
                </a:tc>
                <a:tc>
                  <a:txBody>
                    <a:bodyPr/>
                    <a:lstStyle/>
                    <a:p>
                      <a:r>
                        <a:rPr lang="en-US" sz="1200" dirty="0" smtClean="0"/>
                        <a:t>Sep</a:t>
                      </a:r>
                      <a:endParaRPr lang="en-US" sz="1200" dirty="0"/>
                    </a:p>
                  </a:txBody>
                  <a:tcPr/>
                </a:tc>
              </a:tr>
            </a:tbl>
          </a:graphicData>
        </a:graphic>
      </p:graphicFrame>
      <p:sp>
        <p:nvSpPr>
          <p:cNvPr id="6" name="Rectangle 67"/>
          <p:cNvSpPr>
            <a:spLocks noChangeArrowheads="1"/>
          </p:cNvSpPr>
          <p:nvPr/>
        </p:nvSpPr>
        <p:spPr bwMode="white">
          <a:xfrm>
            <a:off x="6938127" y="5727032"/>
            <a:ext cx="2090369" cy="9166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51583808"/>
              </p:ext>
            </p:extLst>
          </p:nvPr>
        </p:nvGraphicFramePr>
        <p:xfrm>
          <a:off x="457200" y="6252255"/>
          <a:ext cx="8229581" cy="370840"/>
        </p:xfrm>
        <a:graphic>
          <a:graphicData uri="http://schemas.openxmlformats.org/drawingml/2006/table">
            <a:tbl>
              <a:tblPr>
                <a:tableStyleId>{5940675A-B579-460E-94D1-54222C63F5DA}</a:tableStyleId>
              </a:tblPr>
              <a:tblGrid>
                <a:gridCol w="484093"/>
                <a:gridCol w="484093"/>
                <a:gridCol w="484093"/>
                <a:gridCol w="484093"/>
                <a:gridCol w="484093"/>
                <a:gridCol w="484093"/>
                <a:gridCol w="484093"/>
                <a:gridCol w="484093"/>
                <a:gridCol w="484093"/>
                <a:gridCol w="484093"/>
                <a:gridCol w="484093"/>
                <a:gridCol w="484093"/>
                <a:gridCol w="484093"/>
                <a:gridCol w="484093"/>
                <a:gridCol w="484093"/>
                <a:gridCol w="484093"/>
                <a:gridCol w="484093"/>
              </a:tblGrid>
              <a:tr h="370840">
                <a:tc>
                  <a:txBody>
                    <a:bodyPr/>
                    <a:lstStyle/>
                    <a:p>
                      <a:r>
                        <a:rPr lang="en-US" sz="1200" dirty="0" smtClean="0"/>
                        <a:t>May</a:t>
                      </a:r>
                      <a:endParaRPr lang="en-US" sz="1200" dirty="0"/>
                    </a:p>
                  </a:txBody>
                  <a:tcPr/>
                </a:tc>
                <a:tc>
                  <a:txBody>
                    <a:bodyPr/>
                    <a:lstStyle/>
                    <a:p>
                      <a:r>
                        <a:rPr lang="en-US" sz="1200" b="0" dirty="0" smtClean="0">
                          <a:solidFill>
                            <a:schemeClr val="tx1"/>
                          </a:solidFill>
                        </a:rPr>
                        <a:t>Jun</a:t>
                      </a:r>
                      <a:endParaRPr lang="en-US" sz="1200" b="0" dirty="0">
                        <a:solidFill>
                          <a:schemeClr val="tx1"/>
                        </a:solidFill>
                      </a:endParaRPr>
                    </a:p>
                  </a:txBody>
                  <a:tcPr>
                    <a:noFill/>
                  </a:tcPr>
                </a:tc>
                <a:tc>
                  <a:txBody>
                    <a:bodyPr/>
                    <a:lstStyle/>
                    <a:p>
                      <a:pPr marL="0" algn="l" defTabSz="914400" rtl="0" eaLnBrk="1" latinLnBrk="0" hangingPunct="1"/>
                      <a:r>
                        <a:rPr lang="en-US" sz="1200" b="1" kern="1200" dirty="0" smtClean="0">
                          <a:solidFill>
                            <a:schemeClr val="bg1"/>
                          </a:solidFill>
                          <a:latin typeface="+mn-lt"/>
                          <a:ea typeface="+mn-ea"/>
                          <a:cs typeface="+mn-cs"/>
                        </a:rPr>
                        <a:t>Jul</a:t>
                      </a:r>
                      <a:endParaRPr lang="en-US" sz="1200" b="1" kern="1200" dirty="0">
                        <a:solidFill>
                          <a:schemeClr val="bg1"/>
                        </a:solidFill>
                        <a:latin typeface="+mn-lt"/>
                        <a:ea typeface="+mn-ea"/>
                        <a:cs typeface="+mn-cs"/>
                      </a:endParaRPr>
                    </a:p>
                  </a:txBody>
                  <a:tcPr>
                    <a:solidFill>
                      <a:schemeClr val="accent2"/>
                    </a:solidFill>
                  </a:tcPr>
                </a:tc>
                <a:tc>
                  <a:txBody>
                    <a:bodyPr/>
                    <a:lstStyle/>
                    <a:p>
                      <a:r>
                        <a:rPr lang="en-US" sz="1200" b="1" dirty="0" smtClean="0">
                          <a:solidFill>
                            <a:schemeClr val="bg1"/>
                          </a:solidFill>
                        </a:rPr>
                        <a:t>Aug</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Sep</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Oct</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Nov</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Dec</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Jan</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Feb</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Mar</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Apr</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May</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Jun</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Jul</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Aug</a:t>
                      </a:r>
                      <a:endParaRPr lang="en-US" sz="1200" b="1" dirty="0">
                        <a:solidFill>
                          <a:schemeClr val="bg1"/>
                        </a:solidFill>
                      </a:endParaRPr>
                    </a:p>
                  </a:txBody>
                  <a:tcPr>
                    <a:solidFill>
                      <a:schemeClr val="accent3"/>
                    </a:solidFill>
                  </a:tcPr>
                </a:tc>
                <a:tc>
                  <a:txBody>
                    <a:bodyPr/>
                    <a:lstStyle/>
                    <a:p>
                      <a:r>
                        <a:rPr lang="en-US" sz="1200" b="1" dirty="0" smtClean="0">
                          <a:solidFill>
                            <a:schemeClr val="bg1"/>
                          </a:solidFill>
                        </a:rPr>
                        <a:t>Sep</a:t>
                      </a:r>
                      <a:endParaRPr lang="en-US" sz="1200" b="1" dirty="0">
                        <a:solidFill>
                          <a:schemeClr val="bg1"/>
                        </a:solidFill>
                      </a:endParaRPr>
                    </a:p>
                  </a:txBody>
                  <a:tcPr>
                    <a:solidFill>
                      <a:schemeClr val="accent3"/>
                    </a:solidFill>
                  </a:tcPr>
                </a:tc>
              </a:tr>
            </a:tbl>
          </a:graphicData>
        </a:graphic>
      </p:graphicFrame>
      <p:sp>
        <p:nvSpPr>
          <p:cNvPr id="3" name="TextBox 2"/>
          <p:cNvSpPr txBox="1"/>
          <p:nvPr/>
        </p:nvSpPr>
        <p:spPr>
          <a:xfrm>
            <a:off x="1875936" y="4724314"/>
            <a:ext cx="309199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Meet spend-down in June or earlier, get Extra Help for current year</a:t>
            </a:r>
            <a:endParaRPr lang="en-US" sz="1400" dirty="0"/>
          </a:p>
        </p:txBody>
      </p:sp>
      <p:cxnSp>
        <p:nvCxnSpPr>
          <p:cNvPr id="12" name="Straight Arrow Connector 11"/>
          <p:cNvCxnSpPr>
            <a:stCxn id="3" idx="1"/>
          </p:cNvCxnSpPr>
          <p:nvPr/>
        </p:nvCxnSpPr>
        <p:spPr>
          <a:xfrm flipH="1">
            <a:off x="1216060" y="4985924"/>
            <a:ext cx="659876" cy="261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9567" y="5662140"/>
            <a:ext cx="362931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Meet spend-down in July or later, get Extra Help for current year and whole next year!</a:t>
            </a:r>
            <a:endParaRPr lang="en-US" sz="1400" dirty="0"/>
          </a:p>
        </p:txBody>
      </p:sp>
      <p:cxnSp>
        <p:nvCxnSpPr>
          <p:cNvPr id="16" name="Straight Arrow Connector 15"/>
          <p:cNvCxnSpPr>
            <a:stCxn id="15" idx="1"/>
          </p:cNvCxnSpPr>
          <p:nvPr/>
        </p:nvCxnSpPr>
        <p:spPr>
          <a:xfrm flipH="1">
            <a:off x="1649693" y="5923750"/>
            <a:ext cx="659874" cy="261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ight Arrow 20"/>
          <p:cNvSpPr/>
          <p:nvPr/>
        </p:nvSpPr>
        <p:spPr>
          <a:xfrm>
            <a:off x="8686800" y="6308817"/>
            <a:ext cx="341696" cy="224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27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29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20D339D2-E54F-430B-B759-FD4E3F90BCEC}" type="slidenum">
              <a:rPr lang="en-US"/>
              <a:pPr/>
              <a:t>40</a:t>
            </a:fld>
            <a:endParaRPr lang="en-US"/>
          </a:p>
        </p:txBody>
      </p:sp>
      <p:sp>
        <p:nvSpPr>
          <p:cNvPr id="261124" name="Rectangle 4"/>
          <p:cNvSpPr>
            <a:spLocks noGrp="1"/>
          </p:cNvSpPr>
          <p:nvPr>
            <p:ph type="title"/>
          </p:nvPr>
        </p:nvSpPr>
        <p:spPr/>
        <p:txBody>
          <a:bodyPr/>
          <a:lstStyle/>
          <a:p>
            <a:r>
              <a:rPr lang="en-US" sz="3700" dirty="0" smtClean="0">
                <a:effectLst/>
                <a:ea typeface="ＭＳ Ｐゴシック" pitchFamily="-112" charset="-128"/>
              </a:rPr>
              <a:t>Submitting Bills Month-to-Month </a:t>
            </a:r>
          </a:p>
        </p:txBody>
      </p:sp>
      <p:sp>
        <p:nvSpPr>
          <p:cNvPr id="261125" name="Rectangle 5"/>
          <p:cNvSpPr>
            <a:spLocks noGrp="1"/>
          </p:cNvSpPr>
          <p:nvPr>
            <p:ph type="body" idx="1"/>
          </p:nvPr>
        </p:nvSpPr>
        <p:spPr/>
        <p:txBody>
          <a:bodyPr/>
          <a:lstStyle/>
          <a:p>
            <a:pPr>
              <a:spcBef>
                <a:spcPct val="0"/>
              </a:spcBef>
              <a:spcAft>
                <a:spcPct val="50000"/>
              </a:spcAft>
            </a:pPr>
            <a:r>
              <a:rPr lang="en-US" sz="2400" dirty="0" smtClean="0">
                <a:ea typeface="ＭＳ Ｐゴシック" pitchFamily="-112" charset="-128"/>
              </a:rPr>
              <a:t>Bringing in past paid or unpaid bills at the application will get Medicaid activated for as much as 6 months at a time, if there are enough past bills.</a:t>
            </a:r>
          </a:p>
          <a:p>
            <a:pPr>
              <a:spcBef>
                <a:spcPct val="0"/>
              </a:spcBef>
              <a:spcAft>
                <a:spcPct val="50000"/>
              </a:spcAft>
            </a:pPr>
            <a:r>
              <a:rPr lang="en-US" sz="2400" dirty="0" smtClean="0">
                <a:ea typeface="ＭＳ Ｐゴシック" pitchFamily="-112" charset="-128"/>
              </a:rPr>
              <a:t>After the past bills are used up, Medicaid recipients must bring or fax proof of medical bills incurred during the current month, equal to the spend-down amount, to the local Medicaid office each month.  The Medicaid office then activates Medicaid for that month only.  This must be repeated monthly.</a:t>
            </a:r>
          </a:p>
          <a:p>
            <a:pPr lvl="1">
              <a:spcBef>
                <a:spcPct val="0"/>
              </a:spcBef>
              <a:spcAft>
                <a:spcPct val="50000"/>
              </a:spcAft>
            </a:pPr>
            <a:r>
              <a:rPr lang="en-US" sz="2400" dirty="0" smtClean="0">
                <a:ea typeface="ＭＳ Ｐゴシック" pitchFamily="-112" charset="-128"/>
              </a:rPr>
              <a:t>NYC - BILLS MAY BE FAXED to 917-639-0645.   Use fax cover form at </a:t>
            </a:r>
            <a:r>
              <a:rPr lang="en-US" sz="2400" dirty="0" smtClean="0">
                <a:ea typeface="ＭＳ Ｐゴシック" pitchFamily="-112" charset="-128"/>
                <a:hlinkClick r:id="rId3"/>
              </a:rPr>
              <a:t>http://wnylc.com/health/entry/55/</a:t>
            </a:r>
            <a:r>
              <a:rPr lang="en-US" sz="2400" dirty="0" smtClean="0">
                <a:ea typeface="ＭＳ Ｐゴシック" pitchFamily="-112" charset="-128"/>
              </a:rPr>
              <a:t>.  </a:t>
            </a:r>
          </a:p>
        </p:txBody>
      </p:sp>
    </p:spTree>
    <p:extLst>
      <p:ext uri="{BB962C8B-B14F-4D97-AF65-F5344CB8AC3E}">
        <p14:creationId xmlns:p14="http://schemas.microsoft.com/office/powerpoint/2010/main" val="1971654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1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A16D8504-0D97-4D6E-B693-E9B570964417}" type="slidenum">
              <a:rPr lang="en-US"/>
              <a:pPr/>
              <a:t>41</a:t>
            </a:fld>
            <a:endParaRPr lang="en-US"/>
          </a:p>
        </p:txBody>
      </p:sp>
      <p:sp>
        <p:nvSpPr>
          <p:cNvPr id="289794" name="Rectangle 2"/>
          <p:cNvSpPr>
            <a:spLocks noGrp="1"/>
          </p:cNvSpPr>
          <p:nvPr>
            <p:ph type="title"/>
          </p:nvPr>
        </p:nvSpPr>
        <p:spPr/>
        <p:txBody>
          <a:bodyPr/>
          <a:lstStyle/>
          <a:p>
            <a:r>
              <a:rPr lang="en-US" sz="3700" dirty="0" smtClean="0">
                <a:effectLst/>
                <a:ea typeface="ＭＳ Ｐゴシック" pitchFamily="-112" charset="-128"/>
              </a:rPr>
              <a:t>Submitting Bills Month-to-Month </a:t>
            </a:r>
          </a:p>
        </p:txBody>
      </p:sp>
      <p:sp>
        <p:nvSpPr>
          <p:cNvPr id="289795" name="Rectangle 3"/>
          <p:cNvSpPr>
            <a:spLocks noGrp="1"/>
          </p:cNvSpPr>
          <p:nvPr>
            <p:ph type="body" idx="1"/>
          </p:nvPr>
        </p:nvSpPr>
        <p:spPr/>
        <p:txBody>
          <a:bodyPr/>
          <a:lstStyle/>
          <a:p>
            <a:pPr>
              <a:spcBef>
                <a:spcPct val="0"/>
              </a:spcBef>
              <a:spcAft>
                <a:spcPct val="50000"/>
              </a:spcAft>
            </a:pPr>
            <a:r>
              <a:rPr lang="en-US" sz="2400" dirty="0" smtClean="0">
                <a:ea typeface="ＭＳ Ｐゴシック" pitchFamily="-112" charset="-128"/>
              </a:rPr>
              <a:t>If applicant does not show enough bills to meet their spend-down initially, they are only provisionally eligible until they bring medical bills that meet the spend-down, and Medicaid is activated.  If Medicaid is not activated within 3-4 months, they must re-apply.  </a:t>
            </a:r>
          </a:p>
          <a:p>
            <a:pPr>
              <a:spcBef>
                <a:spcPct val="0"/>
              </a:spcBef>
              <a:spcAft>
                <a:spcPct val="50000"/>
              </a:spcAft>
            </a:pPr>
            <a:r>
              <a:rPr lang="en-US" sz="2400" dirty="0" smtClean="0">
                <a:ea typeface="ＭＳ Ｐゴシック" pitchFamily="-112" charset="-128"/>
              </a:rPr>
              <a:t>SOME PROVIDERS HELP – Some Certified Home Health agencies and </a:t>
            </a:r>
            <a:r>
              <a:rPr lang="en-US" dirty="0" smtClean="0">
                <a:ea typeface="ＭＳ Ｐゴシック" pitchFamily="-112" charset="-128"/>
              </a:rPr>
              <a:t>other </a:t>
            </a:r>
            <a:r>
              <a:rPr lang="en-US" sz="2400" dirty="0" smtClean="0">
                <a:ea typeface="ＭＳ Ｐゴシック" pitchFamily="-112" charset="-128"/>
              </a:rPr>
              <a:t>providers help clients keep Medicaid activated by sending bills directly to the Medicaid office that meet the spend-down. </a:t>
            </a:r>
          </a:p>
          <a:p>
            <a:pPr lvl="1">
              <a:spcBef>
                <a:spcPct val="0"/>
              </a:spcBef>
              <a:spcAft>
                <a:spcPct val="50000"/>
              </a:spcAft>
            </a:pPr>
            <a:r>
              <a:rPr lang="en-US" sz="2400" dirty="0" smtClean="0">
                <a:ea typeface="ＭＳ Ｐゴシック" pitchFamily="-112" charset="-128"/>
              </a:rPr>
              <a:t>All PCA, MLTC, dialysis and waiver clients in NYC have Medicaid activated automatically.</a:t>
            </a:r>
          </a:p>
        </p:txBody>
      </p:sp>
    </p:spTree>
    <p:extLst>
      <p:ext uri="{BB962C8B-B14F-4D97-AF65-F5344CB8AC3E}">
        <p14:creationId xmlns:p14="http://schemas.microsoft.com/office/powerpoint/2010/main" val="1784055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9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fld id="{9C13C314-378B-4000-A554-CB7E31746C98}" type="slidenum">
              <a:rPr lang="en-US"/>
              <a:pPr/>
              <a:t>42</a:t>
            </a:fld>
            <a:endParaRPr lang="en-US"/>
          </a:p>
        </p:txBody>
      </p:sp>
      <p:sp>
        <p:nvSpPr>
          <p:cNvPr id="263173" name="Rectangle 5"/>
          <p:cNvSpPr>
            <a:spLocks noGrp="1"/>
          </p:cNvSpPr>
          <p:nvPr>
            <p:ph type="title"/>
          </p:nvPr>
        </p:nvSpPr>
        <p:spPr/>
        <p:txBody>
          <a:bodyPr/>
          <a:lstStyle/>
          <a:p>
            <a:r>
              <a:rPr lang="en-US" smtClean="0">
                <a:effectLst/>
                <a:ea typeface="ＭＳ Ｐゴシック" pitchFamily="-112" charset="-128"/>
              </a:rPr>
              <a:t>Pay-In Program</a:t>
            </a:r>
          </a:p>
        </p:txBody>
      </p:sp>
      <p:sp>
        <p:nvSpPr>
          <p:cNvPr id="263174" name="Rectangle 6"/>
          <p:cNvSpPr>
            <a:spLocks noGrp="1"/>
          </p:cNvSpPr>
          <p:nvPr>
            <p:ph type="body" idx="1"/>
          </p:nvPr>
        </p:nvSpPr>
        <p:spPr/>
        <p:txBody>
          <a:bodyPr/>
          <a:lstStyle/>
          <a:p>
            <a:pPr>
              <a:spcBef>
                <a:spcPct val="0"/>
              </a:spcBef>
              <a:spcAft>
                <a:spcPct val="50000"/>
              </a:spcAft>
            </a:pPr>
            <a:r>
              <a:rPr lang="en-US" dirty="0" smtClean="0">
                <a:ea typeface="ＭＳ Ｐゴシック" pitchFamily="-112" charset="-128"/>
              </a:rPr>
              <a:t>The Pay-In Program allows clients to pre-pay their spend-down to Medicaid for a period of One to Six months.  Once paid, their Medicaid is activated for this period.  They even get their money back if they end up not using Medicaid services equal to the spend-down.</a:t>
            </a:r>
          </a:p>
          <a:p>
            <a:pPr>
              <a:spcBef>
                <a:spcPct val="0"/>
              </a:spcBef>
              <a:spcAft>
                <a:spcPct val="25000"/>
              </a:spcAft>
            </a:pPr>
            <a:r>
              <a:rPr lang="en-US" dirty="0">
                <a:ea typeface="ＭＳ Ｐゴシック" pitchFamily="-112" charset="-128"/>
              </a:rPr>
              <a:t>The Pay-In Program is best for people </a:t>
            </a:r>
            <a:r>
              <a:rPr lang="en-US" dirty="0" smtClean="0">
                <a:ea typeface="ＭＳ Ｐゴシック" pitchFamily="-112" charset="-128"/>
              </a:rPr>
              <a:t>with </a:t>
            </a:r>
            <a:r>
              <a:rPr lang="en-US" sz="2400" dirty="0" smtClean="0">
                <a:ea typeface="ＭＳ Ｐゴシック" pitchFamily="-112" charset="-128"/>
              </a:rPr>
              <a:t>a </a:t>
            </a:r>
            <a:r>
              <a:rPr lang="en-US" sz="2400" dirty="0">
                <a:ea typeface="ＭＳ Ｐゴシック" pitchFamily="-112" charset="-128"/>
              </a:rPr>
              <a:t>low spend-down so that they can afford to pay 3-6 months at a time – it’s too much trouble to bring in medical bills, or use Pay-In, every month; or</a:t>
            </a:r>
          </a:p>
          <a:p>
            <a:pPr>
              <a:spcAft>
                <a:spcPct val="50000"/>
              </a:spcAft>
            </a:pPr>
            <a:r>
              <a:rPr lang="en-US" dirty="0">
                <a:ea typeface="ＭＳ Ｐゴシック" pitchFamily="-112" charset="-128"/>
              </a:rPr>
              <a:t>To enroll in Pay-</a:t>
            </a:r>
            <a:r>
              <a:rPr lang="en-US" dirty="0" smtClean="0">
                <a:ea typeface="ＭＳ Ｐゴシック" pitchFamily="-112" charset="-128"/>
              </a:rPr>
              <a:t>In with HRA/DSS.  NYC forms see </a:t>
            </a:r>
            <a:r>
              <a:rPr lang="en-US" dirty="0" smtClean="0">
                <a:ea typeface="ＭＳ Ｐゴシック" pitchFamily="-112" charset="-128"/>
                <a:hlinkClick r:id="rId3"/>
              </a:rPr>
              <a:t>http</a:t>
            </a:r>
            <a:r>
              <a:rPr lang="en-US" dirty="0">
                <a:ea typeface="ＭＳ Ｐゴシック" pitchFamily="-112" charset="-128"/>
                <a:hlinkClick r:id="rId3"/>
              </a:rPr>
              <a:t>://www.wnylc.com/health/download/175/</a:t>
            </a:r>
            <a:r>
              <a:rPr lang="en-US" dirty="0">
                <a:ea typeface="ＭＳ Ｐゴシック" pitchFamily="-112" charset="-128"/>
              </a:rPr>
              <a:t> and </a:t>
            </a:r>
            <a:r>
              <a:rPr lang="en-US" dirty="0">
                <a:ea typeface="ＭＳ Ｐゴシック" pitchFamily="-112" charset="-128"/>
                <a:hlinkClick r:id="rId4"/>
              </a:rPr>
              <a:t>http://www.wnylc.com/health/download/174/</a:t>
            </a:r>
            <a:r>
              <a:rPr lang="en-US" dirty="0">
                <a:ea typeface="ＭＳ Ｐゴシック" pitchFamily="-112" charset="-128"/>
              </a:rPr>
              <a:t> </a:t>
            </a:r>
          </a:p>
          <a:p>
            <a:pPr marL="0" indent="0">
              <a:spcBef>
                <a:spcPct val="0"/>
              </a:spcBef>
              <a:spcAft>
                <a:spcPct val="50000"/>
              </a:spcAft>
              <a:buNone/>
            </a:pPr>
            <a:endParaRPr lang="en-US" dirty="0" smtClean="0">
              <a:ea typeface="ＭＳ Ｐゴシック" pitchFamily="-112" charset="-128"/>
            </a:endParaRPr>
          </a:p>
        </p:txBody>
      </p:sp>
      <p:sp>
        <p:nvSpPr>
          <p:cNvPr id="263172" name="Text Box 4"/>
          <p:cNvSpPr txBox="1">
            <a:spLocks noChangeArrowheads="1"/>
          </p:cNvSpPr>
          <p:nvPr/>
        </p:nvSpPr>
        <p:spPr bwMode="auto">
          <a:xfrm>
            <a:off x="457200" y="6248400"/>
            <a:ext cx="3636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rIns="0" bIns="0">
            <a:spAutoFit/>
          </a:bodyPr>
          <a:lstStyle/>
          <a:p>
            <a:pPr eaLnBrk="0" hangingPunct="0"/>
            <a:r>
              <a:rPr lang="en-US"/>
              <a:t>MRG p. 248 (See last slide for link)</a:t>
            </a:r>
          </a:p>
        </p:txBody>
      </p:sp>
    </p:spTree>
    <p:extLst>
      <p:ext uri="{BB962C8B-B14F-4D97-AF65-F5344CB8AC3E}">
        <p14:creationId xmlns:p14="http://schemas.microsoft.com/office/powerpoint/2010/main" val="2364718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3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1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 Spend-</a:t>
            </a:r>
            <a:r>
              <a:rPr lang="en-US" dirty="0" err="1" smtClean="0"/>
              <a:t>Dowb</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8A15B10-59EB-4966-9748-B0E43A67668C}" type="slidenum">
              <a:rPr lang="en-US" smtClean="0"/>
              <a:pPr>
                <a:defRPr/>
              </a:pPr>
              <a:t>43</a:t>
            </a:fld>
            <a:endParaRPr lang="en-US"/>
          </a:p>
        </p:txBody>
      </p:sp>
    </p:spTree>
    <p:extLst>
      <p:ext uri="{BB962C8B-B14F-4D97-AF65-F5344CB8AC3E}">
        <p14:creationId xmlns:p14="http://schemas.microsoft.com/office/powerpoint/2010/main" val="2826563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AA1F604E-12EF-494F-AC00-C633CAC8B3B4}" type="slidenum">
              <a:rPr lang="en-US"/>
              <a:pPr/>
              <a:t>44</a:t>
            </a:fld>
            <a:endParaRPr lang="en-US"/>
          </a:p>
        </p:txBody>
      </p:sp>
      <p:sp>
        <p:nvSpPr>
          <p:cNvPr id="269314" name="Rectangle 2"/>
          <p:cNvSpPr>
            <a:spLocks noGrp="1"/>
          </p:cNvSpPr>
          <p:nvPr>
            <p:ph type="title"/>
          </p:nvPr>
        </p:nvSpPr>
        <p:spPr/>
        <p:txBody>
          <a:bodyPr/>
          <a:lstStyle/>
          <a:p>
            <a:r>
              <a:rPr lang="en-US" sz="3300" smtClean="0">
                <a:effectLst/>
                <a:ea typeface="ＭＳ Ｐゴシック" pitchFamily="-112" charset="-128"/>
              </a:rPr>
              <a:t>Spending Down Excess Resources</a:t>
            </a:r>
          </a:p>
        </p:txBody>
      </p:sp>
      <p:sp>
        <p:nvSpPr>
          <p:cNvPr id="269315" name="Rectangle 3"/>
          <p:cNvSpPr>
            <a:spLocks noGrp="1"/>
          </p:cNvSpPr>
          <p:nvPr>
            <p:ph type="body" idx="1"/>
          </p:nvPr>
        </p:nvSpPr>
        <p:spPr/>
        <p:txBody>
          <a:bodyPr/>
          <a:lstStyle/>
          <a:p>
            <a:pPr>
              <a:spcAft>
                <a:spcPct val="50000"/>
              </a:spcAft>
            </a:pPr>
            <a:r>
              <a:rPr lang="en-US" sz="2400" dirty="0" smtClean="0">
                <a:ea typeface="ＭＳ Ｐゴシック" pitchFamily="-112" charset="-128"/>
              </a:rPr>
              <a:t>Spend-down is not only for excess </a:t>
            </a:r>
            <a:r>
              <a:rPr lang="en-US" sz="2400" b="1" dirty="0" smtClean="0">
                <a:ea typeface="ＭＳ Ｐゴシック" pitchFamily="-112" charset="-128"/>
              </a:rPr>
              <a:t>Income</a:t>
            </a:r>
            <a:r>
              <a:rPr lang="en-US" sz="2400" dirty="0" smtClean="0">
                <a:ea typeface="ＭＳ Ｐゴシック" pitchFamily="-112" charset="-128"/>
              </a:rPr>
              <a:t>.  It can also be used if one’s </a:t>
            </a:r>
            <a:r>
              <a:rPr lang="en-US" sz="2400" b="1" dirty="0" smtClean="0">
                <a:ea typeface="ＭＳ Ｐゴシック" pitchFamily="-112" charset="-128"/>
              </a:rPr>
              <a:t>Resources</a:t>
            </a:r>
            <a:r>
              <a:rPr lang="en-US" sz="2400" dirty="0" smtClean="0">
                <a:ea typeface="ＭＳ Ｐゴシック" pitchFamily="-112" charset="-128"/>
              </a:rPr>
              <a:t> are over the Medicaid limit.  </a:t>
            </a:r>
          </a:p>
          <a:p>
            <a:pPr>
              <a:spcAft>
                <a:spcPct val="25000"/>
              </a:spcAft>
            </a:pPr>
            <a:r>
              <a:rPr lang="en-US" sz="2400" b="1" dirty="0" smtClean="0">
                <a:ea typeface="ＭＳ Ｐゴシック" pitchFamily="-112" charset="-128"/>
              </a:rPr>
              <a:t>EXAMPLE</a:t>
            </a:r>
          </a:p>
          <a:p>
            <a:pPr lvl="1">
              <a:spcBef>
                <a:spcPct val="0"/>
              </a:spcBef>
              <a:spcAft>
                <a:spcPct val="50000"/>
              </a:spcAft>
            </a:pPr>
            <a:r>
              <a:rPr lang="en-US" sz="2400" dirty="0" smtClean="0">
                <a:ea typeface="ＭＳ Ｐゴシック" pitchFamily="-112" charset="-128"/>
              </a:rPr>
              <a:t>Jerry is age 65 has $20,080 in the bank. He also has a $1500 burial fund and pre-paid funeral agreement.   His resources are $4,000 over the $14,580 resource limit (2013). He has an income spend-down of $500/mo. </a:t>
            </a:r>
          </a:p>
          <a:p>
            <a:pPr lvl="1">
              <a:spcBef>
                <a:spcPct val="0"/>
              </a:spcBef>
              <a:spcAft>
                <a:spcPct val="50000"/>
              </a:spcAft>
            </a:pPr>
            <a:r>
              <a:rPr lang="en-US" sz="2400" dirty="0" smtClean="0">
                <a:ea typeface="ＭＳ Ｐゴシック" pitchFamily="-112" charset="-128"/>
              </a:rPr>
              <a:t>Jerry is hospitalized.  Medicaid </a:t>
            </a:r>
            <a:r>
              <a:rPr lang="en-US" sz="2400" dirty="0">
                <a:ea typeface="ＭＳ Ｐゴシック" pitchFamily="-112" charset="-128"/>
              </a:rPr>
              <a:t>will pay </a:t>
            </a:r>
            <a:r>
              <a:rPr lang="en-US" sz="2400" dirty="0" smtClean="0">
                <a:ea typeface="ＭＳ Ｐゴシック" pitchFamily="-112" charset="-128"/>
              </a:rPr>
              <a:t>his hospital </a:t>
            </a:r>
            <a:r>
              <a:rPr lang="en-US" sz="2400" dirty="0">
                <a:ea typeface="ＭＳ Ｐゴシック" pitchFamily="-112" charset="-128"/>
              </a:rPr>
              <a:t>bill above $ </a:t>
            </a:r>
            <a:r>
              <a:rPr lang="en-US" sz="2400" dirty="0" smtClean="0">
                <a:ea typeface="ＭＳ Ｐゴシック" pitchFamily="-112" charset="-128"/>
              </a:rPr>
              <a:t>7000: $4000 excess resources + </a:t>
            </a:r>
            <a:r>
              <a:rPr lang="en-US" sz="2400" dirty="0">
                <a:ea typeface="ＭＳ Ｐゴシック" pitchFamily="-112" charset="-128"/>
              </a:rPr>
              <a:t>6 </a:t>
            </a:r>
            <a:r>
              <a:rPr lang="en-US" sz="2400" dirty="0" smtClean="0">
                <a:ea typeface="ＭＳ Ｐゴシック" pitchFamily="-112" charset="-128"/>
              </a:rPr>
              <a:t>x $500 excess income.  </a:t>
            </a:r>
          </a:p>
          <a:p>
            <a:pPr lvl="1">
              <a:spcBef>
                <a:spcPct val="0"/>
              </a:spcBef>
              <a:spcAft>
                <a:spcPct val="50000"/>
              </a:spcAft>
            </a:pPr>
            <a:r>
              <a:rPr lang="en-US" sz="2400" dirty="0">
                <a:ea typeface="ＭＳ Ｐゴシック" pitchFamily="-112" charset="-128"/>
              </a:rPr>
              <a:t>Past unpaid or paid </a:t>
            </a:r>
            <a:r>
              <a:rPr lang="en-US" sz="2400" dirty="0" smtClean="0">
                <a:ea typeface="ＭＳ Ｐゴシック" pitchFamily="-112" charset="-128"/>
              </a:rPr>
              <a:t>medical bills </a:t>
            </a:r>
            <a:r>
              <a:rPr lang="en-US" sz="2400" dirty="0">
                <a:ea typeface="ＭＳ Ｐゴシック" pitchFamily="-112" charset="-128"/>
              </a:rPr>
              <a:t>can be applied to </a:t>
            </a:r>
            <a:r>
              <a:rPr lang="en-US" sz="2400" dirty="0" smtClean="0">
                <a:ea typeface="ＭＳ Ｐゴシック" pitchFamily="-112" charset="-128"/>
              </a:rPr>
              <a:t>offset </a:t>
            </a:r>
            <a:r>
              <a:rPr lang="en-US" sz="2400" dirty="0">
                <a:ea typeface="ＭＳ Ｐゴシック" pitchFamily="-112" charset="-128"/>
              </a:rPr>
              <a:t>the resource spend-down, just like excess income. </a:t>
            </a:r>
          </a:p>
          <a:p>
            <a:pPr lvl="1">
              <a:spcBef>
                <a:spcPct val="0"/>
              </a:spcBef>
              <a:spcAft>
                <a:spcPct val="50000"/>
              </a:spcAft>
            </a:pPr>
            <a:endParaRPr lang="en-US" sz="2400" dirty="0" smtClean="0">
              <a:ea typeface="ＭＳ Ｐゴシック" pitchFamily="-112" charset="-128"/>
            </a:endParaRPr>
          </a:p>
        </p:txBody>
      </p:sp>
    </p:spTree>
    <p:extLst>
      <p:ext uri="{BB962C8B-B14F-4D97-AF65-F5344CB8AC3E}">
        <p14:creationId xmlns:p14="http://schemas.microsoft.com/office/powerpoint/2010/main" val="997953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9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9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9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AEEA2507-BB23-4D2D-9D0A-85C17AAC9C0A}" type="slidenum">
              <a:rPr lang="en-US"/>
              <a:pPr/>
              <a:t>45</a:t>
            </a:fld>
            <a:endParaRPr lang="en-US"/>
          </a:p>
        </p:txBody>
      </p:sp>
      <p:sp>
        <p:nvSpPr>
          <p:cNvPr id="271364" name="Rectangle 4"/>
          <p:cNvSpPr>
            <a:spLocks noGrp="1"/>
          </p:cNvSpPr>
          <p:nvPr>
            <p:ph type="title"/>
          </p:nvPr>
        </p:nvSpPr>
        <p:spPr/>
        <p:txBody>
          <a:bodyPr/>
          <a:lstStyle/>
          <a:p>
            <a:r>
              <a:rPr lang="en-US" sz="3700" smtClean="0">
                <a:effectLst/>
                <a:ea typeface="ＭＳ Ｐゴシック" pitchFamily="-112" charset="-128"/>
              </a:rPr>
              <a:t>More about Resource Spend-Down</a:t>
            </a:r>
          </a:p>
        </p:txBody>
      </p:sp>
      <p:sp>
        <p:nvSpPr>
          <p:cNvPr id="271365" name="Rectangle 5"/>
          <p:cNvSpPr>
            <a:spLocks noGrp="1"/>
          </p:cNvSpPr>
          <p:nvPr>
            <p:ph type="body" idx="1"/>
          </p:nvPr>
        </p:nvSpPr>
        <p:spPr>
          <a:xfrm>
            <a:off x="457199" y="1421027"/>
            <a:ext cx="8414951" cy="5152768"/>
          </a:xfrm>
          <a:solidFill>
            <a:schemeClr val="bg1"/>
          </a:solidFill>
        </p:spPr>
        <p:txBody>
          <a:bodyPr/>
          <a:lstStyle/>
          <a:p>
            <a:pPr marL="223838" lvl="1">
              <a:spcBef>
                <a:spcPct val="0"/>
              </a:spcBef>
              <a:spcAft>
                <a:spcPct val="25000"/>
              </a:spcAft>
            </a:pPr>
            <a:r>
              <a:rPr lang="en-US" sz="2400" dirty="0" smtClean="0">
                <a:ea typeface="ＭＳ Ｐゴシック" pitchFamily="-112" charset="-128"/>
              </a:rPr>
              <a:t>Only Age 65+, Disabled, Blind or children &lt; 21 &amp; their caregiver relatives  may use Resource Spend-down, just like Income Spend-down.   If Jerry was not 65+ or disabled, and has no child/other relative under 21 living with him, he could not spend-down.  If was &lt; 65 he could be MAGI with no resource test.  </a:t>
            </a:r>
          </a:p>
          <a:p>
            <a:pPr marL="223838" lvl="1">
              <a:spcBef>
                <a:spcPct val="0"/>
              </a:spcBef>
              <a:spcAft>
                <a:spcPct val="25000"/>
              </a:spcAft>
            </a:pPr>
            <a:r>
              <a:rPr lang="en-US" sz="2400" dirty="0" smtClean="0">
                <a:ea typeface="ＭＳ Ｐゴシック" pitchFamily="-112" charset="-128"/>
              </a:rPr>
              <a:t>If Medicaid is not needed until the following month, it is better to do Medicaid planning, i.e. transfer assets (with legal advice), spend resources on other needs.  This is because with Resource Spend-down, you may only spend-down on Medical Care, not pay rent or buy other things.   </a:t>
            </a:r>
          </a:p>
          <a:p>
            <a:pPr marL="461963" lvl="2" indent="-196850">
              <a:spcBef>
                <a:spcPct val="0"/>
              </a:spcBef>
              <a:spcAft>
                <a:spcPct val="25000"/>
              </a:spcAft>
            </a:pPr>
            <a:r>
              <a:rPr lang="en-US" sz="2000" dirty="0" smtClean="0">
                <a:ea typeface="ＭＳ Ｐゴシック" pitchFamily="-112" charset="-128"/>
              </a:rPr>
              <a:t>EX:  Jerry applies in May with $2000 excess resources.  Even though he owes $2000 in back rent, he can’t spend-down the excess savings on the rent bill.  Only on medical bills.  </a:t>
            </a:r>
          </a:p>
        </p:txBody>
      </p:sp>
    </p:spTree>
    <p:extLst>
      <p:ext uri="{BB962C8B-B14F-4D97-AF65-F5344CB8AC3E}">
        <p14:creationId xmlns:p14="http://schemas.microsoft.com/office/powerpoint/2010/main" val="3432092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6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36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13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Another case example</a:t>
            </a:r>
            <a:endParaRPr lang="en-US" dirty="0"/>
          </a:p>
        </p:txBody>
      </p:sp>
      <p:sp>
        <p:nvSpPr>
          <p:cNvPr id="6" name="Subtitle 5"/>
          <p:cNvSpPr>
            <a:spLocks noGrp="1"/>
          </p:cNvSpPr>
          <p:nvPr>
            <p:ph type="subTitle" idx="1"/>
          </p:nvPr>
        </p:nvSpPr>
        <p:spPr/>
        <p:txBody>
          <a:bodyPr/>
          <a:lstStyle/>
          <a:p>
            <a:r>
              <a:rPr lang="en-US" dirty="0" smtClean="0"/>
              <a:t>EPIC and past medical bills meet Spend-down</a:t>
            </a:r>
            <a:endParaRPr lang="en-US" dirty="0"/>
          </a:p>
        </p:txBody>
      </p:sp>
      <p:sp>
        <p:nvSpPr>
          <p:cNvPr id="4" name="Slide Number Placeholder 3"/>
          <p:cNvSpPr>
            <a:spLocks noGrp="1"/>
          </p:cNvSpPr>
          <p:nvPr>
            <p:ph type="sldNum" sz="quarter" idx="12"/>
          </p:nvPr>
        </p:nvSpPr>
        <p:spPr/>
        <p:txBody>
          <a:bodyPr/>
          <a:lstStyle/>
          <a:p>
            <a:pPr>
              <a:defRPr/>
            </a:pPr>
            <a:fld id="{1E107DAD-D09B-451F-85A5-E6AF2E2057A5}" type="slidenum">
              <a:rPr lang="en-US" smtClean="0"/>
              <a:pPr>
                <a:defRPr/>
              </a:pPr>
              <a:t>46</a:t>
            </a:fld>
            <a:endParaRPr lang="en-US"/>
          </a:p>
        </p:txBody>
      </p:sp>
    </p:spTree>
    <p:extLst>
      <p:ext uri="{BB962C8B-B14F-4D97-AF65-F5344CB8AC3E}">
        <p14:creationId xmlns:p14="http://schemas.microsoft.com/office/powerpoint/2010/main" val="122860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BCC0E6A0-C31D-4518-B2F2-8FCAD0444DC4}" type="slidenum">
              <a:rPr lang="en-US"/>
              <a:pPr/>
              <a:t>47</a:t>
            </a:fld>
            <a:endParaRPr lang="en-US"/>
          </a:p>
        </p:txBody>
      </p:sp>
      <p:sp>
        <p:nvSpPr>
          <p:cNvPr id="279556" name="Rectangle 4"/>
          <p:cNvSpPr>
            <a:spLocks noGrp="1"/>
          </p:cNvSpPr>
          <p:nvPr>
            <p:ph type="title"/>
          </p:nvPr>
        </p:nvSpPr>
        <p:spPr/>
        <p:txBody>
          <a:bodyPr/>
          <a:lstStyle/>
          <a:p>
            <a:r>
              <a:rPr lang="en-US" smtClean="0">
                <a:effectLst/>
                <a:ea typeface="ＭＳ Ｐゴシック" pitchFamily="-112" charset="-128"/>
              </a:rPr>
              <a:t>Helping Carol – age 75</a:t>
            </a:r>
          </a:p>
        </p:txBody>
      </p:sp>
      <p:sp>
        <p:nvSpPr>
          <p:cNvPr id="279557" name="Rectangle 5"/>
          <p:cNvSpPr>
            <a:spLocks noGrp="1"/>
          </p:cNvSpPr>
          <p:nvPr>
            <p:ph type="body" idx="1"/>
          </p:nvPr>
        </p:nvSpPr>
        <p:spPr/>
        <p:txBody>
          <a:bodyPr/>
          <a:lstStyle/>
          <a:p>
            <a:pPr>
              <a:spcBef>
                <a:spcPct val="0"/>
              </a:spcBef>
              <a:spcAft>
                <a:spcPct val="50000"/>
              </a:spcAft>
            </a:pPr>
            <a:r>
              <a:rPr lang="en-US" sz="2600" dirty="0" smtClean="0">
                <a:ea typeface="ＭＳ Ｐゴシック" pitchFamily="-112" charset="-128"/>
              </a:rPr>
              <a:t>Carol is 75, with income of $1800/mo.  She needs Medicaid for home care &amp; “Extra Help.” Family has been private paying home care $1500/mo. and would like to be reimbursed if possible.  She comes to you in May 2013.  </a:t>
            </a:r>
          </a:p>
          <a:p>
            <a:pPr>
              <a:spcBef>
                <a:spcPct val="0"/>
              </a:spcBef>
              <a:spcAft>
                <a:spcPct val="50000"/>
              </a:spcAft>
            </a:pPr>
            <a:r>
              <a:rPr lang="en-US" sz="2600" dirty="0" smtClean="0">
                <a:ea typeface="ＭＳ Ｐゴシック" pitchFamily="-112" charset="-128"/>
              </a:rPr>
              <a:t>You ask if she has </a:t>
            </a:r>
            <a:r>
              <a:rPr lang="en-US" sz="2600" dirty="0" err="1" smtClean="0">
                <a:ea typeface="ＭＳ Ｐゴシック" pitchFamily="-112" charset="-128"/>
              </a:rPr>
              <a:t>Medigap</a:t>
            </a:r>
            <a:r>
              <a:rPr lang="en-US" sz="2600" dirty="0" smtClean="0">
                <a:ea typeface="ＭＳ Ｐゴシック" pitchFamily="-112" charset="-128"/>
              </a:rPr>
              <a:t> – Her AARP premium $250/mo. brings her spend-down down to $ 625.   </a:t>
            </a:r>
          </a:p>
        </p:txBody>
      </p:sp>
    </p:spTree>
    <p:extLst>
      <p:ext uri="{BB962C8B-B14F-4D97-AF65-F5344CB8AC3E}">
        <p14:creationId xmlns:p14="http://schemas.microsoft.com/office/powerpoint/2010/main" val="3711379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F4CC670B-BFDA-461A-9A88-DFE10765FDF6}" type="slidenum">
              <a:rPr lang="en-US"/>
              <a:pPr/>
              <a:t>48</a:t>
            </a:fld>
            <a:endParaRPr lang="en-US"/>
          </a:p>
        </p:txBody>
      </p:sp>
      <p:sp>
        <p:nvSpPr>
          <p:cNvPr id="295938" name="Rectangle 2"/>
          <p:cNvSpPr>
            <a:spLocks noGrp="1"/>
          </p:cNvSpPr>
          <p:nvPr>
            <p:ph type="title"/>
          </p:nvPr>
        </p:nvSpPr>
        <p:spPr/>
        <p:txBody>
          <a:bodyPr/>
          <a:lstStyle/>
          <a:p>
            <a:r>
              <a:rPr lang="en-US" smtClean="0">
                <a:effectLst/>
                <a:ea typeface="ＭＳ Ｐゴシック" pitchFamily="-112" charset="-128"/>
              </a:rPr>
              <a:t>Helping Carol – age 75</a:t>
            </a:r>
          </a:p>
        </p:txBody>
      </p:sp>
      <p:sp>
        <p:nvSpPr>
          <p:cNvPr id="295939" name="Rectangle 3"/>
          <p:cNvSpPr>
            <a:spLocks noGrp="1"/>
          </p:cNvSpPr>
          <p:nvPr>
            <p:ph type="body" idx="1"/>
          </p:nvPr>
        </p:nvSpPr>
        <p:spPr/>
        <p:txBody>
          <a:bodyPr/>
          <a:lstStyle/>
          <a:p>
            <a:pPr>
              <a:spcBef>
                <a:spcPct val="0"/>
              </a:spcBef>
              <a:spcAft>
                <a:spcPct val="25000"/>
              </a:spcAft>
            </a:pPr>
            <a:r>
              <a:rPr lang="en-US" sz="2800" dirty="0" smtClean="0">
                <a:ea typeface="ＭＳ Ｐゴシック" pitchFamily="-112" charset="-128"/>
              </a:rPr>
              <a:t>Does she have EPIC or other medical bills to meet the spend-down?</a:t>
            </a:r>
          </a:p>
          <a:p>
            <a:pPr lvl="1">
              <a:spcBef>
                <a:spcPct val="0"/>
              </a:spcBef>
              <a:spcAft>
                <a:spcPct val="25000"/>
              </a:spcAft>
            </a:pPr>
            <a:r>
              <a:rPr lang="en-US" sz="2400" dirty="0" smtClean="0">
                <a:ea typeface="ＭＳ Ｐゴシック" pitchFamily="-112" charset="-128"/>
              </a:rPr>
              <a:t>She has EPIC – you write for a printout that says EPIC payments plus her copays total $1000 since 2/1/13.  </a:t>
            </a:r>
          </a:p>
          <a:p>
            <a:pPr lvl="1">
              <a:spcBef>
                <a:spcPct val="0"/>
              </a:spcBef>
              <a:spcAft>
                <a:spcPct val="50000"/>
              </a:spcAft>
            </a:pPr>
            <a:r>
              <a:rPr lang="en-US" sz="2400" dirty="0" smtClean="0">
                <a:ea typeface="ＭＳ Ｐゴシック" pitchFamily="-112" charset="-128"/>
              </a:rPr>
              <a:t>She has another $500 in paid medical bills since 2/1/13 – coinsurance, etc.  </a:t>
            </a:r>
          </a:p>
          <a:p>
            <a:pPr>
              <a:spcBef>
                <a:spcPct val="0"/>
              </a:spcBef>
              <a:spcAft>
                <a:spcPct val="50000"/>
              </a:spcAft>
            </a:pPr>
            <a:r>
              <a:rPr lang="en-US" sz="2800" dirty="0" smtClean="0">
                <a:ea typeface="ＭＳ Ｐゴシック" pitchFamily="-112" charset="-128"/>
              </a:rPr>
              <a:t>Application is filed in May, is approved and she starts receiving Medicaid home care in July 2013.   </a:t>
            </a:r>
          </a:p>
        </p:txBody>
      </p:sp>
    </p:spTree>
    <p:extLst>
      <p:ext uri="{BB962C8B-B14F-4D97-AF65-F5344CB8AC3E}">
        <p14:creationId xmlns:p14="http://schemas.microsoft.com/office/powerpoint/2010/main" val="4048083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6AF8BF44-038D-45BD-A790-B6A975013856}" type="slidenum">
              <a:rPr lang="en-US"/>
              <a:pPr/>
              <a:t>49</a:t>
            </a:fld>
            <a:endParaRPr lang="en-US"/>
          </a:p>
        </p:txBody>
      </p:sp>
      <p:sp>
        <p:nvSpPr>
          <p:cNvPr id="281606" name="Rectangle 6"/>
          <p:cNvSpPr>
            <a:spLocks noGrp="1"/>
          </p:cNvSpPr>
          <p:nvPr>
            <p:ph type="title"/>
          </p:nvPr>
        </p:nvSpPr>
        <p:spPr/>
        <p:txBody>
          <a:bodyPr>
            <a:normAutofit fontScale="90000"/>
          </a:bodyPr>
          <a:lstStyle/>
          <a:p>
            <a:r>
              <a:rPr lang="en-US" smtClean="0">
                <a:effectLst/>
                <a:ea typeface="ＭＳ Ｐゴシック" pitchFamily="-112" charset="-128"/>
              </a:rPr>
              <a:t>More Carol – Using EPIC bills for spend-down</a:t>
            </a:r>
          </a:p>
        </p:txBody>
      </p:sp>
      <p:sp>
        <p:nvSpPr>
          <p:cNvPr id="281607" name="Rectangle 7"/>
          <p:cNvSpPr>
            <a:spLocks noGrp="1"/>
          </p:cNvSpPr>
          <p:nvPr>
            <p:ph type="body" idx="1"/>
          </p:nvPr>
        </p:nvSpPr>
        <p:spPr/>
        <p:txBody>
          <a:bodyPr/>
          <a:lstStyle/>
          <a:p>
            <a:pPr>
              <a:spcBef>
                <a:spcPct val="0"/>
              </a:spcBef>
              <a:spcAft>
                <a:spcPct val="50000"/>
              </a:spcAft>
            </a:pPr>
            <a:r>
              <a:rPr lang="en-US" sz="2400" dirty="0" smtClean="0">
                <a:ea typeface="ＭＳ Ｐゴシック" pitchFamily="-112" charset="-128"/>
              </a:rPr>
              <a:t>The $1500 in EPIC/medical bills can be used to meet Carol’s spend-down for 2 months EITHER beginning: </a:t>
            </a:r>
          </a:p>
          <a:p>
            <a:pPr lvl="1">
              <a:spcBef>
                <a:spcPct val="0"/>
              </a:spcBef>
              <a:spcAft>
                <a:spcPct val="50000"/>
              </a:spcAft>
            </a:pPr>
            <a:r>
              <a:rPr lang="en-US" sz="2400" dirty="0" smtClean="0">
                <a:ea typeface="ＭＳ Ｐゴシック" pitchFamily="-112" charset="-128"/>
              </a:rPr>
              <a:t>With month she applied for Medicaid, in May 2013 OR</a:t>
            </a:r>
          </a:p>
          <a:p>
            <a:pPr lvl="1">
              <a:spcBef>
                <a:spcPct val="0"/>
              </a:spcBef>
              <a:spcAft>
                <a:spcPct val="50000"/>
              </a:spcAft>
            </a:pPr>
            <a:r>
              <a:rPr lang="en-US" sz="2400" dirty="0" smtClean="0">
                <a:ea typeface="ＭＳ Ｐゴシック" pitchFamily="-112" charset="-128"/>
              </a:rPr>
              <a:t>Back to February, March or April 2013, if her resources were within the limits.   Family could be reimbursed for private paid home care in these months, after deducting spend-down.    The past EPIC bills would meet the </a:t>
            </a:r>
            <a:r>
              <a:rPr lang="en-US" sz="2400" dirty="0" err="1" smtClean="0">
                <a:ea typeface="ＭＳ Ｐゴシック" pitchFamily="-112" charset="-128"/>
              </a:rPr>
              <a:t>spenddown</a:t>
            </a:r>
            <a:r>
              <a:rPr lang="en-US" sz="2400" dirty="0" smtClean="0">
                <a:ea typeface="ＭＳ Ｐゴシック" pitchFamily="-112" charset="-128"/>
              </a:rPr>
              <a:t> for 2 of the months.  </a:t>
            </a:r>
          </a:p>
          <a:p>
            <a:pPr lvl="2">
              <a:spcBef>
                <a:spcPct val="0"/>
              </a:spcBef>
              <a:spcAft>
                <a:spcPct val="50000"/>
              </a:spcAft>
            </a:pPr>
            <a:r>
              <a:rPr lang="en-US" sz="2400" dirty="0" smtClean="0">
                <a:ea typeface="ＭＳ Ｐゴシック" pitchFamily="-112" charset="-128"/>
              </a:rPr>
              <a:t>For more information on reimbursement see </a:t>
            </a:r>
            <a:r>
              <a:rPr lang="en-US" sz="2400" dirty="0" smtClean="0">
                <a:ea typeface="ＭＳ Ｐゴシック" pitchFamily="-112" charset="-128"/>
                <a:hlinkClick r:id="rId3"/>
              </a:rPr>
              <a:t>http://wnylc.com/health/entry/18/</a:t>
            </a:r>
            <a:endParaRPr lang="en-US" sz="2400" dirty="0" smtClean="0">
              <a:ea typeface="ＭＳ Ｐゴシック" pitchFamily="-112" charset="-128"/>
            </a:endParaRPr>
          </a:p>
        </p:txBody>
      </p:sp>
    </p:spTree>
    <p:extLst>
      <p:ext uri="{BB962C8B-B14F-4D97-AF65-F5344CB8AC3E}">
        <p14:creationId xmlns:p14="http://schemas.microsoft.com/office/powerpoint/2010/main" val="2122198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16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16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62BB22D4-AC71-4CFD-B441-247374DD3AAB}" type="slidenum">
              <a:rPr lang="en-US"/>
              <a:pPr/>
              <a:t>5</a:t>
            </a:fld>
            <a:endParaRPr lang="en-US"/>
          </a:p>
        </p:txBody>
      </p:sp>
      <p:sp>
        <p:nvSpPr>
          <p:cNvPr id="273417" name="Rectangle 9"/>
          <p:cNvSpPr>
            <a:spLocks noGrp="1"/>
          </p:cNvSpPr>
          <p:nvPr>
            <p:ph type="title"/>
          </p:nvPr>
        </p:nvSpPr>
        <p:spPr/>
        <p:txBody>
          <a:bodyPr>
            <a:normAutofit fontScale="90000"/>
          </a:bodyPr>
          <a:lstStyle/>
          <a:p>
            <a:r>
              <a:rPr lang="en-US" sz="3700" dirty="0" smtClean="0">
                <a:effectLst/>
                <a:ea typeface="ＭＳ Ｐゴシック" pitchFamily="-112" charset="-128"/>
              </a:rPr>
              <a:t>Example:  Helping Joyce in the Doughnut Hole with Past Bills  </a:t>
            </a:r>
          </a:p>
        </p:txBody>
      </p:sp>
      <p:sp>
        <p:nvSpPr>
          <p:cNvPr id="273418" name="Rectangle 10"/>
          <p:cNvSpPr>
            <a:spLocks noGrp="1"/>
          </p:cNvSpPr>
          <p:nvPr>
            <p:ph type="body" idx="1"/>
          </p:nvPr>
        </p:nvSpPr>
        <p:spPr/>
        <p:txBody>
          <a:bodyPr/>
          <a:lstStyle/>
          <a:p>
            <a:pPr marL="223838" lvl="1">
              <a:spcBef>
                <a:spcPct val="0"/>
              </a:spcBef>
              <a:spcAft>
                <a:spcPct val="25000"/>
              </a:spcAft>
            </a:pPr>
            <a:r>
              <a:rPr lang="en-US" sz="2400" dirty="0" smtClean="0">
                <a:ea typeface="ＭＳ Ｐゴシック" pitchFamily="-112" charset="-128"/>
              </a:rPr>
              <a:t>Joyce’s income is $1600/month, which is over $1357, the limit for both QI-1 Medicare Savings Program and Full Extra Help, and the $1507 limit for Partial Extra Help (2017).   She is 58 so not eligible for EPIC. </a:t>
            </a:r>
          </a:p>
          <a:p>
            <a:pPr marL="223838" lvl="1">
              <a:spcBef>
                <a:spcPct val="0"/>
              </a:spcBef>
              <a:spcAft>
                <a:spcPct val="25000"/>
              </a:spcAft>
            </a:pPr>
            <a:r>
              <a:rPr lang="en-US" sz="2400" dirty="0" smtClean="0">
                <a:ea typeface="ＭＳ Ｐゴシック" pitchFamily="-112" charset="-128"/>
              </a:rPr>
              <a:t>She enrolled in an enhanced Part D plan (costing $45/month) and hit the doughnut hole by September. </a:t>
            </a:r>
          </a:p>
          <a:p>
            <a:pPr marL="223838" lvl="1">
              <a:spcBef>
                <a:spcPct val="0"/>
              </a:spcBef>
              <a:spcAft>
                <a:spcPct val="25000"/>
              </a:spcAft>
            </a:pPr>
            <a:r>
              <a:rPr lang="en-US" sz="2400" dirty="0" smtClean="0">
                <a:ea typeface="ＭＳ Ｐゴシック" pitchFamily="-112" charset="-128"/>
              </a:rPr>
              <a:t>She can’t work so can’t  be MBI-WPD.  She comes to you in October 2017. </a:t>
            </a:r>
          </a:p>
          <a:p>
            <a:pPr marL="223838" lvl="1">
              <a:spcBef>
                <a:spcPct val="0"/>
              </a:spcBef>
              <a:spcAft>
                <a:spcPct val="25000"/>
              </a:spcAft>
            </a:pPr>
            <a:r>
              <a:rPr lang="en-US" sz="2400" dirty="0" smtClean="0">
                <a:ea typeface="ＭＳ Ｐゴシック" pitchFamily="-112" charset="-128"/>
              </a:rPr>
              <a:t>Her Medicaid spend-down is $1600- $845 = $755. Other than when she’s in the doughnut hole, her medical bills don’t meet her spend-down.  </a:t>
            </a:r>
          </a:p>
        </p:txBody>
      </p:sp>
    </p:spTree>
    <p:extLst>
      <p:ext uri="{BB962C8B-B14F-4D97-AF65-F5344CB8AC3E}">
        <p14:creationId xmlns:p14="http://schemas.microsoft.com/office/powerpoint/2010/main" val="686036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34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34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8"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794C0B70-9F42-45EA-B25A-06846EEBFF8D}" type="slidenum">
              <a:rPr lang="en-US"/>
              <a:pPr/>
              <a:t>50</a:t>
            </a:fld>
            <a:endParaRPr lang="en-US"/>
          </a:p>
        </p:txBody>
      </p:sp>
      <p:sp>
        <p:nvSpPr>
          <p:cNvPr id="283652" name="Rectangle 4"/>
          <p:cNvSpPr>
            <a:spLocks noGrp="1"/>
          </p:cNvSpPr>
          <p:nvPr>
            <p:ph type="title"/>
          </p:nvPr>
        </p:nvSpPr>
        <p:spPr/>
        <p:txBody>
          <a:bodyPr/>
          <a:lstStyle/>
          <a:p>
            <a:r>
              <a:rPr lang="en-US" smtClean="0">
                <a:effectLst/>
                <a:ea typeface="ＭＳ Ｐゴシック" pitchFamily="-112" charset="-128"/>
              </a:rPr>
              <a:t>Helping Carol – going forward</a:t>
            </a:r>
          </a:p>
        </p:txBody>
      </p:sp>
      <p:sp>
        <p:nvSpPr>
          <p:cNvPr id="283653" name="Rectangle 5"/>
          <p:cNvSpPr>
            <a:spLocks noGrp="1"/>
          </p:cNvSpPr>
          <p:nvPr>
            <p:ph type="body" idx="1"/>
          </p:nvPr>
        </p:nvSpPr>
        <p:spPr/>
        <p:txBody>
          <a:bodyPr/>
          <a:lstStyle/>
          <a:p>
            <a:pPr>
              <a:spcBef>
                <a:spcPct val="0"/>
              </a:spcBef>
              <a:spcAft>
                <a:spcPct val="50000"/>
              </a:spcAft>
            </a:pPr>
            <a:r>
              <a:rPr lang="en-US" sz="2300" smtClean="0">
                <a:ea typeface="ＭＳ Ｐゴシック" pitchFamily="-112" charset="-128"/>
              </a:rPr>
              <a:t>Going forward, you recommend that Carol enrolls in a pooled trust to eliminate her spend-down.  See fact sheet at </a:t>
            </a:r>
            <a:r>
              <a:rPr lang="en-US" sz="2300" smtClean="0">
                <a:ea typeface="ＭＳ Ｐゴシック" pitchFamily="-112" charset="-128"/>
                <a:hlinkClick r:id="rId3"/>
              </a:rPr>
              <a:t>http://wnylc.com/health/entry/44/</a:t>
            </a:r>
            <a:r>
              <a:rPr lang="en-US" sz="2300" smtClean="0">
                <a:ea typeface="ＭＳ Ｐゴシック" pitchFamily="-112" charset="-128"/>
              </a:rPr>
              <a:t> </a:t>
            </a:r>
          </a:p>
          <a:p>
            <a:pPr>
              <a:spcBef>
                <a:spcPct val="0"/>
              </a:spcBef>
              <a:spcAft>
                <a:spcPct val="50000"/>
              </a:spcAft>
            </a:pPr>
            <a:r>
              <a:rPr lang="en-US" sz="2300" smtClean="0">
                <a:ea typeface="ＭＳ Ｐゴシック" pitchFamily="-112" charset="-128"/>
              </a:rPr>
              <a:t>You counsel her on whether she needs to keep the Medigap policy, since Medicaid is now like a Medigap.   By joining the trust, she may no longer need the Medigap as a deduction – she can simply increase her deposit to the trust.  But she may want to keep it because her doctors don’t accept Medicaid.  </a:t>
            </a:r>
          </a:p>
          <a:p>
            <a:pPr>
              <a:spcBef>
                <a:spcPct val="0"/>
              </a:spcBef>
              <a:spcAft>
                <a:spcPct val="50000"/>
              </a:spcAft>
            </a:pPr>
            <a:r>
              <a:rPr lang="en-US" sz="2300" smtClean="0">
                <a:ea typeface="ＭＳ Ｐゴシック" pitchFamily="-112" charset="-128"/>
              </a:rPr>
              <a:t>FOR MORE info on trusts see </a:t>
            </a:r>
            <a:r>
              <a:rPr lang="en-US" sz="2300" smtClean="0">
                <a:ea typeface="ＭＳ Ｐゴシック" pitchFamily="-112" charset="-128"/>
                <a:hlinkClick r:id="rId4"/>
              </a:rPr>
              <a:t>http://wnylc.com/health/14/</a:t>
            </a:r>
            <a:endParaRPr lang="en-US" sz="2300" smtClean="0">
              <a:ea typeface="ＭＳ Ｐゴシック" pitchFamily="-112" charset="-128"/>
            </a:endParaRPr>
          </a:p>
        </p:txBody>
      </p:sp>
    </p:spTree>
    <p:extLst>
      <p:ext uri="{BB962C8B-B14F-4D97-AF65-F5344CB8AC3E}">
        <p14:creationId xmlns:p14="http://schemas.microsoft.com/office/powerpoint/2010/main" val="200161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F04A3A5C-E6BB-45E6-80B1-4EC830E91EE2}" type="slidenum">
              <a:rPr lang="en-US"/>
              <a:pPr/>
              <a:t>51</a:t>
            </a:fld>
            <a:endParaRPr lang="en-US"/>
          </a:p>
        </p:txBody>
      </p:sp>
      <p:sp>
        <p:nvSpPr>
          <p:cNvPr id="285700" name="Rectangle 4"/>
          <p:cNvSpPr>
            <a:spLocks noGrp="1"/>
          </p:cNvSpPr>
          <p:nvPr>
            <p:ph type="title"/>
          </p:nvPr>
        </p:nvSpPr>
        <p:spPr/>
        <p:txBody>
          <a:bodyPr/>
          <a:lstStyle/>
          <a:p>
            <a:r>
              <a:rPr lang="en-US" smtClean="0">
                <a:effectLst/>
                <a:ea typeface="ＭＳ Ｐゴシック" pitchFamily="-112" charset="-128"/>
              </a:rPr>
              <a:t>Checklist</a:t>
            </a:r>
          </a:p>
        </p:txBody>
      </p:sp>
      <p:sp>
        <p:nvSpPr>
          <p:cNvPr id="285701" name="Rectangle 5"/>
          <p:cNvSpPr>
            <a:spLocks noGrp="1"/>
          </p:cNvSpPr>
          <p:nvPr>
            <p:ph type="body" idx="1"/>
          </p:nvPr>
        </p:nvSpPr>
        <p:spPr/>
        <p:txBody>
          <a:bodyPr/>
          <a:lstStyle/>
          <a:p>
            <a:pPr>
              <a:spcBef>
                <a:spcPct val="0"/>
              </a:spcBef>
              <a:spcAft>
                <a:spcPct val="50000"/>
              </a:spcAft>
            </a:pPr>
            <a:r>
              <a:rPr lang="en-US" sz="2600" dirty="0" smtClean="0">
                <a:ea typeface="ＭＳ Ｐゴシック" pitchFamily="-112" charset="-128"/>
              </a:rPr>
              <a:t>Ask Clients who have Excess Income or Resources:</a:t>
            </a:r>
          </a:p>
          <a:p>
            <a:pPr lvl="1">
              <a:spcBef>
                <a:spcPct val="0"/>
              </a:spcBef>
              <a:spcAft>
                <a:spcPct val="50000"/>
              </a:spcAft>
            </a:pPr>
            <a:r>
              <a:rPr lang="en-US" sz="2600" dirty="0" smtClean="0">
                <a:ea typeface="ＭＳ Ｐゴシック" pitchFamily="-112" charset="-128"/>
              </a:rPr>
              <a:t>Do you (or spouse) have any </a:t>
            </a:r>
            <a:r>
              <a:rPr lang="en-US" sz="2600" b="1" dirty="0" smtClean="0">
                <a:ea typeface="ＭＳ Ｐゴシック" pitchFamily="-112" charset="-128"/>
              </a:rPr>
              <a:t>UNPAID medical bills </a:t>
            </a:r>
            <a:r>
              <a:rPr lang="en-US" sz="2600" dirty="0" smtClean="0">
                <a:ea typeface="ＭＳ Ｐゴシック" pitchFamily="-112" charset="-128"/>
              </a:rPr>
              <a:t>from the past, even as long as 6 years ago?  (Bill showing amount due after Medicare paid counts).</a:t>
            </a:r>
          </a:p>
          <a:p>
            <a:pPr lvl="1">
              <a:spcBef>
                <a:spcPct val="0"/>
              </a:spcBef>
              <a:spcAft>
                <a:spcPct val="50000"/>
              </a:spcAft>
            </a:pPr>
            <a:r>
              <a:rPr lang="en-US" sz="2600" dirty="0" smtClean="0">
                <a:ea typeface="ＭＳ Ｐゴシック" pitchFamily="-112" charset="-128"/>
              </a:rPr>
              <a:t>Do you (or spouse) have any </a:t>
            </a:r>
            <a:r>
              <a:rPr lang="en-US" sz="2600" b="1" dirty="0" smtClean="0">
                <a:ea typeface="ＭＳ Ｐゴシック" pitchFamily="-112" charset="-128"/>
              </a:rPr>
              <a:t>PAID medical bills </a:t>
            </a:r>
            <a:r>
              <a:rPr lang="en-US" sz="2600" dirty="0" smtClean="0">
                <a:ea typeface="ＭＳ Ｐゴシック" pitchFamily="-112" charset="-128"/>
              </a:rPr>
              <a:t>from services received in the 3 calendar months before the current month?</a:t>
            </a:r>
          </a:p>
          <a:p>
            <a:pPr lvl="1">
              <a:spcBef>
                <a:spcPct val="0"/>
              </a:spcBef>
              <a:spcAft>
                <a:spcPct val="50000"/>
              </a:spcAft>
            </a:pPr>
            <a:r>
              <a:rPr lang="en-US" sz="2600" b="1" dirty="0" smtClean="0">
                <a:ea typeface="ＭＳ Ｐゴシック" pitchFamily="-112" charset="-128"/>
              </a:rPr>
              <a:t>Have you (or spouse) used EPIC or ADAP in the 3 calendar months </a:t>
            </a:r>
            <a:r>
              <a:rPr lang="en-US" sz="2600" dirty="0" smtClean="0">
                <a:ea typeface="ＭＳ Ｐゴシック" pitchFamily="-112" charset="-128"/>
              </a:rPr>
              <a:t>before the current month, or in the current month?</a:t>
            </a:r>
          </a:p>
        </p:txBody>
      </p:sp>
    </p:spTree>
    <p:extLst>
      <p:ext uri="{BB962C8B-B14F-4D97-AF65-F5344CB8AC3E}">
        <p14:creationId xmlns:p14="http://schemas.microsoft.com/office/powerpoint/2010/main" val="607066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7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7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71A4BE65-1EFE-4BAE-BF16-963CB4B89660}" type="slidenum">
              <a:rPr lang="en-US"/>
              <a:pPr/>
              <a:t>52</a:t>
            </a:fld>
            <a:endParaRPr lang="en-US"/>
          </a:p>
        </p:txBody>
      </p:sp>
      <p:sp>
        <p:nvSpPr>
          <p:cNvPr id="287748" name="Rectangle 4"/>
          <p:cNvSpPr>
            <a:spLocks noGrp="1"/>
          </p:cNvSpPr>
          <p:nvPr>
            <p:ph type="title"/>
          </p:nvPr>
        </p:nvSpPr>
        <p:spPr/>
        <p:txBody>
          <a:bodyPr/>
          <a:lstStyle/>
          <a:p>
            <a:r>
              <a:rPr lang="en-US" smtClean="0">
                <a:effectLst/>
                <a:ea typeface="ＭＳ Ｐゴシック" pitchFamily="-112" charset="-128"/>
              </a:rPr>
              <a:t>Advocacy resources/bookmarks</a:t>
            </a:r>
          </a:p>
        </p:txBody>
      </p:sp>
      <p:sp>
        <p:nvSpPr>
          <p:cNvPr id="287749" name="Rectangle 5"/>
          <p:cNvSpPr>
            <a:spLocks noGrp="1"/>
          </p:cNvSpPr>
          <p:nvPr>
            <p:ph type="body" idx="1"/>
          </p:nvPr>
        </p:nvSpPr>
        <p:spPr/>
        <p:txBody>
          <a:bodyPr/>
          <a:lstStyle/>
          <a:p>
            <a:pPr lvl="1">
              <a:spcBef>
                <a:spcPct val="50000"/>
              </a:spcBef>
            </a:pPr>
            <a:r>
              <a:rPr lang="en-US" dirty="0" smtClean="0">
                <a:ea typeface="ＭＳ Ｐゴシック" pitchFamily="-112" charset="-128"/>
              </a:rPr>
              <a:t>NYS DOH Medicaid Reference Guide (MRG)</a:t>
            </a:r>
          </a:p>
          <a:p>
            <a:pPr lvl="2">
              <a:spcBef>
                <a:spcPct val="10000"/>
              </a:spcBef>
            </a:pPr>
            <a:r>
              <a:rPr lang="en-US" dirty="0" smtClean="0">
                <a:ea typeface="ＭＳ Ｐゴシック" pitchFamily="-112" charset="-128"/>
                <a:hlinkClick r:id="rId3"/>
              </a:rPr>
              <a:t>http://www.health.ny.gov/health_care/medicaid/reference/mrg/</a:t>
            </a:r>
            <a:endParaRPr lang="en-US" dirty="0" smtClean="0">
              <a:ea typeface="ＭＳ Ｐゴシック" pitchFamily="-112" charset="-128"/>
            </a:endParaRPr>
          </a:p>
          <a:p>
            <a:pPr lvl="2">
              <a:spcBef>
                <a:spcPct val="10000"/>
              </a:spcBef>
            </a:pPr>
            <a:r>
              <a:rPr lang="en-US" dirty="0" smtClean="0">
                <a:ea typeface="ＭＳ Ｐゴシック" pitchFamily="-112" charset="-128"/>
              </a:rPr>
              <a:t>Spend-down is at INCOME section pp. 239-249</a:t>
            </a:r>
          </a:p>
          <a:p>
            <a:pPr lvl="1">
              <a:spcBef>
                <a:spcPct val="50000"/>
              </a:spcBef>
            </a:pPr>
            <a:r>
              <a:rPr lang="en-US" dirty="0" smtClean="0">
                <a:ea typeface="ＭＳ Ｐゴシック" pitchFamily="-112" charset="-128"/>
              </a:rPr>
              <a:t>NYS DOH Administrative Directives, etc.</a:t>
            </a:r>
          </a:p>
          <a:p>
            <a:pPr lvl="2">
              <a:spcBef>
                <a:spcPct val="10000"/>
              </a:spcBef>
            </a:pPr>
            <a:r>
              <a:rPr lang="en-US" dirty="0" smtClean="0">
                <a:ea typeface="ＭＳ Ｐゴシック" pitchFamily="-112" charset="-128"/>
                <a:hlinkClick r:id="rId4"/>
              </a:rPr>
              <a:t>http://www.health.ny.gov/health_care/medicaid/publications/</a:t>
            </a:r>
            <a:endParaRPr lang="en-US" dirty="0" smtClean="0">
              <a:ea typeface="ＭＳ Ｐゴシック" pitchFamily="-112" charset="-128"/>
            </a:endParaRPr>
          </a:p>
          <a:p>
            <a:pPr lvl="2">
              <a:spcBef>
                <a:spcPct val="50000"/>
              </a:spcBef>
            </a:pPr>
            <a:r>
              <a:rPr lang="en-US" dirty="0" smtClean="0">
                <a:ea typeface="ＭＳ Ｐゴシック" pitchFamily="-112" charset="-128"/>
              </a:rPr>
              <a:t>Key Spend-down Directive is 96-ADM-15</a:t>
            </a:r>
          </a:p>
          <a:p>
            <a:pPr lvl="2">
              <a:spcBef>
                <a:spcPct val="50000"/>
              </a:spcBef>
            </a:pPr>
            <a:r>
              <a:rPr lang="en-US" dirty="0" smtClean="0">
                <a:ea typeface="ＭＳ Ｐゴシック" pitchFamily="-112" charset="-128"/>
              </a:rPr>
              <a:t>Directives before 1996 are on</a:t>
            </a:r>
          </a:p>
          <a:p>
            <a:pPr marL="822325" lvl="3" indent="0">
              <a:spcBef>
                <a:spcPct val="10000"/>
              </a:spcBef>
              <a:buNone/>
            </a:pPr>
            <a:r>
              <a:rPr lang="en-US" dirty="0" smtClean="0">
                <a:ea typeface="ＭＳ Ｐゴシック" pitchFamily="-112" charset="-128"/>
                <a:hlinkClick r:id="rId5"/>
              </a:rPr>
              <a:t>http://onlineresources.wnylc.net/pb/default.asp</a:t>
            </a:r>
            <a:r>
              <a:rPr lang="en-US" dirty="0" smtClean="0">
                <a:ea typeface="ＭＳ Ｐゴシック" pitchFamily="-112" charset="-128"/>
              </a:rPr>
              <a:t> </a:t>
            </a:r>
          </a:p>
          <a:p>
            <a:pPr lvl="2">
              <a:spcBef>
                <a:spcPct val="50000"/>
              </a:spcBef>
            </a:pPr>
            <a:r>
              <a:rPr lang="en-US" dirty="0" smtClean="0">
                <a:ea typeface="ＭＳ Ｐゴシック" pitchFamily="-112" charset="-128"/>
              </a:rPr>
              <a:t>EPIC spend-down directive is 91-ADM-11 </a:t>
            </a:r>
            <a:r>
              <a:rPr lang="en-US" dirty="0" smtClean="0">
                <a:ea typeface="ＭＳ Ｐゴシック" pitchFamily="-112" charset="-128"/>
                <a:hlinkClick r:id="rId6"/>
              </a:rPr>
              <a:t>http://onlineresources.wnylc.net/pb/docs/91_adm-11.pdf</a:t>
            </a:r>
            <a:endParaRPr lang="en-US" dirty="0" smtClean="0">
              <a:ea typeface="ＭＳ Ｐゴシック" pitchFamily="-112" charset="-128"/>
            </a:endParaRPr>
          </a:p>
        </p:txBody>
      </p:sp>
    </p:spTree>
    <p:extLst>
      <p:ext uri="{BB962C8B-B14F-4D97-AF65-F5344CB8AC3E}">
        <p14:creationId xmlns:p14="http://schemas.microsoft.com/office/powerpoint/2010/main" val="2135144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7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77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7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774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774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74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74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7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E4C1B6AC-49B7-40BD-9E05-85044EC026E7}" type="slidenum">
              <a:rPr lang="en-US"/>
              <a:pPr/>
              <a:t>53</a:t>
            </a:fld>
            <a:endParaRPr lang="en-US"/>
          </a:p>
        </p:txBody>
      </p:sp>
      <p:sp>
        <p:nvSpPr>
          <p:cNvPr id="297988" name="Rectangle 4"/>
          <p:cNvSpPr>
            <a:spLocks noGrp="1"/>
          </p:cNvSpPr>
          <p:nvPr>
            <p:ph type="title"/>
          </p:nvPr>
        </p:nvSpPr>
        <p:spPr/>
        <p:txBody>
          <a:bodyPr/>
          <a:lstStyle/>
          <a:p>
            <a:r>
              <a:rPr lang="en-US" smtClean="0">
                <a:effectLst/>
                <a:ea typeface="ＭＳ Ｐゴシック" pitchFamily="-112" charset="-128"/>
              </a:rPr>
              <a:t>Advocacy resources/bookmarks</a:t>
            </a:r>
          </a:p>
        </p:txBody>
      </p:sp>
      <p:sp>
        <p:nvSpPr>
          <p:cNvPr id="297989" name="Rectangle 5"/>
          <p:cNvSpPr>
            <a:spLocks noGrp="1"/>
          </p:cNvSpPr>
          <p:nvPr>
            <p:ph type="body" idx="1"/>
          </p:nvPr>
        </p:nvSpPr>
        <p:spPr>
          <a:xfrm>
            <a:off x="457200" y="1517822"/>
            <a:ext cx="8229600" cy="4876800"/>
          </a:xfrm>
        </p:spPr>
        <p:txBody>
          <a:bodyPr/>
          <a:lstStyle/>
          <a:p>
            <a:pPr lvl="1"/>
            <a:r>
              <a:rPr lang="en-US" dirty="0" smtClean="0">
                <a:ea typeface="ＭＳ Ｐゴシック" pitchFamily="-112" charset="-128"/>
              </a:rPr>
              <a:t>Medicaid income/resource charts updated and posted at </a:t>
            </a:r>
          </a:p>
          <a:p>
            <a:pPr lvl="2"/>
            <a:r>
              <a:rPr lang="en-US" dirty="0" smtClean="0">
                <a:ea typeface="ＭＳ Ｐゴシック" pitchFamily="-112" charset="-128"/>
                <a:hlinkClick r:id="rId3"/>
              </a:rPr>
              <a:t>http://www.nyc.gov/html/hra/downloads/pdf/income_level.pdf</a:t>
            </a:r>
            <a:endParaRPr lang="en-US" dirty="0" smtClean="0">
              <a:ea typeface="ＭＳ Ｐゴシック" pitchFamily="-112" charset="-128"/>
            </a:endParaRPr>
          </a:p>
          <a:p>
            <a:pPr lvl="2"/>
            <a:r>
              <a:rPr lang="en-US" dirty="0" smtClean="0">
                <a:ea typeface="ＭＳ Ｐゴシック" pitchFamily="-112" charset="-128"/>
                <a:hlinkClick r:id="rId4"/>
              </a:rPr>
              <a:t>http://www.health.state.ny.us/health_care/medicaid/</a:t>
            </a:r>
            <a:r>
              <a:rPr lang="en-US" dirty="0" smtClean="0">
                <a:ea typeface="ＭＳ Ｐゴシック" pitchFamily="-112" charset="-128"/>
              </a:rPr>
              <a:t> </a:t>
            </a:r>
          </a:p>
          <a:p>
            <a:pPr lvl="1">
              <a:spcBef>
                <a:spcPct val="50000"/>
              </a:spcBef>
            </a:pPr>
            <a:r>
              <a:rPr lang="en-US" dirty="0" smtClean="0">
                <a:ea typeface="ＭＳ Ｐゴシック" pitchFamily="-112" charset="-128"/>
              </a:rPr>
              <a:t>NY Health Access – </a:t>
            </a:r>
            <a:r>
              <a:rPr lang="en-US" dirty="0" smtClean="0">
                <a:ea typeface="ＭＳ Ｐゴシック" pitchFamily="-112" charset="-128"/>
                <a:hlinkClick r:id="rId5"/>
              </a:rPr>
              <a:t>http://nyhealthaccess.org</a:t>
            </a:r>
            <a:r>
              <a:rPr lang="en-US" dirty="0" smtClean="0">
                <a:ea typeface="ＭＳ Ｐゴシック" pitchFamily="-112" charset="-128"/>
                <a:hlinkClick r:id="rId6"/>
              </a:rPr>
              <a:t> </a:t>
            </a:r>
            <a:r>
              <a:rPr lang="en-US" dirty="0" smtClean="0">
                <a:ea typeface="ＭＳ Ｐゴシック" pitchFamily="-112" charset="-128"/>
              </a:rPr>
              <a:t> </a:t>
            </a:r>
          </a:p>
          <a:p>
            <a:pPr lvl="2"/>
            <a:r>
              <a:rPr lang="en-US" dirty="0" smtClean="0">
                <a:ea typeface="ＭＳ Ｐゴシック" pitchFamily="-112" charset="-128"/>
              </a:rPr>
              <a:t>Pathways to Extra Help </a:t>
            </a:r>
            <a:r>
              <a:rPr lang="en-US" dirty="0" smtClean="0">
                <a:ea typeface="ＭＳ Ｐゴシック" pitchFamily="-112" charset="-128"/>
                <a:hlinkClick r:id="rId7"/>
              </a:rPr>
              <a:t>http://wnylc.com/health/entry/46/</a:t>
            </a:r>
            <a:endParaRPr lang="en-US" dirty="0" smtClean="0">
              <a:ea typeface="ＭＳ Ｐゴシック" pitchFamily="-112" charset="-128"/>
            </a:endParaRPr>
          </a:p>
          <a:p>
            <a:pPr lvl="2"/>
            <a:r>
              <a:rPr lang="en-US" dirty="0" smtClean="0">
                <a:ea typeface="ＭＳ Ｐゴシック" pitchFamily="-112" charset="-128"/>
              </a:rPr>
              <a:t>Pooled Trusts </a:t>
            </a:r>
            <a:r>
              <a:rPr lang="en-US" dirty="0" smtClean="0">
                <a:ea typeface="ＭＳ Ｐゴシック" pitchFamily="-112" charset="-128"/>
                <a:hlinkClick r:id="rId8"/>
              </a:rPr>
              <a:t>http://wnylc.com/health/14/</a:t>
            </a:r>
            <a:endParaRPr lang="en-US" dirty="0" smtClean="0">
              <a:ea typeface="ＭＳ Ｐゴシック" pitchFamily="-112" charset="-128"/>
            </a:endParaRPr>
          </a:p>
          <a:p>
            <a:pPr lvl="2"/>
            <a:r>
              <a:rPr lang="en-US" dirty="0" smtClean="0">
                <a:ea typeface="ＭＳ Ｐゴシック" pitchFamily="-112" charset="-128"/>
              </a:rPr>
              <a:t>Spenddown &amp; Medicaid Financial rules:  </a:t>
            </a:r>
            <a:r>
              <a:rPr lang="en-US" dirty="0" smtClean="0">
                <a:ea typeface="ＭＳ Ｐゴシック" pitchFamily="-112" charset="-128"/>
                <a:hlinkClick r:id="rId9"/>
              </a:rPr>
              <a:t>http://wnylc.com/health/12/</a:t>
            </a:r>
            <a:endParaRPr lang="en-US" dirty="0" smtClean="0">
              <a:ea typeface="ＭＳ Ｐゴシック" pitchFamily="-112" charset="-128"/>
            </a:endParaRPr>
          </a:p>
          <a:p>
            <a:pPr lvl="1">
              <a:buFont typeface="Arial" panose="020B0604020202020204" pitchFamily="34" charset="0"/>
              <a:buChar char="•"/>
            </a:pPr>
            <a:r>
              <a:rPr lang="en-US" sz="1800" dirty="0" smtClean="0"/>
              <a:t>Medicaid </a:t>
            </a:r>
            <a:r>
              <a:rPr lang="en-US" sz="1800" dirty="0"/>
              <a:t>Buy-In for Working People with Disabilities – </a:t>
            </a:r>
            <a:r>
              <a:rPr lang="en-US" sz="1800" dirty="0" smtClean="0"/>
              <a:t>MBI-WPD   </a:t>
            </a:r>
            <a:r>
              <a:rPr lang="en-US" sz="1800" dirty="0" smtClean="0">
                <a:hlinkClick r:id="rId10"/>
              </a:rPr>
              <a:t>http</a:t>
            </a:r>
            <a:r>
              <a:rPr lang="en-US" sz="1800" dirty="0">
                <a:hlinkClick r:id="rId10"/>
              </a:rPr>
              <a:t>://www.wnylc.com/health/entry/59/</a:t>
            </a:r>
            <a:r>
              <a:rPr lang="en-US" sz="1800" dirty="0"/>
              <a:t> </a:t>
            </a:r>
          </a:p>
          <a:p>
            <a:pPr lvl="1">
              <a:buFont typeface="Arial" panose="020B0604020202020204" pitchFamily="34" charset="0"/>
              <a:buChar char="•"/>
            </a:pPr>
            <a:r>
              <a:rPr lang="en-US" sz="1800" dirty="0" smtClean="0"/>
              <a:t> Special </a:t>
            </a:r>
            <a:r>
              <a:rPr lang="en-US" sz="1800" dirty="0"/>
              <a:t>Income Standard for Housing Expenses </a:t>
            </a:r>
            <a:r>
              <a:rPr lang="en-US" sz="1800" dirty="0" smtClean="0"/>
              <a:t>if discharged from nursing home/adult home and enroll in MLTC </a:t>
            </a:r>
            <a:r>
              <a:rPr lang="en-US" sz="1800" dirty="0"/>
              <a:t/>
            </a:r>
            <a:br>
              <a:rPr lang="en-US" sz="1800" dirty="0"/>
            </a:br>
            <a:r>
              <a:rPr lang="en-US" sz="1800" dirty="0" smtClean="0"/>
              <a:t>  </a:t>
            </a:r>
            <a:r>
              <a:rPr lang="en-US" sz="1800" dirty="0">
                <a:hlinkClick r:id="rId11"/>
              </a:rPr>
              <a:t>http://www.wnylc.com/health/entry/212/</a:t>
            </a:r>
            <a:r>
              <a:rPr lang="en-US" sz="1800" dirty="0"/>
              <a:t>  .</a:t>
            </a:r>
          </a:p>
          <a:p>
            <a:pPr lvl="1">
              <a:buFont typeface="Arial" panose="020B0604020202020204" pitchFamily="34" charset="0"/>
              <a:buChar char="•"/>
            </a:pPr>
            <a:r>
              <a:rPr lang="en-US" sz="1800" dirty="0" smtClean="0"/>
              <a:t>Spousal </a:t>
            </a:r>
            <a:r>
              <a:rPr lang="en-US" sz="1800" dirty="0"/>
              <a:t>impoverishment protections </a:t>
            </a:r>
            <a:r>
              <a:rPr lang="en-US" sz="1800" dirty="0" smtClean="0"/>
              <a:t> where  1 spouse in MLTC or “Immediate Need” home care and other not on Medicaid or not in MLTC </a:t>
            </a:r>
            <a:r>
              <a:rPr lang="en-US" sz="1800" dirty="0"/>
              <a:t/>
            </a:r>
            <a:br>
              <a:rPr lang="en-US" sz="1800" dirty="0"/>
            </a:br>
            <a:r>
              <a:rPr lang="en-US" sz="1800" dirty="0"/>
              <a:t>See </a:t>
            </a:r>
            <a:r>
              <a:rPr lang="en-US" sz="1800" dirty="0">
                <a:hlinkClick r:id="rId12"/>
              </a:rPr>
              <a:t>http://www.wnylc.com/health/entry/165</a:t>
            </a:r>
            <a:r>
              <a:rPr lang="en-US" sz="1400" dirty="0">
                <a:hlinkClick r:id="rId12"/>
              </a:rPr>
              <a:t>/</a:t>
            </a:r>
            <a:r>
              <a:rPr lang="en-US" sz="1400" dirty="0"/>
              <a:t> </a:t>
            </a:r>
          </a:p>
          <a:p>
            <a:pPr lvl="2"/>
            <a:endParaRPr lang="en-US" dirty="0" smtClean="0">
              <a:ea typeface="ＭＳ Ｐゴシック" pitchFamily="-112" charset="-128"/>
            </a:endParaRPr>
          </a:p>
        </p:txBody>
      </p:sp>
    </p:spTree>
    <p:extLst>
      <p:ext uri="{BB962C8B-B14F-4D97-AF65-F5344CB8AC3E}">
        <p14:creationId xmlns:p14="http://schemas.microsoft.com/office/powerpoint/2010/main" val="338285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98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98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98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98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98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98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98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98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98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CE1E15CE-21F2-4FA0-8A36-54B6C44DF568}" type="slidenum">
              <a:rPr lang="en-US"/>
              <a:pPr/>
              <a:t>6</a:t>
            </a:fld>
            <a:endParaRPr lang="en-US"/>
          </a:p>
        </p:txBody>
      </p:sp>
      <p:sp>
        <p:nvSpPr>
          <p:cNvPr id="275460" name="Rectangle 4"/>
          <p:cNvSpPr>
            <a:spLocks noGrp="1"/>
          </p:cNvSpPr>
          <p:nvPr>
            <p:ph type="title"/>
          </p:nvPr>
        </p:nvSpPr>
        <p:spPr/>
        <p:txBody>
          <a:bodyPr/>
          <a:lstStyle/>
          <a:p>
            <a:r>
              <a:rPr lang="en-US" smtClean="0">
                <a:effectLst/>
                <a:ea typeface="ＭＳ Ｐゴシック" pitchFamily="-112" charset="-128"/>
              </a:rPr>
              <a:t>Spend-Down and Part D </a:t>
            </a:r>
            <a:r>
              <a:rPr lang="en-US" sz="3800" i="1" smtClean="0">
                <a:effectLst/>
                <a:ea typeface="ＭＳ Ｐゴシック" pitchFamily="-112" charset="-128"/>
              </a:rPr>
              <a:t>(cont’d)</a:t>
            </a:r>
          </a:p>
        </p:txBody>
      </p:sp>
      <p:sp>
        <p:nvSpPr>
          <p:cNvPr id="275461" name="Rectangle 5"/>
          <p:cNvSpPr>
            <a:spLocks noGrp="1"/>
          </p:cNvSpPr>
          <p:nvPr>
            <p:ph type="body" idx="1"/>
          </p:nvPr>
        </p:nvSpPr>
        <p:spPr/>
        <p:txBody>
          <a:bodyPr/>
          <a:lstStyle/>
          <a:p>
            <a:pPr>
              <a:spcBef>
                <a:spcPct val="0"/>
              </a:spcBef>
              <a:spcAft>
                <a:spcPct val="25000"/>
              </a:spcAft>
            </a:pPr>
            <a:r>
              <a:rPr lang="en-US" sz="2800" smtClean="0">
                <a:ea typeface="ＭＳ Ｐゴシック" pitchFamily="-112" charset="-128"/>
              </a:rPr>
              <a:t>You ask Joyce if she has any:</a:t>
            </a:r>
          </a:p>
          <a:p>
            <a:pPr lvl="1">
              <a:spcBef>
                <a:spcPct val="0"/>
              </a:spcBef>
              <a:spcAft>
                <a:spcPct val="25000"/>
              </a:spcAft>
            </a:pPr>
            <a:r>
              <a:rPr lang="en-US" sz="2500" smtClean="0">
                <a:ea typeface="ＭＳ Ｐゴシック" pitchFamily="-112" charset="-128"/>
              </a:rPr>
              <a:t>UNPAID medical bills from any time in the last 6 years, or </a:t>
            </a:r>
          </a:p>
          <a:p>
            <a:pPr lvl="1">
              <a:spcBef>
                <a:spcPct val="0"/>
              </a:spcBef>
              <a:spcAft>
                <a:spcPct val="50000"/>
              </a:spcAft>
            </a:pPr>
            <a:r>
              <a:rPr lang="en-US" sz="2500" smtClean="0">
                <a:ea typeface="ＭＳ Ｐゴシック" pitchFamily="-112" charset="-128"/>
              </a:rPr>
              <a:t>PAID medical bills from the past 3 calendar months </a:t>
            </a:r>
          </a:p>
          <a:p>
            <a:pPr>
              <a:spcBef>
                <a:spcPct val="0"/>
              </a:spcBef>
              <a:spcAft>
                <a:spcPct val="50000"/>
              </a:spcAft>
            </a:pPr>
            <a:r>
              <a:rPr lang="en-US" sz="2800" smtClean="0">
                <a:ea typeface="ＭＳ Ｐゴシック" pitchFamily="-112" charset="-128"/>
              </a:rPr>
              <a:t>SHE SAYS YES – you go through them and see she has $1500 of unpaid bills, including bills from her Part D plan for mail order drugs she ordered before she realized she was in the doughnut hole.  </a:t>
            </a:r>
          </a:p>
        </p:txBody>
      </p:sp>
    </p:spTree>
    <p:extLst>
      <p:ext uri="{BB962C8B-B14F-4D97-AF65-F5344CB8AC3E}">
        <p14:creationId xmlns:p14="http://schemas.microsoft.com/office/powerpoint/2010/main" val="254788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4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A25EDFB5-D202-48D5-B79F-155A7E488F93}" type="slidenum">
              <a:rPr lang="en-US"/>
              <a:pPr/>
              <a:t>7</a:t>
            </a:fld>
            <a:endParaRPr lang="en-US"/>
          </a:p>
        </p:txBody>
      </p:sp>
      <p:sp>
        <p:nvSpPr>
          <p:cNvPr id="293890" name="Rectangle 2"/>
          <p:cNvSpPr>
            <a:spLocks noGrp="1"/>
          </p:cNvSpPr>
          <p:nvPr>
            <p:ph type="title"/>
          </p:nvPr>
        </p:nvSpPr>
        <p:spPr/>
        <p:txBody>
          <a:bodyPr/>
          <a:lstStyle/>
          <a:p>
            <a:r>
              <a:rPr lang="en-US" smtClean="0">
                <a:effectLst/>
                <a:ea typeface="ＭＳ Ｐゴシック" pitchFamily="-112" charset="-128"/>
              </a:rPr>
              <a:t>Spend-Down and Part D </a:t>
            </a:r>
            <a:r>
              <a:rPr lang="en-US" sz="3800" i="1" smtClean="0">
                <a:effectLst/>
                <a:ea typeface="ＭＳ Ｐゴシック" pitchFamily="-112" charset="-128"/>
              </a:rPr>
              <a:t>(cont’d)</a:t>
            </a:r>
          </a:p>
        </p:txBody>
      </p:sp>
      <p:sp>
        <p:nvSpPr>
          <p:cNvPr id="293891" name="Rectangle 3"/>
          <p:cNvSpPr>
            <a:spLocks noGrp="1"/>
          </p:cNvSpPr>
          <p:nvPr>
            <p:ph type="body" idx="1"/>
          </p:nvPr>
        </p:nvSpPr>
        <p:spPr/>
        <p:txBody>
          <a:bodyPr/>
          <a:lstStyle/>
          <a:p>
            <a:pPr>
              <a:spcAft>
                <a:spcPct val="50000"/>
              </a:spcAft>
            </a:pPr>
            <a:r>
              <a:rPr lang="en-US" sz="2800" dirty="0" smtClean="0">
                <a:ea typeface="ＭＳ Ｐゴシック" pitchFamily="-112" charset="-128"/>
              </a:rPr>
              <a:t>With the bills, she can meet the spend-down for the Application Month (November), December, and part of Jan.   Explained more later.</a:t>
            </a:r>
          </a:p>
          <a:p>
            <a:pPr>
              <a:spcAft>
                <a:spcPct val="50000"/>
              </a:spcAft>
            </a:pPr>
            <a:r>
              <a:rPr lang="en-US" sz="2800" b="1" dirty="0" smtClean="0">
                <a:ea typeface="ＭＳ Ｐゴシック" pitchFamily="-112" charset="-128"/>
              </a:rPr>
              <a:t>TIP:  </a:t>
            </a:r>
            <a:r>
              <a:rPr lang="en-US" sz="2800" dirty="0" smtClean="0">
                <a:ea typeface="ＭＳ Ｐゴシック" pitchFamily="-112" charset="-128"/>
              </a:rPr>
              <a:t>Don’t forget to ask Joyce if she works even one hour per month.  If she does, she might be eligible for MBI-WPD.  Then, she would not have a spend down because the income limit for MBI-WPD is $2513/month.  </a:t>
            </a:r>
          </a:p>
        </p:txBody>
      </p:sp>
    </p:spTree>
    <p:extLst>
      <p:ext uri="{BB962C8B-B14F-4D97-AF65-F5344CB8AC3E}">
        <p14:creationId xmlns:p14="http://schemas.microsoft.com/office/powerpoint/2010/main" val="3705807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fld id="{B0B31300-E8B9-47F6-9639-F231D47E8DFB}" type="slidenum">
              <a:rPr lang="en-US"/>
              <a:pPr/>
              <a:t>8</a:t>
            </a:fld>
            <a:endParaRPr lang="en-US"/>
          </a:p>
        </p:txBody>
      </p:sp>
      <p:sp>
        <p:nvSpPr>
          <p:cNvPr id="277509" name="Rectangle 5"/>
          <p:cNvSpPr>
            <a:spLocks noGrp="1"/>
          </p:cNvSpPr>
          <p:nvPr>
            <p:ph type="title"/>
          </p:nvPr>
        </p:nvSpPr>
        <p:spPr>
          <a:xfrm>
            <a:off x="457200" y="347663"/>
            <a:ext cx="8229600" cy="629478"/>
          </a:xfrm>
        </p:spPr>
        <p:txBody>
          <a:bodyPr>
            <a:normAutofit fontScale="90000"/>
          </a:bodyPr>
          <a:lstStyle/>
          <a:p>
            <a:r>
              <a:rPr lang="en-US" dirty="0" smtClean="0">
                <a:effectLst/>
                <a:ea typeface="ＭＳ Ｐゴシック" pitchFamily="-112" charset="-128"/>
              </a:rPr>
              <a:t>Spend-Down and Part D </a:t>
            </a:r>
            <a:r>
              <a:rPr lang="en-US" sz="3800" i="1" dirty="0" smtClean="0">
                <a:effectLst/>
                <a:ea typeface="ＭＳ Ｐゴシック" pitchFamily="-112" charset="-128"/>
              </a:rPr>
              <a:t>(cont’d)</a:t>
            </a:r>
          </a:p>
        </p:txBody>
      </p:sp>
      <p:sp>
        <p:nvSpPr>
          <p:cNvPr id="277510" name="Rectangle 6"/>
          <p:cNvSpPr>
            <a:spLocks noGrp="1"/>
          </p:cNvSpPr>
          <p:nvPr>
            <p:ph type="body" idx="1"/>
          </p:nvPr>
        </p:nvSpPr>
        <p:spPr>
          <a:xfrm>
            <a:off x="349886" y="977141"/>
            <a:ext cx="8336914" cy="5302151"/>
          </a:xfrm>
        </p:spPr>
        <p:txBody>
          <a:bodyPr/>
          <a:lstStyle/>
          <a:p>
            <a:pPr>
              <a:lnSpc>
                <a:spcPct val="90000"/>
              </a:lnSpc>
            </a:pPr>
            <a:r>
              <a:rPr lang="en-US" sz="2300" dirty="0" smtClean="0">
                <a:ea typeface="ＭＳ Ｐゴシック" pitchFamily="-112" charset="-128"/>
              </a:rPr>
              <a:t>Even if the bills only meet ONE month’s spend-down:</a:t>
            </a:r>
          </a:p>
          <a:p>
            <a:pPr lvl="1">
              <a:lnSpc>
                <a:spcPct val="90000"/>
              </a:lnSpc>
            </a:pPr>
            <a:r>
              <a:rPr lang="en-US" sz="2100" dirty="0" smtClean="0">
                <a:ea typeface="ＭＳ Ｐゴシック" pitchFamily="-112" charset="-128"/>
              </a:rPr>
              <a:t>If she had Medicaid for just one month after July, even if her Medicaid later stops, she gets Extra Help for the rest of the year and ALL of the following year.</a:t>
            </a:r>
          </a:p>
          <a:p>
            <a:pPr lvl="1">
              <a:lnSpc>
                <a:spcPct val="90000"/>
              </a:lnSpc>
            </a:pPr>
            <a:r>
              <a:rPr lang="en-US" sz="2100" dirty="0" smtClean="0">
                <a:ea typeface="ＭＳ Ｐゴシック" pitchFamily="-112" charset="-128"/>
              </a:rPr>
              <a:t>Once she receives a Medicaid card or acceptance letter it is “Best Available Evidence”* for the Part D plan to bill the Full Extra Help copays to pay for her drugs now.  </a:t>
            </a:r>
            <a:r>
              <a:rPr lang="en-US" sz="2100" dirty="0" smtClean="0">
                <a:ea typeface="ＭＳ Ｐゴシック" pitchFamily="-112" charset="-128"/>
              </a:rPr>
              <a:t> If she’s not yet in a Part D plan, pharmacist bills </a:t>
            </a:r>
            <a:r>
              <a:rPr lang="en-US" sz="2100" dirty="0" err="1" smtClean="0"/>
              <a:t>Linet</a:t>
            </a:r>
            <a:r>
              <a:rPr lang="en-US" sz="2100" dirty="0" smtClean="0"/>
              <a:t>** (run by Humana)</a:t>
            </a:r>
            <a:endParaRPr lang="en-US" sz="2100" dirty="0" smtClean="0">
              <a:ea typeface="ＭＳ Ｐゴシック" pitchFamily="-112" charset="-128"/>
            </a:endParaRPr>
          </a:p>
          <a:p>
            <a:pPr lvl="1">
              <a:lnSpc>
                <a:spcPct val="90000"/>
              </a:lnSpc>
            </a:pPr>
            <a:r>
              <a:rPr lang="en-US" sz="2100" dirty="0" smtClean="0">
                <a:ea typeface="ＭＳ Ｐゴシック" pitchFamily="-112" charset="-128"/>
              </a:rPr>
              <a:t>Before </a:t>
            </a:r>
            <a:r>
              <a:rPr lang="en-US" sz="2100" dirty="0" smtClean="0">
                <a:ea typeface="ＭＳ Ｐゴシック" pitchFamily="-112" charset="-128"/>
              </a:rPr>
              <a:t>Medicaid is accepted, while the application is pending, sweet-talk her pharmacist to fill her prescriptions free.  </a:t>
            </a:r>
          </a:p>
          <a:p>
            <a:pPr lvl="2">
              <a:lnSpc>
                <a:spcPct val="90000"/>
              </a:lnSpc>
            </a:pPr>
            <a:r>
              <a:rPr lang="en-US" sz="1900" dirty="0" smtClean="0">
                <a:ea typeface="ＭＳ Ｐゴシック" pitchFamily="-112" charset="-128"/>
              </a:rPr>
              <a:t>If she isn’t yet in a Part D plan, pharmacist can back-bill </a:t>
            </a:r>
            <a:r>
              <a:rPr lang="en-US" sz="1900" dirty="0" smtClean="0">
                <a:ea typeface="ＭＳ Ｐゴシック" pitchFamily="-112" charset="-128"/>
              </a:rPr>
              <a:t>LI-NET once </a:t>
            </a:r>
            <a:r>
              <a:rPr lang="en-US" sz="1900" dirty="0" smtClean="0">
                <a:ea typeface="ＭＳ Ｐゴシック" pitchFamily="-112" charset="-128"/>
              </a:rPr>
              <a:t>Medicaid is approved.  </a:t>
            </a:r>
          </a:p>
          <a:p>
            <a:pPr lvl="2">
              <a:lnSpc>
                <a:spcPct val="90000"/>
              </a:lnSpc>
            </a:pPr>
            <a:r>
              <a:rPr lang="en-US" sz="1900" dirty="0" smtClean="0">
                <a:ea typeface="ＭＳ Ｐゴシック" pitchFamily="-112" charset="-128"/>
              </a:rPr>
              <a:t>If she was already on Part D, the “Extra Help” will be retroactive - up to 3 months before the application was filed -- and pharmacist can back-bill the Part D </a:t>
            </a:r>
            <a:r>
              <a:rPr lang="en-US" sz="1900" dirty="0" smtClean="0">
                <a:ea typeface="ＭＳ Ｐゴシック" pitchFamily="-112" charset="-128"/>
              </a:rPr>
              <a:t>plan.  She’d pay only Extra Help copays.  </a:t>
            </a:r>
            <a:endParaRPr lang="en-US" sz="1900" dirty="0" smtClean="0">
              <a:ea typeface="ＭＳ Ｐゴシック" pitchFamily="-112" charset="-128"/>
            </a:endParaRPr>
          </a:p>
        </p:txBody>
      </p:sp>
      <p:sp>
        <p:nvSpPr>
          <p:cNvPr id="277508" name="Rectangle 4"/>
          <p:cNvSpPr>
            <a:spLocks noChangeArrowheads="1"/>
          </p:cNvSpPr>
          <p:nvPr/>
        </p:nvSpPr>
        <p:spPr bwMode="auto">
          <a:xfrm>
            <a:off x="349886" y="5584548"/>
            <a:ext cx="8611234" cy="1077218"/>
          </a:xfrm>
          <a:prstGeom prst="rect">
            <a:avLst/>
          </a:prstGeom>
          <a:solidFill>
            <a:schemeClr val="bg1"/>
          </a:solidFill>
          <a:ln>
            <a:noFill/>
          </a:ln>
          <a:effectLst/>
          <a:extLst/>
        </p:spPr>
        <p:txBody>
          <a:bodyPr wrap="square">
            <a:spAutoFit/>
          </a:bodyPr>
          <a:lstStyle/>
          <a:p>
            <a:pPr eaLnBrk="0" hangingPunct="0"/>
            <a:r>
              <a:rPr lang="en-US" sz="1600" dirty="0"/>
              <a:t>*https://www.cms.gov/medicare/prescription-drug-coverage/prescriptiondrugcovcontra</a:t>
            </a:r>
            <a:r>
              <a:rPr lang="en-US" sz="1600" dirty="0" smtClean="0"/>
              <a:t>/</a:t>
            </a:r>
            <a:br>
              <a:rPr lang="en-US" sz="1600" dirty="0" smtClean="0"/>
            </a:br>
            <a:r>
              <a:rPr lang="en-US" sz="1600" dirty="0" smtClean="0"/>
              <a:t>best_available_evidence_policy.html </a:t>
            </a:r>
          </a:p>
          <a:p>
            <a:pPr eaLnBrk="0" hangingPunct="0"/>
            <a:r>
              <a:rPr lang="en-US" sz="1600" dirty="0" smtClean="0"/>
              <a:t>** Low income </a:t>
            </a:r>
            <a:r>
              <a:rPr lang="en-US" sz="1600" dirty="0"/>
              <a:t>NET Program – see https://www.cms.gov/Medicare/Eligibility-and-Enrollment/LowIncSubMedicarePresCov/MedicareLimitedIncomeNET.html</a:t>
            </a:r>
            <a:endParaRPr lang="en-US" sz="1600" dirty="0"/>
          </a:p>
        </p:txBody>
      </p:sp>
    </p:spTree>
    <p:extLst>
      <p:ext uri="{BB962C8B-B14F-4D97-AF65-F5344CB8AC3E}">
        <p14:creationId xmlns:p14="http://schemas.microsoft.com/office/powerpoint/2010/main" val="4170476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5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5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75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75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75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fld id="{F04A3A5C-E6BB-45E6-80B1-4EC830E91EE2}" type="slidenum">
              <a:rPr lang="en-US"/>
              <a:pPr/>
              <a:t>9</a:t>
            </a:fld>
            <a:endParaRPr lang="en-US"/>
          </a:p>
        </p:txBody>
      </p:sp>
      <p:sp>
        <p:nvSpPr>
          <p:cNvPr id="285700" name="Rectangle 4"/>
          <p:cNvSpPr>
            <a:spLocks noGrp="1"/>
          </p:cNvSpPr>
          <p:nvPr>
            <p:ph type="title"/>
          </p:nvPr>
        </p:nvSpPr>
        <p:spPr/>
        <p:txBody>
          <a:bodyPr/>
          <a:lstStyle/>
          <a:p>
            <a:r>
              <a:rPr lang="en-US" dirty="0" smtClean="0">
                <a:effectLst/>
                <a:ea typeface="ＭＳ Ｐゴシック" pitchFamily="-112" charset="-128"/>
              </a:rPr>
              <a:t>Checklist – Add to Intake Questions</a:t>
            </a:r>
          </a:p>
        </p:txBody>
      </p:sp>
      <p:sp>
        <p:nvSpPr>
          <p:cNvPr id="285701" name="Rectangle 5"/>
          <p:cNvSpPr>
            <a:spLocks noGrp="1"/>
          </p:cNvSpPr>
          <p:nvPr>
            <p:ph type="body" idx="1"/>
          </p:nvPr>
        </p:nvSpPr>
        <p:spPr/>
        <p:txBody>
          <a:bodyPr/>
          <a:lstStyle/>
          <a:p>
            <a:pPr>
              <a:spcBef>
                <a:spcPct val="0"/>
              </a:spcBef>
              <a:spcAft>
                <a:spcPct val="50000"/>
              </a:spcAft>
            </a:pPr>
            <a:r>
              <a:rPr lang="en-US" sz="2600" dirty="0" smtClean="0">
                <a:ea typeface="ＭＳ Ｐゴシック" pitchFamily="-112" charset="-128"/>
              </a:rPr>
              <a:t>Ask Clients who have Excess Income or Resources:</a:t>
            </a:r>
          </a:p>
          <a:p>
            <a:pPr lvl="1">
              <a:spcBef>
                <a:spcPct val="0"/>
              </a:spcBef>
              <a:spcAft>
                <a:spcPct val="50000"/>
              </a:spcAft>
            </a:pPr>
            <a:r>
              <a:rPr lang="en-US" sz="2600" dirty="0" smtClean="0">
                <a:ea typeface="ＭＳ Ｐゴシック" pitchFamily="-112" charset="-128"/>
              </a:rPr>
              <a:t>Do you (or spouse) have any </a:t>
            </a:r>
            <a:r>
              <a:rPr lang="en-US" sz="2600" b="1" dirty="0" smtClean="0">
                <a:ea typeface="ＭＳ Ｐゴシック" pitchFamily="-112" charset="-128"/>
              </a:rPr>
              <a:t>UNPAID medical bills </a:t>
            </a:r>
            <a:r>
              <a:rPr lang="en-US" sz="2600" dirty="0" smtClean="0">
                <a:ea typeface="ＭＳ Ｐゴシック" pitchFamily="-112" charset="-128"/>
              </a:rPr>
              <a:t>from the past, even as long as 6 years ago?  (Bill showing net amount due </a:t>
            </a:r>
            <a:r>
              <a:rPr lang="en-US" sz="2600" i="1" dirty="0" smtClean="0">
                <a:ea typeface="ＭＳ Ｐゴシック" pitchFamily="-112" charset="-128"/>
              </a:rPr>
              <a:t>after</a:t>
            </a:r>
            <a:r>
              <a:rPr lang="en-US" sz="2600" dirty="0" smtClean="0">
                <a:ea typeface="ＭＳ Ｐゴシック" pitchFamily="-112" charset="-128"/>
              </a:rPr>
              <a:t> Medicare paid).</a:t>
            </a:r>
          </a:p>
          <a:p>
            <a:pPr lvl="1">
              <a:spcBef>
                <a:spcPct val="0"/>
              </a:spcBef>
              <a:spcAft>
                <a:spcPct val="50000"/>
              </a:spcAft>
            </a:pPr>
            <a:r>
              <a:rPr lang="en-US" sz="2600" dirty="0" smtClean="0">
                <a:ea typeface="ＭＳ Ｐゴシック" pitchFamily="-112" charset="-128"/>
              </a:rPr>
              <a:t>Do you (or spouse) have any </a:t>
            </a:r>
            <a:r>
              <a:rPr lang="en-US" sz="2600" b="1" dirty="0" smtClean="0">
                <a:ea typeface="ＭＳ Ｐゴシック" pitchFamily="-112" charset="-128"/>
              </a:rPr>
              <a:t>PAID medical bills </a:t>
            </a:r>
            <a:r>
              <a:rPr lang="en-US" sz="2600" dirty="0" smtClean="0">
                <a:ea typeface="ＭＳ Ｐゴシック" pitchFamily="-112" charset="-128"/>
              </a:rPr>
              <a:t>from services received in the 3 calendar months before the current month?</a:t>
            </a:r>
          </a:p>
          <a:p>
            <a:pPr lvl="1">
              <a:spcBef>
                <a:spcPct val="0"/>
              </a:spcBef>
              <a:spcAft>
                <a:spcPct val="50000"/>
              </a:spcAft>
            </a:pPr>
            <a:r>
              <a:rPr lang="en-US" sz="2600" b="1" dirty="0" smtClean="0">
                <a:ea typeface="ＭＳ Ｐゴシック" pitchFamily="-112" charset="-128"/>
              </a:rPr>
              <a:t>Have you (or spouse) used EPIC or ADAP in the 3 calendar months </a:t>
            </a:r>
            <a:r>
              <a:rPr lang="en-US" sz="2600" dirty="0" smtClean="0">
                <a:ea typeface="ＭＳ Ｐゴシック" pitchFamily="-112" charset="-128"/>
              </a:rPr>
              <a:t>before the current month, or in the current month?</a:t>
            </a:r>
          </a:p>
        </p:txBody>
      </p:sp>
    </p:spTree>
    <p:extLst>
      <p:ext uri="{BB962C8B-B14F-4D97-AF65-F5344CB8AC3E}">
        <p14:creationId xmlns:p14="http://schemas.microsoft.com/office/powerpoint/2010/main" val="2070074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7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7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LAG Powerpoint Template">
  <a:themeElements>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0000"/>
    </a:dk2>
    <a:lt2>
      <a:srgbClr val="C5D1D7"/>
    </a:lt2>
    <a:accent1>
      <a:srgbClr val="A32E37"/>
    </a:accent1>
    <a:accent2>
      <a:srgbClr val="007AA0"/>
    </a:accent2>
    <a:accent3>
      <a:srgbClr val="00843C"/>
    </a:accent3>
    <a:accent4>
      <a:srgbClr val="FF9900"/>
    </a:accent4>
    <a:accent5>
      <a:srgbClr val="660066"/>
    </a:accent5>
    <a:accent6>
      <a:srgbClr val="777777"/>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NYLAG Powerpoint Template</Template>
  <TotalTime>467</TotalTime>
  <Words>4781</Words>
  <Application>Microsoft Office PowerPoint</Application>
  <PresentationFormat>On-screen Show (4:3)</PresentationFormat>
  <Paragraphs>480</Paragraphs>
  <Slides>53</Slides>
  <Notes>48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NYLAG Powerpoint Template</vt:lpstr>
      <vt:lpstr>Medicaid Spend-Down in New York</vt:lpstr>
      <vt:lpstr>What is Spend-Down?</vt:lpstr>
      <vt:lpstr>Who Can Benefit from Medicaid  Spend-down?  </vt:lpstr>
      <vt:lpstr>Only need Medicaid for ONE MONTH to get Extra Help for Part D for the FULL YEAR, and sometimes NEXT YEAR</vt:lpstr>
      <vt:lpstr>Example:  Helping Joyce in the Doughnut Hole with Past Bills  </vt:lpstr>
      <vt:lpstr>Spend-Down and Part D (cont’d)</vt:lpstr>
      <vt:lpstr>Spend-Down and Part D (cont’d)</vt:lpstr>
      <vt:lpstr>Spend-Down and Part D (cont’d)</vt:lpstr>
      <vt:lpstr>Checklist – Add to Intake Questions</vt:lpstr>
      <vt:lpstr>Basics of spend-Down</vt:lpstr>
      <vt:lpstr>Who Can Use Spend-down?</vt:lpstr>
      <vt:lpstr>PowerPoint Presentation</vt:lpstr>
      <vt:lpstr>Some Have Choice of MAGI or Non-MAGI </vt:lpstr>
      <vt:lpstr>Medicaid rules unique to “DAB” – Disabled, Aged (65+), Blind</vt:lpstr>
      <vt:lpstr>How to Calculate the Spend-Down for Disabled/Aged/Blind (Single)</vt:lpstr>
      <vt:lpstr>How to Calculate the Spend-Down for Couple – Both spouses Disabled/Age 65+/Blind</vt:lpstr>
      <vt:lpstr>Spousal Refusal</vt:lpstr>
      <vt:lpstr>These basic budgets get more complicated if: </vt:lpstr>
      <vt:lpstr>Special Situations Can Eliminate Spend-down</vt:lpstr>
      <vt:lpstr>How to Meet the Spend-Down</vt:lpstr>
      <vt:lpstr>Does a bill have to be paid to count toward the spend-down?</vt:lpstr>
      <vt:lpstr>Whose bills can meet the spend-down? </vt:lpstr>
      <vt:lpstr>What bills can be used to meet spend-down?</vt:lpstr>
      <vt:lpstr>How old can bills be for meeting the spend-down?  </vt:lpstr>
      <vt:lpstr>What is the “retroactive period?” </vt:lpstr>
      <vt:lpstr>Medical bills in 3-month retroactive period – what will Medicaid do?</vt:lpstr>
      <vt:lpstr>Using Past Paid vs. Unpaid Medical Bills for Spend-down</vt:lpstr>
      <vt:lpstr>PAID BILL Example</vt:lpstr>
      <vt:lpstr>PAID bills can meet spend-down for up to SIX months</vt:lpstr>
      <vt:lpstr>Recent past bills</vt:lpstr>
      <vt:lpstr>Bills PAID by EPIC or ADAP may meet spend-down</vt:lpstr>
      <vt:lpstr>EPIC How-To &amp; Example</vt:lpstr>
      <vt:lpstr>EPIC Example (cont’d) </vt:lpstr>
      <vt:lpstr>Options for Using Paid Bills (if incurred in 3 mos. before Medicaid application</vt:lpstr>
      <vt:lpstr>Using Unpaid Bills to Meet the Spend-Down</vt:lpstr>
      <vt:lpstr>Using Past Paid and Unpaid Bills </vt:lpstr>
      <vt:lpstr>TIP:  Using Past Bills to get Medicaid to Get Extra Help for Part D</vt:lpstr>
      <vt:lpstr>Special Hospital Inpatient Stay Rule</vt:lpstr>
      <vt:lpstr>Logistics of Spend-Down</vt:lpstr>
      <vt:lpstr>Submitting Bills Month-to-Month </vt:lpstr>
      <vt:lpstr>Submitting Bills Month-to-Month </vt:lpstr>
      <vt:lpstr>Pay-In Program</vt:lpstr>
      <vt:lpstr>Resource Spend-Dowb</vt:lpstr>
      <vt:lpstr>Spending Down Excess Resources</vt:lpstr>
      <vt:lpstr>More about Resource Spend-Down</vt:lpstr>
      <vt:lpstr>Another case example</vt:lpstr>
      <vt:lpstr>Helping Carol – age 75</vt:lpstr>
      <vt:lpstr>Helping Carol – age 75</vt:lpstr>
      <vt:lpstr>More Carol – Using EPIC bills for spend-down</vt:lpstr>
      <vt:lpstr>Helping Carol – going forward</vt:lpstr>
      <vt:lpstr>Checklist</vt:lpstr>
      <vt:lpstr>Advocacy resources/bookmarks</vt:lpstr>
      <vt:lpstr>Advocacy resources/bookmarks</vt:lpstr>
    </vt:vector>
  </TitlesOfParts>
  <Company>NYLAG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Spend-Down in New York</dc:title>
  <dc:creator>David Silva</dc:creator>
  <cp:lastModifiedBy>Valerie Bogart</cp:lastModifiedBy>
  <cp:revision>36</cp:revision>
  <cp:lastPrinted>2013-09-09T21:28:57Z</cp:lastPrinted>
  <dcterms:created xsi:type="dcterms:W3CDTF">2013-12-05T19:47:35Z</dcterms:created>
  <dcterms:modified xsi:type="dcterms:W3CDTF">2017-10-31T20:02:14Z</dcterms:modified>
</cp:coreProperties>
</file>