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362" r:id="rId2"/>
    <p:sldId id="369" r:id="rId3"/>
    <p:sldId id="389" r:id="rId4"/>
    <p:sldId id="422" r:id="rId5"/>
    <p:sldId id="429" r:id="rId6"/>
    <p:sldId id="426" r:id="rId7"/>
    <p:sldId id="421" r:id="rId8"/>
    <p:sldId id="427" r:id="rId9"/>
    <p:sldId id="420" r:id="rId10"/>
    <p:sldId id="399" r:id="rId11"/>
    <p:sldId id="413" r:id="rId12"/>
    <p:sldId id="433" r:id="rId13"/>
    <p:sldId id="430" r:id="rId14"/>
    <p:sldId id="434" r:id="rId15"/>
    <p:sldId id="435" r:id="rId16"/>
    <p:sldId id="414" r:id="rId17"/>
    <p:sldId id="415" r:id="rId18"/>
    <p:sldId id="436" r:id="rId19"/>
    <p:sldId id="407" r:id="rId20"/>
    <p:sldId id="408" r:id="rId21"/>
    <p:sldId id="431" r:id="rId22"/>
    <p:sldId id="424" r:id="rId23"/>
    <p:sldId id="425" r:id="rId24"/>
    <p:sldId id="437" r:id="rId25"/>
    <p:sldId id="416" r:id="rId26"/>
    <p:sldId id="418" r:id="rId27"/>
    <p:sldId id="438" r:id="rId28"/>
    <p:sldId id="417" r:id="rId29"/>
    <p:sldId id="439" r:id="rId30"/>
    <p:sldId id="432" r:id="rId31"/>
    <p:sldId id="392" r:id="rId32"/>
    <p:sldId id="395" r:id="rId33"/>
    <p:sldId id="386"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74" autoAdjust="0"/>
  </p:normalViewPr>
  <p:slideViewPr>
    <p:cSldViewPr>
      <p:cViewPr varScale="1">
        <p:scale>
          <a:sx n="92" d="100"/>
          <a:sy n="92" d="100"/>
        </p:scale>
        <p:origin x="-534" y="-102"/>
      </p:cViewPr>
      <p:guideLst>
        <p:guide orient="horz" pos="2160"/>
        <p:guide pos="2880"/>
      </p:guideLst>
    </p:cSldViewPr>
  </p:slideViewPr>
  <p:notesTextViewPr>
    <p:cViewPr>
      <p:scale>
        <a:sx n="1" d="1"/>
        <a:sy n="1" d="1"/>
      </p:scale>
      <p:origin x="0" y="0"/>
    </p:cViewPr>
  </p:notesTextViewPr>
  <p:sorterViewPr>
    <p:cViewPr>
      <p:scale>
        <a:sx n="60" d="100"/>
        <a:sy n="60" d="100"/>
      </p:scale>
      <p:origin x="0" y="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BA19079-B76E-42D5-AB73-7B83EDCD229F}" type="datetimeFigureOut">
              <a:rPr lang="en-US" smtClean="0"/>
              <a:t>5/4/2016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F73BE13-C53D-44FC-BD4E-A8C32A98DDFC}" type="slidenum">
              <a:rPr lang="en-US" smtClean="0"/>
              <a:t>‹#›</a:t>
            </a:fld>
            <a:endParaRPr lang="en-US"/>
          </a:p>
        </p:txBody>
      </p:sp>
    </p:spTree>
    <p:extLst>
      <p:ext uri="{BB962C8B-B14F-4D97-AF65-F5344CB8AC3E}">
        <p14:creationId xmlns:p14="http://schemas.microsoft.com/office/powerpoint/2010/main" val="1084281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49EBF85-8F03-49BF-9A33-936F34E0A0CD}" type="datetimeFigureOut">
              <a:rPr lang="en-US" smtClean="0"/>
              <a:t>5/4/2016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BFE614-AF7C-48B9-930D-AC178F855FFD}" type="slidenum">
              <a:rPr lang="en-US" smtClean="0"/>
              <a:t>‹#›</a:t>
            </a:fld>
            <a:endParaRPr lang="en-US"/>
          </a:p>
        </p:txBody>
      </p:sp>
    </p:spTree>
    <p:extLst>
      <p:ext uri="{BB962C8B-B14F-4D97-AF65-F5344CB8AC3E}">
        <p14:creationId xmlns:p14="http://schemas.microsoft.com/office/powerpoint/2010/main" val="1275240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1</a:t>
            </a:fld>
            <a:endParaRPr lang="en-US"/>
          </a:p>
        </p:txBody>
      </p:sp>
    </p:spTree>
    <p:extLst>
      <p:ext uri="{BB962C8B-B14F-4D97-AF65-F5344CB8AC3E}">
        <p14:creationId xmlns:p14="http://schemas.microsoft.com/office/powerpoint/2010/main" val="3277906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10</a:t>
            </a:fld>
            <a:endParaRPr lang="en-US"/>
          </a:p>
        </p:txBody>
      </p:sp>
    </p:spTree>
    <p:extLst>
      <p:ext uri="{BB962C8B-B14F-4D97-AF65-F5344CB8AC3E}">
        <p14:creationId xmlns:p14="http://schemas.microsoft.com/office/powerpoint/2010/main" val="1921049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FE614-AF7C-48B9-930D-AC178F855FFD}" type="slidenum">
              <a:rPr lang="en-US" smtClean="0"/>
              <a:t>11</a:t>
            </a:fld>
            <a:endParaRPr lang="en-US"/>
          </a:p>
        </p:txBody>
      </p:sp>
    </p:spTree>
    <p:extLst>
      <p:ext uri="{BB962C8B-B14F-4D97-AF65-F5344CB8AC3E}">
        <p14:creationId xmlns:p14="http://schemas.microsoft.com/office/powerpoint/2010/main" val="3001412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16</a:t>
            </a:fld>
            <a:endParaRPr lang="en-US"/>
          </a:p>
        </p:txBody>
      </p:sp>
    </p:spTree>
    <p:extLst>
      <p:ext uri="{BB962C8B-B14F-4D97-AF65-F5344CB8AC3E}">
        <p14:creationId xmlns:p14="http://schemas.microsoft.com/office/powerpoint/2010/main" val="3852153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©2013 New York Legal Assistance Group</a:t>
            </a:r>
            <a:endParaRPr lang="en-US"/>
          </a:p>
        </p:txBody>
      </p:sp>
      <p:sp>
        <p:nvSpPr>
          <p:cNvPr id="5" name="Slide Number Placeholder 4"/>
          <p:cNvSpPr>
            <a:spLocks noGrp="1"/>
          </p:cNvSpPr>
          <p:nvPr>
            <p:ph type="sldNum" sz="quarter" idx="11"/>
          </p:nvPr>
        </p:nvSpPr>
        <p:spPr/>
        <p:txBody>
          <a:bodyPr/>
          <a:lstStyle/>
          <a:p>
            <a:pPr>
              <a:defRPr/>
            </a:pPr>
            <a:fld id="{E5B41C89-2418-48CC-A14C-F9EDA02C5ECE}" type="slidenum">
              <a:rPr lang="en-US" smtClean="0"/>
              <a:pPr>
                <a:defRPr/>
              </a:pPr>
              <a:t>17</a:t>
            </a:fld>
            <a:endParaRPr lang="en-US"/>
          </a:p>
        </p:txBody>
      </p:sp>
    </p:spTree>
    <p:extLst>
      <p:ext uri="{BB962C8B-B14F-4D97-AF65-F5344CB8AC3E}">
        <p14:creationId xmlns:p14="http://schemas.microsoft.com/office/powerpoint/2010/main" val="1846077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19</a:t>
            </a:fld>
            <a:endParaRPr lang="en-US"/>
          </a:p>
        </p:txBody>
      </p:sp>
    </p:spTree>
    <p:extLst>
      <p:ext uri="{BB962C8B-B14F-4D97-AF65-F5344CB8AC3E}">
        <p14:creationId xmlns:p14="http://schemas.microsoft.com/office/powerpoint/2010/main" val="2561892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20</a:t>
            </a:fld>
            <a:endParaRPr lang="en-US"/>
          </a:p>
        </p:txBody>
      </p:sp>
    </p:spTree>
    <p:extLst>
      <p:ext uri="{BB962C8B-B14F-4D97-AF65-F5344CB8AC3E}">
        <p14:creationId xmlns:p14="http://schemas.microsoft.com/office/powerpoint/2010/main" val="494132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21</a:t>
            </a:fld>
            <a:endParaRPr lang="en-US"/>
          </a:p>
        </p:txBody>
      </p:sp>
    </p:spTree>
    <p:extLst>
      <p:ext uri="{BB962C8B-B14F-4D97-AF65-F5344CB8AC3E}">
        <p14:creationId xmlns:p14="http://schemas.microsoft.com/office/powerpoint/2010/main" val="1921049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22</a:t>
            </a:fld>
            <a:endParaRPr lang="en-US"/>
          </a:p>
        </p:txBody>
      </p:sp>
    </p:spTree>
    <p:extLst>
      <p:ext uri="{BB962C8B-B14F-4D97-AF65-F5344CB8AC3E}">
        <p14:creationId xmlns:p14="http://schemas.microsoft.com/office/powerpoint/2010/main" val="1072358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23</a:t>
            </a:fld>
            <a:endParaRPr lang="en-US"/>
          </a:p>
        </p:txBody>
      </p:sp>
    </p:spTree>
    <p:extLst>
      <p:ext uri="{BB962C8B-B14F-4D97-AF65-F5344CB8AC3E}">
        <p14:creationId xmlns:p14="http://schemas.microsoft.com/office/powerpoint/2010/main" val="4053181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25</a:t>
            </a:fld>
            <a:endParaRPr lang="en-US"/>
          </a:p>
        </p:txBody>
      </p:sp>
    </p:spTree>
    <p:extLst>
      <p:ext uri="{BB962C8B-B14F-4D97-AF65-F5344CB8AC3E}">
        <p14:creationId xmlns:p14="http://schemas.microsoft.com/office/powerpoint/2010/main" val="335048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2</a:t>
            </a:fld>
            <a:endParaRPr lang="en-US"/>
          </a:p>
        </p:txBody>
      </p:sp>
    </p:spTree>
    <p:extLst>
      <p:ext uri="{BB962C8B-B14F-4D97-AF65-F5344CB8AC3E}">
        <p14:creationId xmlns:p14="http://schemas.microsoft.com/office/powerpoint/2010/main" val="662590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26</a:t>
            </a:fld>
            <a:endParaRPr lang="en-US"/>
          </a:p>
        </p:txBody>
      </p:sp>
    </p:spTree>
    <p:extLst>
      <p:ext uri="{BB962C8B-B14F-4D97-AF65-F5344CB8AC3E}">
        <p14:creationId xmlns:p14="http://schemas.microsoft.com/office/powerpoint/2010/main" val="2159533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27</a:t>
            </a:fld>
            <a:endParaRPr lang="en-US"/>
          </a:p>
        </p:txBody>
      </p:sp>
    </p:spTree>
    <p:extLst>
      <p:ext uri="{BB962C8B-B14F-4D97-AF65-F5344CB8AC3E}">
        <p14:creationId xmlns:p14="http://schemas.microsoft.com/office/powerpoint/2010/main" val="2159533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28</a:t>
            </a:fld>
            <a:endParaRPr lang="en-US"/>
          </a:p>
        </p:txBody>
      </p:sp>
    </p:spTree>
    <p:extLst>
      <p:ext uri="{BB962C8B-B14F-4D97-AF65-F5344CB8AC3E}">
        <p14:creationId xmlns:p14="http://schemas.microsoft.com/office/powerpoint/2010/main" val="3456554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30</a:t>
            </a:fld>
            <a:endParaRPr lang="en-US"/>
          </a:p>
        </p:txBody>
      </p:sp>
    </p:spTree>
    <p:extLst>
      <p:ext uri="{BB962C8B-B14F-4D97-AF65-F5344CB8AC3E}">
        <p14:creationId xmlns:p14="http://schemas.microsoft.com/office/powerpoint/2010/main" val="1921049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31</a:t>
            </a:fld>
            <a:endParaRPr lang="en-US"/>
          </a:p>
        </p:txBody>
      </p:sp>
    </p:spTree>
    <p:extLst>
      <p:ext uri="{BB962C8B-B14F-4D97-AF65-F5344CB8AC3E}">
        <p14:creationId xmlns:p14="http://schemas.microsoft.com/office/powerpoint/2010/main" val="1767381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32</a:t>
            </a:fld>
            <a:endParaRPr lang="en-US"/>
          </a:p>
        </p:txBody>
      </p:sp>
    </p:spTree>
    <p:extLst>
      <p:ext uri="{BB962C8B-B14F-4D97-AF65-F5344CB8AC3E}">
        <p14:creationId xmlns:p14="http://schemas.microsoft.com/office/powerpoint/2010/main" val="484646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33</a:t>
            </a:fld>
            <a:endParaRPr lang="en-US"/>
          </a:p>
        </p:txBody>
      </p:sp>
    </p:spTree>
    <p:extLst>
      <p:ext uri="{BB962C8B-B14F-4D97-AF65-F5344CB8AC3E}">
        <p14:creationId xmlns:p14="http://schemas.microsoft.com/office/powerpoint/2010/main" val="279944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3</a:t>
            </a:fld>
            <a:endParaRPr lang="en-US"/>
          </a:p>
        </p:txBody>
      </p:sp>
    </p:spTree>
    <p:extLst>
      <p:ext uri="{BB962C8B-B14F-4D97-AF65-F5344CB8AC3E}">
        <p14:creationId xmlns:p14="http://schemas.microsoft.com/office/powerpoint/2010/main" val="258474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©2013 New York Legal Assistance Group</a:t>
            </a:r>
            <a:endParaRPr lang="en-US"/>
          </a:p>
        </p:txBody>
      </p:sp>
      <p:sp>
        <p:nvSpPr>
          <p:cNvPr id="5" name="Slide Number Placeholder 4"/>
          <p:cNvSpPr>
            <a:spLocks noGrp="1"/>
          </p:cNvSpPr>
          <p:nvPr>
            <p:ph type="sldNum" sz="quarter" idx="11"/>
          </p:nvPr>
        </p:nvSpPr>
        <p:spPr/>
        <p:txBody>
          <a:bodyPr/>
          <a:lstStyle/>
          <a:p>
            <a:pPr>
              <a:defRPr/>
            </a:pPr>
            <a:fld id="{E5B41C89-2418-48CC-A14C-F9EDA02C5ECE}" type="slidenum">
              <a:rPr lang="en-US" smtClean="0"/>
              <a:pPr>
                <a:defRPr/>
              </a:pPr>
              <a:t>4</a:t>
            </a:fld>
            <a:endParaRPr lang="en-US"/>
          </a:p>
        </p:txBody>
      </p:sp>
    </p:spTree>
    <p:extLst>
      <p:ext uri="{BB962C8B-B14F-4D97-AF65-F5344CB8AC3E}">
        <p14:creationId xmlns:p14="http://schemas.microsoft.com/office/powerpoint/2010/main" val="3539802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5</a:t>
            </a:fld>
            <a:endParaRPr lang="en-US"/>
          </a:p>
        </p:txBody>
      </p:sp>
    </p:spTree>
    <p:extLst>
      <p:ext uri="{BB962C8B-B14F-4D97-AF65-F5344CB8AC3E}">
        <p14:creationId xmlns:p14="http://schemas.microsoft.com/office/powerpoint/2010/main" val="1921049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6</a:t>
            </a:fld>
            <a:endParaRPr lang="en-US"/>
          </a:p>
        </p:txBody>
      </p:sp>
    </p:spTree>
    <p:extLst>
      <p:ext uri="{BB962C8B-B14F-4D97-AF65-F5344CB8AC3E}">
        <p14:creationId xmlns:p14="http://schemas.microsoft.com/office/powerpoint/2010/main" val="2778933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7</a:t>
            </a:fld>
            <a:endParaRPr lang="en-US"/>
          </a:p>
        </p:txBody>
      </p:sp>
    </p:spTree>
    <p:extLst>
      <p:ext uri="{BB962C8B-B14F-4D97-AF65-F5344CB8AC3E}">
        <p14:creationId xmlns:p14="http://schemas.microsoft.com/office/powerpoint/2010/main" val="2446133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8</a:t>
            </a:fld>
            <a:endParaRPr lang="en-US"/>
          </a:p>
        </p:txBody>
      </p:sp>
    </p:spTree>
    <p:extLst>
      <p:ext uri="{BB962C8B-B14F-4D97-AF65-F5344CB8AC3E}">
        <p14:creationId xmlns:p14="http://schemas.microsoft.com/office/powerpoint/2010/main" val="168058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FE614-AF7C-48B9-930D-AC178F855FFD}" type="slidenum">
              <a:rPr lang="en-US" smtClean="0"/>
              <a:t>9</a:t>
            </a:fld>
            <a:endParaRPr lang="en-US"/>
          </a:p>
        </p:txBody>
      </p:sp>
    </p:spTree>
    <p:extLst>
      <p:ext uri="{BB962C8B-B14F-4D97-AF65-F5344CB8AC3E}">
        <p14:creationId xmlns:p14="http://schemas.microsoft.com/office/powerpoint/2010/main" val="1188440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Calibri" pitchFamily="34" charset="0"/>
            </a:endParaRPr>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750" y="554038"/>
            <a:ext cx="26670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ctrTitle"/>
          </p:nvPr>
        </p:nvSpPr>
        <p:spPr bwMode="auto">
          <a:xfrm>
            <a:off x="685800" y="2693988"/>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mtClean="0"/>
            </a:lvl1pPr>
          </a:lstStyle>
          <a:p>
            <a:pPr lvl="0"/>
            <a:r>
              <a:rPr lang="en-US" noProof="0"/>
              <a:t>Click to edit Master title style</a:t>
            </a:r>
          </a:p>
        </p:txBody>
      </p:sp>
      <p:sp>
        <p:nvSpPr>
          <p:cNvPr id="36868" name="Text Placeholder 2"/>
          <p:cNvSpPr>
            <a:spLocks noGrp="1"/>
          </p:cNvSpPr>
          <p:nvPr>
            <p:ph type="subTitle" idx="1"/>
          </p:nvPr>
        </p:nvSpPr>
        <p:spPr>
          <a:xfrm>
            <a:off x="685800" y="4449763"/>
            <a:ext cx="6400800" cy="1752600"/>
          </a:xfrm>
        </p:spPr>
        <p:txBody>
          <a:bodyPr/>
          <a:lstStyle>
            <a:lvl1pPr marL="0" indent="0">
              <a:buFont typeface="Calibri" pitchFamily="34" charset="0"/>
              <a:buNone/>
              <a:defRPr smtClean="0"/>
            </a:lvl1pPr>
          </a:lstStyle>
          <a:p>
            <a:pPr lvl="0"/>
            <a:r>
              <a:rPr lang="en-US" noProof="0"/>
              <a:t>Click to edit Master subtitle style</a:t>
            </a:r>
          </a:p>
        </p:txBody>
      </p:sp>
      <p:sp>
        <p:nvSpPr>
          <p:cNvPr id="6" name="Date Placeholder 3"/>
          <p:cNvSpPr>
            <a:spLocks noGrp="1"/>
          </p:cNvSpPr>
          <p:nvPr>
            <p:ph type="dt" sz="half" idx="10"/>
          </p:nvPr>
        </p:nvSpPr>
        <p:spPr>
          <a:xfrm>
            <a:off x="457200" y="6245225"/>
            <a:ext cx="2133600" cy="476250"/>
          </a:xfrm>
        </p:spPr>
        <p:txBody>
          <a:bodyPr/>
          <a:lstStyle>
            <a:lvl1pPr>
              <a:defRPr smtClean="0"/>
            </a:lvl1pPr>
          </a:lstStyle>
          <a:p>
            <a:pPr>
              <a:defRPr/>
            </a:pPr>
            <a:fld id="{AB35869E-2A5B-4B60-A09E-F23A4D33A732}" type="datetime1">
              <a:rPr lang="en-US" smtClean="0"/>
              <a:t>5/4/2016</a:t>
            </a:fld>
            <a:endParaRPr lang="en-US"/>
          </a:p>
        </p:txBody>
      </p:sp>
      <p:sp>
        <p:nvSpPr>
          <p:cNvPr id="7"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Tree>
    <p:extLst>
      <p:ext uri="{BB962C8B-B14F-4D97-AF65-F5344CB8AC3E}">
        <p14:creationId xmlns:p14="http://schemas.microsoft.com/office/powerpoint/2010/main" val="397939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666845-5CE6-43FA-9E4F-BD6B5CBF094C}" type="datetime1">
              <a:rPr lang="en-US" smtClean="0"/>
              <a:t>5/4/2016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7B897F-98F3-4BD0-9E73-8B636AA67513}" type="slidenum">
              <a:rPr lang="en-US"/>
              <a:pPr>
                <a:defRPr/>
              </a:pPr>
              <a:t>‹#›</a:t>
            </a:fld>
            <a:endParaRPr lang="en-US"/>
          </a:p>
        </p:txBody>
      </p:sp>
    </p:spTree>
    <p:extLst>
      <p:ext uri="{BB962C8B-B14F-4D97-AF65-F5344CB8AC3E}">
        <p14:creationId xmlns:p14="http://schemas.microsoft.com/office/powerpoint/2010/main" val="185955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8BED44E-95D6-400D-B204-67810BF1CB71}" type="datetime1">
              <a:rPr lang="en-US" smtClean="0"/>
              <a:t>5/4/2016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CD9528-AB83-4D22-B62C-953F363A0105}" type="slidenum">
              <a:rPr lang="en-US"/>
              <a:pPr>
                <a:defRPr/>
              </a:pPr>
              <a:t>‹#›</a:t>
            </a:fld>
            <a:endParaRPr lang="en-US"/>
          </a:p>
        </p:txBody>
      </p:sp>
    </p:spTree>
    <p:extLst>
      <p:ext uri="{BB962C8B-B14F-4D97-AF65-F5344CB8AC3E}">
        <p14:creationId xmlns:p14="http://schemas.microsoft.com/office/powerpoint/2010/main" val="429757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BCF1542-7842-4FEF-95E8-B29E619ACEB4}" type="datetime1">
              <a:rPr lang="en-US" smtClean="0"/>
              <a:t>5/4/2016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A3E62D-9C7D-4761-82A6-CF0FC5CBD5B8}" type="slidenum">
              <a:rPr lang="en-US"/>
              <a:pPr>
                <a:defRPr/>
              </a:pPr>
              <a:t>‹#›</a:t>
            </a:fld>
            <a:endParaRPr lang="en-US"/>
          </a:p>
        </p:txBody>
      </p:sp>
    </p:spTree>
    <p:extLst>
      <p:ext uri="{BB962C8B-B14F-4D97-AF65-F5344CB8AC3E}">
        <p14:creationId xmlns:p14="http://schemas.microsoft.com/office/powerpoint/2010/main" val="1632890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876800"/>
          </a:xfrm>
        </p:spPr>
        <p:txBody>
          <a:bodyPr/>
          <a:lstStyle/>
          <a:p>
            <a:pPr lvl="0"/>
            <a:r>
              <a:rPr lang="en-US" noProof="0"/>
              <a:t>Click icon to add table</a:t>
            </a:r>
          </a:p>
        </p:txBody>
      </p:sp>
      <p:sp>
        <p:nvSpPr>
          <p:cNvPr id="4" name="Date Placeholder 3"/>
          <p:cNvSpPr>
            <a:spLocks noGrp="1"/>
          </p:cNvSpPr>
          <p:nvPr>
            <p:ph type="dt" sz="half" idx="10"/>
          </p:nvPr>
        </p:nvSpPr>
        <p:spPr/>
        <p:txBody>
          <a:bodyPr/>
          <a:lstStyle>
            <a:lvl1pPr>
              <a:defRPr/>
            </a:lvl1pPr>
          </a:lstStyle>
          <a:p>
            <a:pPr>
              <a:defRPr/>
            </a:pPr>
            <a:fld id="{955C9908-6B7E-47CB-8251-9BF5A03ABB95}" type="datetime1">
              <a:rPr lang="en-US" smtClean="0"/>
              <a:t>5/4/2016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DE2C75-9E21-4612-A031-0E85E6667489}" type="slidenum">
              <a:rPr lang="en-US"/>
              <a:pPr>
                <a:defRPr/>
              </a:pPr>
              <a:t>‹#›</a:t>
            </a:fld>
            <a:endParaRPr lang="en-US"/>
          </a:p>
        </p:txBody>
      </p:sp>
    </p:spTree>
    <p:extLst>
      <p:ext uri="{BB962C8B-B14F-4D97-AF65-F5344CB8AC3E}">
        <p14:creationId xmlns:p14="http://schemas.microsoft.com/office/powerpoint/2010/main" val="3392909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3244850"/>
            <a:ext cx="2123529" cy="946150"/>
          </a:xfrm>
          <a:prstGeom prst="rect">
            <a:avLst/>
          </a:prstGeom>
        </p:spPr>
      </p:pic>
      <p:cxnSp>
        <p:nvCxnSpPr>
          <p:cNvPr id="9" name="Straight Connector 8"/>
          <p:cNvCxnSpPr/>
          <p:nvPr userDrawn="1"/>
        </p:nvCxnSpPr>
        <p:spPr>
          <a:xfrm flipH="1">
            <a:off x="2894806" y="2703704"/>
            <a:ext cx="1589" cy="209769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2702116"/>
            <a:ext cx="9144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480060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0" y="0"/>
            <a:ext cx="9144000" cy="770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300" dirty="0">
              <a:solidFill>
                <a:prstClr val="white"/>
              </a:solidFill>
            </a:endParaRPr>
          </a:p>
        </p:txBody>
      </p:sp>
      <p:pic>
        <p:nvPicPr>
          <p:cNvPr id="18" name="Picture 17"/>
          <p:cNvPicPr>
            <a:picLocks noChangeAspect="1"/>
          </p:cNvPicPr>
          <p:nvPr userDrawn="1"/>
        </p:nvPicPr>
        <p:blipFill rotWithShape="1">
          <a:blip r:embed="rId3" cstate="print">
            <a:extLst>
              <a:ext uri="{28A0092B-C50C-407E-A947-70E740481C1C}">
                <a14:useLocalDpi xmlns:a14="http://schemas.microsoft.com/office/drawing/2010/main" val="0"/>
              </a:ext>
            </a:extLst>
          </a:blip>
          <a:srcRect l="13581" r="4937" b="6019"/>
          <a:stretch/>
        </p:blipFill>
        <p:spPr>
          <a:xfrm>
            <a:off x="0" y="770129"/>
            <a:ext cx="2514600" cy="1933575"/>
          </a:xfrm>
          <a:prstGeom prst="rect">
            <a:avLst/>
          </a:prstGeom>
        </p:spPr>
      </p:pic>
      <p:pic>
        <p:nvPicPr>
          <p:cNvPr id="20" name="Picture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644" r="193"/>
          <a:stretch/>
        </p:blipFill>
        <p:spPr>
          <a:xfrm>
            <a:off x="0" y="4800599"/>
            <a:ext cx="3067050" cy="2057401"/>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b="20684"/>
          <a:stretch/>
        </p:blipFill>
        <p:spPr>
          <a:xfrm>
            <a:off x="2514600" y="770129"/>
            <a:ext cx="3657600" cy="19304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b="2528"/>
          <a:stretch/>
        </p:blipFill>
        <p:spPr>
          <a:xfrm>
            <a:off x="6172200" y="770130"/>
            <a:ext cx="2971800" cy="1930400"/>
          </a:xfrm>
          <a:prstGeom prst="rect">
            <a:avLst/>
          </a:prstGeom>
        </p:spPr>
      </p:pic>
      <p:pic>
        <p:nvPicPr>
          <p:cNvPr id="23" name="Picture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67050" y="4802188"/>
            <a:ext cx="3086103" cy="2057402"/>
          </a:xfrm>
          <a:prstGeom prst="rect">
            <a:avLst/>
          </a:prstGeom>
        </p:spPr>
      </p:pic>
      <p:pic>
        <p:nvPicPr>
          <p:cNvPr id="24" name="Picture 23"/>
          <p:cNvPicPr>
            <a:picLocks noChangeAspect="1"/>
          </p:cNvPicPr>
          <p:nvPr userDrawn="1"/>
        </p:nvPicPr>
        <p:blipFill rotWithShape="1">
          <a:blip r:embed="rId8" cstate="print">
            <a:extLst>
              <a:ext uri="{28A0092B-C50C-407E-A947-70E740481C1C}">
                <a14:useLocalDpi xmlns:a14="http://schemas.microsoft.com/office/drawing/2010/main" val="0"/>
              </a:ext>
            </a:extLst>
          </a:blip>
          <a:srcRect l="1" r="2611"/>
          <a:stretch/>
        </p:blipFill>
        <p:spPr>
          <a:xfrm>
            <a:off x="6153153" y="4802188"/>
            <a:ext cx="2990847" cy="2055812"/>
          </a:xfrm>
          <a:prstGeom prst="rect">
            <a:avLst/>
          </a:prstGeom>
        </p:spPr>
      </p:pic>
      <p:sp>
        <p:nvSpPr>
          <p:cNvPr id="39" name="Text Placeholder 38"/>
          <p:cNvSpPr>
            <a:spLocks noGrp="1"/>
          </p:cNvSpPr>
          <p:nvPr>
            <p:ph type="body" sz="quarter" idx="10"/>
          </p:nvPr>
        </p:nvSpPr>
        <p:spPr>
          <a:xfrm>
            <a:off x="3200400" y="3276600"/>
            <a:ext cx="5486400" cy="565150"/>
          </a:xfrm>
        </p:spPr>
        <p:txBody>
          <a:bodyPr>
            <a:normAutofit/>
          </a:bodyPr>
          <a:lstStyle>
            <a:lvl1pPr marL="0" indent="0">
              <a:buFontTx/>
              <a:buNone/>
              <a:defRPr sz="2800" b="1">
                <a:solidFill>
                  <a:srgbClr val="A32E37"/>
                </a:solidFill>
              </a:defRPr>
            </a:lvl1pPr>
          </a:lstStyle>
          <a:p>
            <a:pPr lvl="0"/>
            <a:r>
              <a:rPr lang="en-US"/>
              <a:t>Click to edit Master text styles</a:t>
            </a:r>
          </a:p>
        </p:txBody>
      </p:sp>
      <p:sp>
        <p:nvSpPr>
          <p:cNvPr id="43" name="Text Placeholder 42"/>
          <p:cNvSpPr>
            <a:spLocks noGrp="1"/>
          </p:cNvSpPr>
          <p:nvPr>
            <p:ph type="body" sz="quarter" idx="11"/>
          </p:nvPr>
        </p:nvSpPr>
        <p:spPr>
          <a:xfrm>
            <a:off x="3200400" y="3810000"/>
            <a:ext cx="5715000" cy="457200"/>
          </a:xfrm>
        </p:spPr>
        <p:txBody>
          <a:bodyPr>
            <a:normAutofit/>
          </a:bodyPr>
          <a:lstStyle>
            <a:lvl1pPr marL="0" indent="0">
              <a:buFontTx/>
              <a:buNone/>
              <a:defRPr sz="2000" b="1">
                <a:solidFill>
                  <a:schemeClr val="accent6"/>
                </a:solidFill>
              </a:defRPr>
            </a:lvl1pPr>
          </a:lstStyle>
          <a:p>
            <a:pPr lvl="0"/>
            <a:r>
              <a:rPr lang="en-US"/>
              <a:t>Click to edit Master text styles</a:t>
            </a:r>
          </a:p>
        </p:txBody>
      </p:sp>
    </p:spTree>
    <p:extLst>
      <p:ext uri="{BB962C8B-B14F-4D97-AF65-F5344CB8AC3E}">
        <p14:creationId xmlns:p14="http://schemas.microsoft.com/office/powerpoint/2010/main" val="1364540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Calibri" pitchFamily="34" charset="0"/>
            </a:endParaRPr>
          </a:p>
        </p:txBody>
      </p:sp>
      <p:cxnSp>
        <p:nvCxnSpPr>
          <p:cNvPr id="5"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791200"/>
            <a:ext cx="1895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smtClean="0"/>
            </a:lvl1pPr>
          </a:lstStyle>
          <a:p>
            <a:pPr>
              <a:defRPr/>
            </a:pPr>
            <a:fld id="{298E31A4-F0AC-4A5F-BFF2-05E9E543F8EC}" type="datetime1">
              <a:rPr lang="en-US" smtClean="0"/>
              <a:t>5/4/2016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8A15B10-59EB-4966-9748-B0E43A67668C}" type="slidenum">
              <a:rPr lang="en-US"/>
              <a:pPr>
                <a:defRPr/>
              </a:pPr>
              <a:t>‹#›</a:t>
            </a:fld>
            <a:endParaRPr lang="en-US"/>
          </a:p>
        </p:txBody>
      </p:sp>
    </p:spTree>
    <p:extLst>
      <p:ext uri="{BB962C8B-B14F-4D97-AF65-F5344CB8AC3E}">
        <p14:creationId xmlns:p14="http://schemas.microsoft.com/office/powerpoint/2010/main" val="3725067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531F15-C520-4808-86DA-7D7BA604138D}" type="datetime1">
              <a:rPr lang="en-US" smtClean="0"/>
              <a:t>5/4/2016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bwMode="white"/>
        <p:txBody>
          <a:bodyPr/>
          <a:lstStyle>
            <a:lvl1pPr>
              <a:defRPr/>
            </a:lvl1pPr>
          </a:lstStyle>
          <a:p>
            <a:pPr>
              <a:defRPr/>
            </a:pPr>
            <a:fld id="{1E107DAD-D09B-451F-85A5-E6AF2E2057A5}" type="slidenum">
              <a:rPr lang="en-US"/>
              <a:pPr>
                <a:defRPr/>
              </a:pPr>
              <a:t>‹#›</a:t>
            </a:fld>
            <a:endParaRPr lang="en-US"/>
          </a:p>
        </p:txBody>
      </p:sp>
    </p:spTree>
    <p:extLst>
      <p:ext uri="{BB962C8B-B14F-4D97-AF65-F5344CB8AC3E}">
        <p14:creationId xmlns:p14="http://schemas.microsoft.com/office/powerpoint/2010/main" val="115912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Calibri" pitchFamily="34" charset="0"/>
            </a:endParaRPr>
          </a:p>
        </p:txBody>
      </p:sp>
      <p:cxnSp>
        <p:nvCxnSpPr>
          <p:cNvPr id="5"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11" descr="NYLAG_LOGO_Inverse_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013575" y="5791200"/>
            <a:ext cx="18923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smtClean="0"/>
            </a:lvl1pPr>
          </a:lstStyle>
          <a:p>
            <a:pPr>
              <a:defRPr/>
            </a:pPr>
            <a:fld id="{D2ED8B25-A92A-4CC7-92CD-DFBC7B965E4F}" type="datetime1">
              <a:rPr lang="en-US" smtClean="0"/>
              <a:t>5/4/2016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7002CB-6CCD-4E63-A6DE-B4FBCE461E87}" type="slidenum">
              <a:rPr lang="en-US"/>
              <a:pPr>
                <a:defRPr/>
              </a:pPr>
              <a:t>‹#›</a:t>
            </a:fld>
            <a:endParaRPr lang="en-US"/>
          </a:p>
        </p:txBody>
      </p:sp>
    </p:spTree>
    <p:extLst>
      <p:ext uri="{BB962C8B-B14F-4D97-AF65-F5344CB8AC3E}">
        <p14:creationId xmlns:p14="http://schemas.microsoft.com/office/powerpoint/2010/main" val="252950552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E84DDE0-CB9F-4EDC-A4B4-03BC198B055B}" type="datetime1">
              <a:rPr lang="en-US" smtClean="0"/>
              <a:t>5/4/2016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5F0FF0-CE75-4D15-A0DC-B7480DAD83CC}" type="slidenum">
              <a:rPr lang="en-US"/>
              <a:pPr>
                <a:defRPr/>
              </a:pPr>
              <a:t>‹#›</a:t>
            </a:fld>
            <a:endParaRPr lang="en-US"/>
          </a:p>
        </p:txBody>
      </p:sp>
    </p:spTree>
    <p:extLst>
      <p:ext uri="{BB962C8B-B14F-4D97-AF65-F5344CB8AC3E}">
        <p14:creationId xmlns:p14="http://schemas.microsoft.com/office/powerpoint/2010/main" val="135483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Calibri" pitchFamily="34" charset="0"/>
            </a:endParaRPr>
          </a:p>
        </p:txBody>
      </p:sp>
      <p:cxnSp>
        <p:nvCxnSpPr>
          <p:cNvPr id="8"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791200"/>
            <a:ext cx="1895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p:cNvSpPr>
            <a:spLocks noGrp="1"/>
          </p:cNvSpPr>
          <p:nvPr>
            <p:ph type="dt" sz="half" idx="10"/>
          </p:nvPr>
        </p:nvSpPr>
        <p:spPr/>
        <p:txBody>
          <a:bodyPr/>
          <a:lstStyle>
            <a:lvl1pPr>
              <a:defRPr smtClean="0"/>
            </a:lvl1pPr>
          </a:lstStyle>
          <a:p>
            <a:pPr>
              <a:defRPr/>
            </a:pPr>
            <a:fld id="{4409C50A-3104-407C-BB15-E4A8A7F8C481}" type="datetime1">
              <a:rPr lang="en-US" smtClean="0"/>
              <a:t>5/4/2016</a:t>
            </a:fld>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8"/>
          <p:cNvSpPr>
            <a:spLocks noGrp="1"/>
          </p:cNvSpPr>
          <p:nvPr>
            <p:ph type="sldNum" sz="quarter" idx="12"/>
          </p:nvPr>
        </p:nvSpPr>
        <p:spPr/>
        <p:txBody>
          <a:bodyPr/>
          <a:lstStyle>
            <a:lvl1pPr>
              <a:defRPr/>
            </a:lvl1pPr>
          </a:lstStyle>
          <a:p>
            <a:pPr>
              <a:defRPr/>
            </a:pPr>
            <a:fld id="{D14899F0-2C95-4BE1-BC0A-93322E954E29}" type="slidenum">
              <a:rPr lang="en-US"/>
              <a:pPr>
                <a:defRPr/>
              </a:pPr>
              <a:t>‹#›</a:t>
            </a:fld>
            <a:endParaRPr lang="en-US"/>
          </a:p>
        </p:txBody>
      </p:sp>
    </p:spTree>
    <p:extLst>
      <p:ext uri="{BB962C8B-B14F-4D97-AF65-F5344CB8AC3E}">
        <p14:creationId xmlns:p14="http://schemas.microsoft.com/office/powerpoint/2010/main" val="308408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B932A8D-C724-4E4A-8170-246D7CAA6C36}" type="datetime1">
              <a:rPr lang="en-US" smtClean="0"/>
              <a:t>5/4/2016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9903847-E8FE-42DD-8DFA-25ECAFB37722}" type="slidenum">
              <a:rPr lang="en-US"/>
              <a:pPr>
                <a:defRPr/>
              </a:pPr>
              <a:t>‹#›</a:t>
            </a:fld>
            <a:endParaRPr lang="en-US"/>
          </a:p>
        </p:txBody>
      </p:sp>
    </p:spTree>
    <p:extLst>
      <p:ext uri="{BB962C8B-B14F-4D97-AF65-F5344CB8AC3E}">
        <p14:creationId xmlns:p14="http://schemas.microsoft.com/office/powerpoint/2010/main" val="981239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852643-8CFD-4168-B306-D60B8CF71AE5}" type="datetime1">
              <a:rPr lang="en-US" smtClean="0"/>
              <a:t>5/4/2016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5FD1947-A896-4743-BB27-5045311004AB}" type="slidenum">
              <a:rPr lang="en-US"/>
              <a:pPr>
                <a:defRPr/>
              </a:pPr>
              <a:t>‹#›</a:t>
            </a:fld>
            <a:endParaRPr lang="en-US"/>
          </a:p>
        </p:txBody>
      </p:sp>
    </p:spTree>
    <p:extLst>
      <p:ext uri="{BB962C8B-B14F-4D97-AF65-F5344CB8AC3E}">
        <p14:creationId xmlns:p14="http://schemas.microsoft.com/office/powerpoint/2010/main" val="329445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Calibri" pitchFamily="34" charset="0"/>
            </a:endParaRPr>
          </a:p>
        </p:txBody>
      </p:sp>
      <p:cxnSp>
        <p:nvCxnSpPr>
          <p:cNvPr id="6" name="Straight Connector 5"/>
          <p:cNvCxnSpPr/>
          <p:nvPr/>
        </p:nvCxnSpPr>
        <p:spPr>
          <a:xfrm rot="5400000">
            <a:off x="390525" y="3984625"/>
            <a:ext cx="4770438"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791200"/>
            <a:ext cx="1895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smtClean="0"/>
            </a:lvl1pPr>
          </a:lstStyle>
          <a:p>
            <a:pPr>
              <a:defRPr/>
            </a:pPr>
            <a:fld id="{7693E294-858A-40DA-A521-E0DBB7A2F211}" type="datetime1">
              <a:rPr lang="en-US" smtClean="0"/>
              <a:t>5/4/2016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A4D3A089-FEAB-4716-AA2A-906A8645526C}" type="slidenum">
              <a:rPr lang="en-US"/>
              <a:pPr>
                <a:defRPr/>
              </a:pPr>
              <a:t>‹#›</a:t>
            </a:fld>
            <a:endParaRPr lang="en-US"/>
          </a:p>
        </p:txBody>
      </p:sp>
    </p:spTree>
    <p:extLst>
      <p:ext uri="{BB962C8B-B14F-4D97-AF65-F5344CB8AC3E}">
        <p14:creationId xmlns:p14="http://schemas.microsoft.com/office/powerpoint/2010/main" val="227350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Calibri" pitchFamily="34" charset="0"/>
            </a:endParaRPr>
          </a:p>
        </p:txBody>
      </p:sp>
      <p:sp>
        <p:nvSpPr>
          <p:cNvPr id="4" name="Date Placeholder 3"/>
          <p:cNvSpPr>
            <a:spLocks noGrp="1"/>
          </p:cNvSpPr>
          <p:nvPr>
            <p:ph type="dt" sz="half" idx="2"/>
          </p:nvPr>
        </p:nvSpPr>
        <p:spPr bwMode="white">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FFFFFF"/>
                </a:solidFill>
              </a:defRPr>
            </a:lvl1pPr>
          </a:lstStyle>
          <a:p>
            <a:pPr fontAlgn="base">
              <a:spcBef>
                <a:spcPct val="0"/>
              </a:spcBef>
              <a:spcAft>
                <a:spcPct val="0"/>
              </a:spcAft>
              <a:defRPr/>
            </a:pPr>
            <a:fld id="{9AA3AB9B-6C7C-4FD2-A409-9E768237CE1B}" type="datetime1">
              <a:rPr lang="en-US" smtClean="0">
                <a:latin typeface="Calibri" pitchFamily="34" charset="0"/>
              </a:rPr>
              <a:t>5/4/2016</a:t>
            </a:fld>
            <a:endParaRPr lang="en-US">
              <a:latin typeface="Calibri" pitchFamily="34" charset="0"/>
            </a:endParaRPr>
          </a:p>
        </p:txBody>
      </p:sp>
      <p:sp>
        <p:nvSpPr>
          <p:cNvPr id="5" name="Footer Placeholder 4"/>
          <p:cNvSpPr>
            <a:spLocks noGrp="1"/>
          </p:cNvSpPr>
          <p:nvPr>
            <p:ph type="ftr" sz="quarter" idx="3"/>
          </p:nvPr>
        </p:nvSpPr>
        <p:spPr bwMode="white">
          <a:xfrm>
            <a:off x="3429000" y="19050"/>
            <a:ext cx="4114800" cy="32861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defRPr>
            </a:lvl1pPr>
          </a:lstStyle>
          <a:p>
            <a:pPr fontAlgn="base">
              <a:spcBef>
                <a:spcPct val="0"/>
              </a:spcBef>
              <a:spcAft>
                <a:spcPct val="0"/>
              </a:spcAft>
              <a:defRPr/>
            </a:pPr>
            <a:endParaRPr lang="en-US">
              <a:latin typeface="Calibri" pitchFamily="34" charset="0"/>
            </a:endParaRPr>
          </a:p>
        </p:txBody>
      </p:sp>
      <p:sp>
        <p:nvSpPr>
          <p:cNvPr id="6" name="Slide Number Placeholder 5"/>
          <p:cNvSpPr>
            <a:spLocks noGrp="1"/>
          </p:cNvSpPr>
          <p:nvPr>
            <p:ph type="sldNum" sz="quarter" idx="4"/>
          </p:nvPr>
        </p:nvSpPr>
        <p:spPr bwMode="white">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FFFFFF"/>
                </a:solidFill>
              </a:defRPr>
            </a:lvl1pPr>
          </a:lstStyle>
          <a:p>
            <a:pPr fontAlgn="base">
              <a:spcBef>
                <a:spcPct val="0"/>
              </a:spcBef>
              <a:spcAft>
                <a:spcPct val="0"/>
              </a:spcAft>
              <a:defRPr/>
            </a:pPr>
            <a:fld id="{A572ABA2-5892-4E21-8BBD-490019909FDE}" type="slidenum">
              <a:rPr lang="en-US">
                <a:latin typeface="Calibri" pitchFamily="34" charset="0"/>
              </a:rPr>
              <a:pPr fontAlgn="base">
                <a:spcBef>
                  <a:spcPct val="0"/>
                </a:spcBef>
                <a:spcAft>
                  <a:spcPct val="0"/>
                </a:spcAft>
                <a:defRPr/>
              </a:pPr>
              <a:t>‹#›</a:t>
            </a:fld>
            <a:endParaRPr lang="en-US">
              <a:latin typeface="Calibri" pitchFamily="34" charset="0"/>
            </a:endParaRPr>
          </a:p>
        </p:txBody>
      </p:sp>
      <p:pic>
        <p:nvPicPr>
          <p:cNvPr id="1032" name="Picture 4"/>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10400" y="5791200"/>
            <a:ext cx="1895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197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eaLnBrk="1" fontAlgn="base" hangingPunct="1">
        <a:spcBef>
          <a:spcPct val="0"/>
        </a:spcBef>
        <a:spcAft>
          <a:spcPct val="0"/>
        </a:spcAft>
        <a:defRPr sz="4000" kern="1200" spc="-100">
          <a:solidFill>
            <a:schemeClr val="tx2"/>
          </a:solidFill>
          <a:latin typeface="Calibri" pitchFamily="34" charset="0"/>
          <a:ea typeface="+mj-ea"/>
          <a:cs typeface="+mj-cs"/>
        </a:defRPr>
      </a:lvl1pPr>
      <a:lvl2pPr algn="l" rtl="0" eaLnBrk="1" fontAlgn="base" hangingPunct="1">
        <a:spcBef>
          <a:spcPct val="0"/>
        </a:spcBef>
        <a:spcAft>
          <a:spcPct val="0"/>
        </a:spcAft>
        <a:defRPr sz="4000">
          <a:solidFill>
            <a:schemeClr val="tx2"/>
          </a:solidFill>
          <a:latin typeface="Calibri" pitchFamily="34" charset="0"/>
        </a:defRPr>
      </a:lvl2pPr>
      <a:lvl3pPr algn="l" rtl="0" eaLnBrk="1" fontAlgn="base" hangingPunct="1">
        <a:spcBef>
          <a:spcPct val="0"/>
        </a:spcBef>
        <a:spcAft>
          <a:spcPct val="0"/>
        </a:spcAft>
        <a:defRPr sz="4000">
          <a:solidFill>
            <a:schemeClr val="tx2"/>
          </a:solidFill>
          <a:latin typeface="Calibri" pitchFamily="34" charset="0"/>
        </a:defRPr>
      </a:lvl3pPr>
      <a:lvl4pPr algn="l" rtl="0" eaLnBrk="1" fontAlgn="base" hangingPunct="1">
        <a:spcBef>
          <a:spcPct val="0"/>
        </a:spcBef>
        <a:spcAft>
          <a:spcPct val="0"/>
        </a:spcAft>
        <a:defRPr sz="4000">
          <a:solidFill>
            <a:schemeClr val="tx2"/>
          </a:solidFill>
          <a:latin typeface="Calibri" pitchFamily="34" charset="0"/>
        </a:defRPr>
      </a:lvl4pPr>
      <a:lvl5pPr algn="l" rtl="0" eaLnBrk="1" fontAlgn="base" hangingPunct="1">
        <a:spcBef>
          <a:spcPct val="0"/>
        </a:spcBef>
        <a:spcAft>
          <a:spcPct val="0"/>
        </a:spcAft>
        <a:defRPr sz="4000">
          <a:solidFill>
            <a:schemeClr val="tx2"/>
          </a:solidFill>
          <a:latin typeface="Calibri" pitchFamily="34" charset="0"/>
        </a:defRPr>
      </a:lvl5pPr>
      <a:lvl6pPr marL="457200" algn="l" rtl="0" eaLnBrk="1" fontAlgn="base" hangingPunct="1">
        <a:spcBef>
          <a:spcPct val="0"/>
        </a:spcBef>
        <a:spcAft>
          <a:spcPct val="0"/>
        </a:spcAft>
        <a:defRPr sz="4000">
          <a:solidFill>
            <a:schemeClr val="tx2"/>
          </a:solidFill>
          <a:latin typeface="Calibri" pitchFamily="34" charset="0"/>
        </a:defRPr>
      </a:lvl6pPr>
      <a:lvl7pPr marL="914400" algn="l" rtl="0" eaLnBrk="1" fontAlgn="base" hangingPunct="1">
        <a:spcBef>
          <a:spcPct val="0"/>
        </a:spcBef>
        <a:spcAft>
          <a:spcPct val="0"/>
        </a:spcAft>
        <a:defRPr sz="4000">
          <a:solidFill>
            <a:schemeClr val="tx2"/>
          </a:solidFill>
          <a:latin typeface="Calibri" pitchFamily="34" charset="0"/>
        </a:defRPr>
      </a:lvl7pPr>
      <a:lvl8pPr marL="1371600" algn="l" rtl="0" eaLnBrk="1" fontAlgn="base" hangingPunct="1">
        <a:spcBef>
          <a:spcPct val="0"/>
        </a:spcBef>
        <a:spcAft>
          <a:spcPct val="0"/>
        </a:spcAft>
        <a:defRPr sz="4000">
          <a:solidFill>
            <a:schemeClr val="tx2"/>
          </a:solidFill>
          <a:latin typeface="Calibri" pitchFamily="34" charset="0"/>
        </a:defRPr>
      </a:lvl8pPr>
      <a:lvl9pPr marL="1828800" algn="l" rtl="0" eaLnBrk="1" fontAlgn="base" hangingPunct="1">
        <a:spcBef>
          <a:spcPct val="0"/>
        </a:spcBef>
        <a:spcAft>
          <a:spcPct val="0"/>
        </a:spcAft>
        <a:defRPr sz="4000">
          <a:solidFill>
            <a:schemeClr val="tx2"/>
          </a:solidFill>
          <a:latin typeface="Calibri" pitchFamily="34" charset="0"/>
        </a:defRPr>
      </a:lvl9pPr>
    </p:titleStyle>
    <p:bodyStyle>
      <a:lvl1pPr marL="182563" indent="-182563" algn="l" rtl="0" eaLnBrk="1" fontAlgn="base" hangingPunct="1">
        <a:spcBef>
          <a:spcPct val="20000"/>
        </a:spcBef>
        <a:spcAft>
          <a:spcPct val="0"/>
        </a:spcAft>
        <a:buClr>
          <a:schemeClr val="accent1"/>
        </a:buClr>
        <a:buSzPct val="85000"/>
        <a:buFont typeface="Calibri" pitchFamily="34" charset="0"/>
        <a:buChar char="•"/>
        <a:defRPr sz="2400" kern="1200">
          <a:solidFill>
            <a:schemeClr val="tx1"/>
          </a:solidFill>
          <a:latin typeface="Calibri"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Calibri" pitchFamily="34" charset="0"/>
        <a:buChar char="•"/>
        <a:defRPr sz="2000" kern="1200">
          <a:solidFill>
            <a:schemeClr val="tx1"/>
          </a:solidFill>
          <a:latin typeface="Calibri"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Calibri" pitchFamily="34" charset="0"/>
        <a:buChar char="•"/>
        <a:defRPr kern="1200">
          <a:solidFill>
            <a:schemeClr val="tx1"/>
          </a:solidFill>
          <a:latin typeface="Calibri" pitchFamily="34" charset="0"/>
          <a:ea typeface="+mn-ea"/>
          <a:cs typeface="+mn-cs"/>
        </a:defRPr>
      </a:lvl3pPr>
      <a:lvl4pPr marL="1004888" indent="-182563" algn="l" rtl="0" eaLnBrk="1" fontAlgn="base" hangingPunct="1">
        <a:spcBef>
          <a:spcPct val="20000"/>
        </a:spcBef>
        <a:spcAft>
          <a:spcPct val="0"/>
        </a:spcAft>
        <a:buClr>
          <a:schemeClr val="accent1"/>
        </a:buClr>
        <a:buFont typeface="Calibri" pitchFamily="34" charset="0"/>
        <a:buChar char="•"/>
        <a:defRPr sz="1600" kern="1200">
          <a:solidFill>
            <a:schemeClr val="tx1"/>
          </a:solidFill>
          <a:latin typeface="Calibri"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Calibri" pitchFamily="34" charset="0"/>
        <a:buChar char="•"/>
        <a:defRPr sz="1400" kern="1200">
          <a:solidFill>
            <a:schemeClr val="tx1"/>
          </a:solidFill>
          <a:latin typeface="Calibri"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www.health.ny.gov/health_care/medicaid/reference/mrg/index.htm"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www.wnylc.com/health/download/400/"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nylc.com/health/entry/134/"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www.health.ny.gov/health_care/medicaid/reference/mrg/other-eligibility-requirements.pdf" TargetMode="External"/><Relationship Id="rId4" Type="http://schemas.openxmlformats.org/officeDocument/2006/relationships/hyperlink" Target="http://w3.health.state.ny.us/dbspace/NYCRR18.nsf/56cf2e25d626f9f785256538006c3ed7/33c6010623c5f0d58525672200768c75?OpenDocumen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wnylc.com/health/entry/175/"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health.state.ny.us/health_care/medicaid/publications/docs/adm/10adm-9.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profiles.health.ny.gov/home_care/index"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wnylc.com/health/download/11/" TargetMode="External"/><Relationship Id="rId2" Type="http://schemas.openxmlformats.org/officeDocument/2006/relationships/hyperlink" Target="http://www.wnylc.com/health/entry/18/" TargetMode="External"/><Relationship Id="rId1" Type="http://schemas.openxmlformats.org/officeDocument/2006/relationships/slideLayout" Target="../slideLayouts/slideLayout3.xml"/><Relationship Id="rId5" Type="http://schemas.openxmlformats.org/officeDocument/2006/relationships/hyperlink" Target="http://www.health.ny.gov/health_care/medicaid/publications/index.htm" TargetMode="External"/><Relationship Id="rId4" Type="http://schemas.openxmlformats.org/officeDocument/2006/relationships/hyperlink" Target="http://www.health.state.ny.us/health_care/medicaid/publications/docs/adm/10adm-9.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ealth.ny.gov/health_care/medicaid/publications/gis/16ma009.ht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health.ny.gov/forms/doh-5178a.pdf" TargetMode="External"/><Relationship Id="rId5" Type="http://schemas.openxmlformats.org/officeDocument/2006/relationships/hyperlink" Target="https://www.health.ny.gov/forms/doh-4495a.pdf" TargetMode="External"/><Relationship Id="rId4" Type="http://schemas.openxmlformats.org/officeDocument/2006/relationships/hyperlink" Target="http://www.health.ny.gov/forms/doh-4220.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health.ny.gov/health_care/medicaid/ldss.ht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1.nyc.gov/site/hra/locations/medicaid-locations.pag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2819400"/>
            <a:ext cx="5486400" cy="990600"/>
          </a:xfrm>
        </p:spPr>
        <p:txBody>
          <a:bodyPr>
            <a:normAutofit fontScale="77500" lnSpcReduction="20000"/>
          </a:bodyPr>
          <a:lstStyle/>
          <a:p>
            <a:r>
              <a:rPr lang="en-US" dirty="0" smtClean="0"/>
              <a:t>DAB Medicaid:  Applications (2016)</a:t>
            </a:r>
          </a:p>
          <a:p>
            <a:r>
              <a:rPr lang="en-US" dirty="0" err="1" smtClean="0"/>
              <a:t>Borchard</a:t>
            </a:r>
            <a:r>
              <a:rPr lang="en-US" dirty="0" smtClean="0"/>
              <a:t> Foundation Training Series – Part 5</a:t>
            </a:r>
            <a:endParaRPr lang="en-US" dirty="0"/>
          </a:p>
        </p:txBody>
      </p:sp>
      <p:sp>
        <p:nvSpPr>
          <p:cNvPr id="3" name="Text Placeholder 2"/>
          <p:cNvSpPr>
            <a:spLocks noGrp="1"/>
          </p:cNvSpPr>
          <p:nvPr>
            <p:ph type="body" sz="quarter" idx="11"/>
          </p:nvPr>
        </p:nvSpPr>
        <p:spPr>
          <a:xfrm>
            <a:off x="3048000" y="3810000"/>
            <a:ext cx="5943600" cy="1066800"/>
          </a:xfrm>
        </p:spPr>
        <p:txBody>
          <a:bodyPr>
            <a:normAutofit lnSpcReduction="10000"/>
          </a:bodyPr>
          <a:lstStyle/>
          <a:p>
            <a:r>
              <a:rPr lang="en-US" dirty="0" smtClean="0"/>
              <a:t>Kelly Ann Murray, Esq.</a:t>
            </a:r>
          </a:p>
          <a:p>
            <a:r>
              <a:rPr lang="en-US" dirty="0" smtClean="0"/>
              <a:t>Paula Arboleda, MSS, MLSP</a:t>
            </a:r>
          </a:p>
          <a:p>
            <a:r>
              <a:rPr lang="en-US" dirty="0" smtClean="0"/>
              <a:t>Evelyn Frank Legal Resources Program</a:t>
            </a:r>
            <a:endParaRPr lang="en-US" dirty="0"/>
          </a:p>
        </p:txBody>
      </p:sp>
      <p:sp>
        <p:nvSpPr>
          <p:cNvPr id="4" name="TextBox 3"/>
          <p:cNvSpPr txBox="1"/>
          <p:nvPr/>
        </p:nvSpPr>
        <p:spPr>
          <a:xfrm>
            <a:off x="381000" y="4311134"/>
            <a:ext cx="2514600" cy="369332"/>
          </a:xfrm>
          <a:prstGeom prst="rect">
            <a:avLst/>
          </a:prstGeom>
          <a:noFill/>
        </p:spPr>
        <p:txBody>
          <a:bodyPr wrap="square" rtlCol="0">
            <a:spAutoFit/>
          </a:bodyPr>
          <a:lstStyle/>
          <a:p>
            <a:r>
              <a:rPr lang="en-US" dirty="0" smtClean="0"/>
              <a:t>© NYLAG 2016</a:t>
            </a:r>
            <a:endParaRPr lang="en-US" dirty="0"/>
          </a:p>
        </p:txBody>
      </p:sp>
    </p:spTree>
    <p:extLst>
      <p:ext uri="{BB962C8B-B14F-4D97-AF65-F5344CB8AC3E}">
        <p14:creationId xmlns:p14="http://schemas.microsoft.com/office/powerpoint/2010/main" val="261550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Medicaid Application Walkthrough</a:t>
            </a:r>
            <a:endParaRPr lang="en-US" dirty="0"/>
          </a:p>
        </p:txBody>
      </p:sp>
      <p:sp>
        <p:nvSpPr>
          <p:cNvPr id="8" name="Subtitle 7"/>
          <p:cNvSpPr>
            <a:spLocks noGrp="1"/>
          </p:cNvSpPr>
          <p:nvPr>
            <p:ph type="subTitle" idx="1"/>
          </p:nvPr>
        </p:nvSpPr>
        <p:spPr>
          <a:xfrm>
            <a:off x="685800" y="3505200"/>
            <a:ext cx="7391400" cy="1752600"/>
          </a:xfrm>
        </p:spPr>
        <p:txBody>
          <a:bodyPr/>
          <a:lstStyle/>
          <a:p>
            <a:pPr marL="342900" indent="-342900">
              <a:buFont typeface="Arial" panose="020B0604020202020204" pitchFamily="34" charset="0"/>
              <a:buChar char="•"/>
            </a:pPr>
            <a:r>
              <a:rPr lang="en-US" dirty="0" smtClean="0"/>
              <a:t>Completion of DOH-4220 + 4495A (Supplement A)</a:t>
            </a:r>
          </a:p>
          <a:p>
            <a:pPr>
              <a:tabLst>
                <a:tab pos="347663" algn="l"/>
              </a:tabLst>
            </a:pPr>
            <a:r>
              <a:rPr lang="en-US" dirty="0"/>
              <a:t>	</a:t>
            </a:r>
            <a:r>
              <a:rPr lang="en-US" dirty="0" smtClean="0"/>
              <a:t>(</a:t>
            </a:r>
            <a:r>
              <a:rPr lang="en-US" dirty="0"/>
              <a:t>Go To Application PDF)</a:t>
            </a:r>
          </a:p>
          <a:p>
            <a:pPr marL="342900" indent="-342900">
              <a:buFont typeface="Arial" panose="020B0604020202020204" pitchFamily="34" charset="0"/>
              <a:buChar char="•"/>
            </a:pPr>
            <a:r>
              <a:rPr lang="en-US" dirty="0" smtClean="0"/>
              <a:t>Required documentation</a:t>
            </a:r>
            <a:endParaRPr lang="en-US" dirty="0"/>
          </a:p>
          <a:p>
            <a:pPr marL="342900" indent="-342900">
              <a:buFont typeface="Arial" panose="020B0604020202020204" pitchFamily="34" charset="0"/>
              <a:buChar char="•"/>
            </a:pPr>
            <a:r>
              <a:rPr lang="en-US" dirty="0" smtClean="0"/>
              <a:t>Processing Times</a:t>
            </a:r>
            <a:endParaRPr lang="en-US" dirty="0"/>
          </a:p>
          <a:p>
            <a:pPr marL="342900" indent="-34290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FA9DE49B-3CFF-48D3-956C-AFE0666D0030}" type="slidenum">
              <a:rPr lang="en-US" smtClean="0"/>
              <a:pPr>
                <a:defRPr/>
              </a:pPr>
              <a:t>10</a:t>
            </a:fld>
            <a:endParaRPr lang="en-US" dirty="0"/>
          </a:p>
        </p:txBody>
      </p:sp>
    </p:spTree>
    <p:extLst>
      <p:ext uri="{BB962C8B-B14F-4D97-AF65-F5344CB8AC3E}">
        <p14:creationId xmlns:p14="http://schemas.microsoft.com/office/powerpoint/2010/main" val="828186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fontScale="90000"/>
          </a:bodyPr>
          <a:lstStyle/>
          <a:p>
            <a:r>
              <a:rPr lang="en-US" dirty="0" smtClean="0"/>
              <a:t>Documentation to be Submitted - Citizens</a:t>
            </a:r>
            <a:endParaRPr lang="en-US" dirty="0"/>
          </a:p>
        </p:txBody>
      </p:sp>
      <p:sp>
        <p:nvSpPr>
          <p:cNvPr id="3" name="Content Placeholder 2"/>
          <p:cNvSpPr>
            <a:spLocks noGrp="1"/>
          </p:cNvSpPr>
          <p:nvPr>
            <p:ph idx="1"/>
          </p:nvPr>
        </p:nvSpPr>
        <p:spPr>
          <a:xfrm>
            <a:off x="304800" y="1066800"/>
            <a:ext cx="8305800" cy="5257800"/>
          </a:xfrm>
          <a:noFill/>
        </p:spPr>
        <p:txBody>
          <a:bodyPr/>
          <a:lstStyle/>
          <a:p>
            <a:r>
              <a:rPr lang="en-US" sz="2800" dirty="0" smtClean="0"/>
              <a:t>Age, Identity, and Immigration Status  </a:t>
            </a:r>
            <a:endParaRPr lang="en-US" sz="2800" b="1" dirty="0"/>
          </a:p>
          <a:p>
            <a:pPr marL="739775" indent="-228600"/>
            <a:r>
              <a:rPr lang="en-US" b="1" dirty="0" smtClean="0"/>
              <a:t>U.S</a:t>
            </a:r>
            <a:r>
              <a:rPr lang="en-US" b="1" dirty="0"/>
              <a:t>. </a:t>
            </a:r>
            <a:r>
              <a:rPr lang="en-US" b="1" dirty="0" smtClean="0"/>
              <a:t>citizens (by birth) merely can provide </a:t>
            </a:r>
            <a:r>
              <a:rPr lang="en-US" b="1" dirty="0"/>
              <a:t>a </a:t>
            </a:r>
            <a:r>
              <a:rPr lang="en-US" b="1" dirty="0" smtClean="0"/>
              <a:t>valid </a:t>
            </a:r>
            <a:r>
              <a:rPr lang="en-US" b="1" dirty="0"/>
              <a:t>Social Security Number (SSN</a:t>
            </a:r>
            <a:r>
              <a:rPr lang="en-US" b="1" dirty="0" smtClean="0"/>
              <a:t>). </a:t>
            </a:r>
            <a:r>
              <a:rPr lang="en-US" dirty="0" smtClean="0"/>
              <a:t>A </a:t>
            </a:r>
            <a:r>
              <a:rPr lang="en-US" dirty="0"/>
              <a:t>match with the Social Security Administration (SSA) will verify your SSN, date of birth and U.S. </a:t>
            </a:r>
            <a:r>
              <a:rPr lang="en-US" dirty="0" smtClean="0"/>
              <a:t>citizenship.  </a:t>
            </a:r>
          </a:p>
          <a:p>
            <a:pPr marL="850900" lvl="1" indent="0"/>
            <a:r>
              <a:rPr lang="en-US" sz="2400" dirty="0" smtClean="0"/>
              <a:t>If </a:t>
            </a:r>
            <a:r>
              <a:rPr lang="en-US" sz="2400" dirty="0"/>
              <a:t>SSA verifies this information, no further proof is needed. </a:t>
            </a:r>
            <a:endParaRPr lang="en-US" sz="2400" dirty="0" smtClean="0"/>
          </a:p>
          <a:p>
            <a:pPr marL="576263" indent="0"/>
            <a:r>
              <a:rPr lang="en-US" b="1" dirty="0" smtClean="0"/>
              <a:t>Naturalized citizens </a:t>
            </a:r>
            <a:r>
              <a:rPr lang="en-US" dirty="0" smtClean="0"/>
              <a:t>may be asked for proof </a:t>
            </a:r>
            <a:r>
              <a:rPr lang="en-US" dirty="0"/>
              <a:t>of naturalization </a:t>
            </a:r>
            <a:r>
              <a:rPr lang="en-US" dirty="0" smtClean="0"/>
              <a:t>(Naturalization </a:t>
            </a:r>
            <a:r>
              <a:rPr lang="en-US" dirty="0"/>
              <a:t>Certificate (N-550 or N-570) or a U.S. passport</a:t>
            </a:r>
            <a:r>
              <a:rPr lang="en-US" dirty="0" smtClean="0"/>
              <a:t>.  Best to submit with application.  </a:t>
            </a:r>
          </a:p>
          <a:p>
            <a:pPr marL="576263" indent="0">
              <a:buNone/>
            </a:pPr>
            <a:endParaRPr lang="en-US" b="1" dirty="0" smtClean="0"/>
          </a:p>
          <a:p>
            <a:pPr marL="576263" indent="0">
              <a:buNone/>
            </a:pPr>
            <a:r>
              <a:rPr lang="en-US" sz="2300" b="1" dirty="0" smtClean="0"/>
              <a:t>What if SSA match doesn’t verify SSN, date of </a:t>
            </a:r>
            <a:endParaRPr lang="en-US" sz="2300" b="1" dirty="0" smtClean="0"/>
          </a:p>
          <a:p>
            <a:pPr marL="576263" indent="0">
              <a:buNone/>
            </a:pPr>
            <a:r>
              <a:rPr lang="en-US" sz="2300" b="1" dirty="0"/>
              <a:t>b</a:t>
            </a:r>
            <a:r>
              <a:rPr lang="en-US" sz="2300" b="1" dirty="0" smtClean="0"/>
              <a:t>irth or </a:t>
            </a:r>
            <a:r>
              <a:rPr lang="en-US" sz="2300" b="1" dirty="0" smtClean="0"/>
              <a:t>citizenship?</a:t>
            </a:r>
            <a:r>
              <a:rPr lang="en-US" sz="2300" dirty="0" smtClean="0"/>
              <a:t>  Next slide. </a:t>
            </a:r>
            <a:endParaRPr lang="en-US" sz="2300" dirty="0"/>
          </a:p>
          <a:p>
            <a:endParaRPr lang="en-US" sz="1800"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11</a:t>
            </a:fld>
            <a:endParaRPr lang="en-US"/>
          </a:p>
        </p:txBody>
      </p:sp>
    </p:spTree>
    <p:extLst>
      <p:ext uri="{BB962C8B-B14F-4D97-AF65-F5344CB8AC3E}">
        <p14:creationId xmlns:p14="http://schemas.microsoft.com/office/powerpoint/2010/main" val="2860202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fontScale="90000"/>
          </a:bodyPr>
          <a:lstStyle/>
          <a:p>
            <a:r>
              <a:rPr lang="en-US" dirty="0"/>
              <a:t>Documentation to be Submitted - Citizens</a:t>
            </a:r>
            <a:r>
              <a:rPr lang="en-US" dirty="0" smtClean="0"/>
              <a:t/>
            </a:r>
            <a:br>
              <a:rPr lang="en-US" dirty="0" smtClean="0"/>
            </a:br>
            <a:r>
              <a:rPr lang="en-US" dirty="0" smtClean="0"/>
              <a:t> 		P</a:t>
            </a:r>
            <a:r>
              <a:rPr lang="en-US" sz="3600" dirty="0" smtClean="0"/>
              <a:t>roof of Age, Identity, &amp; Date of Birth   </a:t>
            </a:r>
            <a:endParaRPr lang="en-US" sz="3600" dirty="0"/>
          </a:p>
        </p:txBody>
      </p:sp>
      <p:sp>
        <p:nvSpPr>
          <p:cNvPr id="3" name="Content Placeholder 2"/>
          <p:cNvSpPr>
            <a:spLocks noGrp="1"/>
          </p:cNvSpPr>
          <p:nvPr>
            <p:ph idx="1"/>
          </p:nvPr>
        </p:nvSpPr>
        <p:spPr>
          <a:xfrm>
            <a:off x="457200" y="1600200"/>
            <a:ext cx="8458200" cy="5018470"/>
          </a:xfrm>
        </p:spPr>
        <p:txBody>
          <a:bodyPr/>
          <a:lstStyle/>
          <a:p>
            <a:r>
              <a:rPr lang="en-US" sz="2600" dirty="0"/>
              <a:t>Medicare Benefit Card (the red, white, and blue card). </a:t>
            </a:r>
          </a:p>
          <a:p>
            <a:pPr lvl="2"/>
            <a:r>
              <a:rPr lang="en-US" sz="2200" dirty="0"/>
              <a:t>“According to the Medicaid Reference Guide (MRG),* </a:t>
            </a:r>
            <a:r>
              <a:rPr lang="en-US" sz="2000" dirty="0"/>
              <a:t>“</a:t>
            </a:r>
            <a:r>
              <a:rPr lang="en-US" sz="2000" b="1" dirty="0"/>
              <a:t>applicants/recipients (A/</a:t>
            </a:r>
            <a:r>
              <a:rPr lang="en-US" sz="2000" b="1" dirty="0" err="1"/>
              <a:t>Rs</a:t>
            </a:r>
            <a:r>
              <a:rPr lang="en-US" sz="2000" b="1" dirty="0"/>
              <a:t>) declaring to be U.S. citizens, who are eligible for or enrolled in Medicare or receiving Supplemental Security Income (SSI) are exempt from documenting both citizenship and identity.</a:t>
            </a:r>
            <a:r>
              <a:rPr lang="en-US" sz="2000" dirty="0"/>
              <a:t> These individuals have already established their citizenship and identity to the Social Security Administration (SSA).” </a:t>
            </a:r>
          </a:p>
          <a:p>
            <a:pPr marL="182563" lvl="1"/>
            <a:r>
              <a:rPr lang="en-US" sz="2400" dirty="0" smtClean="0"/>
              <a:t>Proof </a:t>
            </a:r>
            <a:r>
              <a:rPr lang="en-US" sz="2400" dirty="0"/>
              <a:t>of age (if not verified by </a:t>
            </a:r>
            <a:r>
              <a:rPr lang="en-US" sz="2400" dirty="0" smtClean="0"/>
              <a:t>SSA by data match)-</a:t>
            </a:r>
          </a:p>
          <a:p>
            <a:pPr marL="455613" lvl="2"/>
            <a:r>
              <a:rPr lang="en-US" sz="2400" dirty="0" smtClean="0"/>
              <a:t>Birth </a:t>
            </a:r>
            <a:r>
              <a:rPr lang="en-US" sz="2400" dirty="0"/>
              <a:t>certificate</a:t>
            </a:r>
            <a:r>
              <a:rPr lang="en-US" sz="2400" dirty="0" smtClean="0"/>
              <a:t>, passport</a:t>
            </a:r>
            <a:r>
              <a:rPr lang="en-US" sz="2400" dirty="0"/>
              <a:t>, State ID, SSA Award letter with DOB information. </a:t>
            </a:r>
            <a:endParaRPr lang="en-US" sz="2400" dirty="0" smtClean="0"/>
          </a:p>
          <a:p>
            <a:pPr marL="615950" lvl="2" indent="-342900"/>
            <a:r>
              <a:rPr lang="en-US" sz="2200" dirty="0" smtClean="0"/>
              <a:t>See </a:t>
            </a:r>
            <a:r>
              <a:rPr lang="en-US" sz="2200" dirty="0"/>
              <a:t>Medicaid Reference Guide for exhaustive list </a:t>
            </a:r>
          </a:p>
          <a:p>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12</a:t>
            </a:fld>
            <a:endParaRPr lang="en-US"/>
          </a:p>
        </p:txBody>
      </p:sp>
      <p:sp>
        <p:nvSpPr>
          <p:cNvPr id="5" name="TextBox 4"/>
          <p:cNvSpPr txBox="1"/>
          <p:nvPr/>
        </p:nvSpPr>
        <p:spPr>
          <a:xfrm>
            <a:off x="228600" y="5972338"/>
            <a:ext cx="6629400" cy="600164"/>
          </a:xfrm>
          <a:prstGeom prst="rect">
            <a:avLst/>
          </a:prstGeom>
          <a:solidFill>
            <a:schemeClr val="bg1"/>
          </a:solidFill>
        </p:spPr>
        <p:txBody>
          <a:bodyPr wrap="square" rtlCol="0">
            <a:spAutoFit/>
          </a:bodyPr>
          <a:lstStyle/>
          <a:p>
            <a:r>
              <a:rPr lang="en-US" sz="1700" dirty="0" smtClean="0"/>
              <a:t>*See </a:t>
            </a:r>
            <a:r>
              <a:rPr lang="en-US" sz="1700" dirty="0" err="1" smtClean="0"/>
              <a:t>MRG,Other</a:t>
            </a:r>
            <a:r>
              <a:rPr lang="en-US" sz="1700" dirty="0" smtClean="0"/>
              <a:t> </a:t>
            </a:r>
            <a:r>
              <a:rPr lang="en-US" sz="1700" dirty="0"/>
              <a:t>Eligibility Requirements Chapter, pg. 592 at </a:t>
            </a:r>
            <a:r>
              <a:rPr lang="en-US" sz="1600" dirty="0">
                <a:hlinkClick r:id="rId2"/>
              </a:rPr>
              <a:t>http://</a:t>
            </a:r>
            <a:r>
              <a:rPr lang="en-US" sz="1600" dirty="0" smtClean="0">
                <a:hlinkClick r:id="rId2"/>
              </a:rPr>
              <a:t>www.health.ny.gov/health_care/medicaid/reference/mrg/index.htm</a:t>
            </a:r>
            <a:r>
              <a:rPr lang="en-US" sz="1600" dirty="0" smtClean="0"/>
              <a:t>  </a:t>
            </a:r>
            <a:endParaRPr lang="en-US" sz="1600" dirty="0"/>
          </a:p>
        </p:txBody>
      </p:sp>
    </p:spTree>
    <p:extLst>
      <p:ext uri="{BB962C8B-B14F-4D97-AF65-F5344CB8AC3E}">
        <p14:creationId xmlns:p14="http://schemas.microsoft.com/office/powerpoint/2010/main" val="3779917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r>
              <a:rPr lang="en-US" dirty="0"/>
              <a:t>Documentation to be </a:t>
            </a:r>
            <a:r>
              <a:rPr lang="en-US" dirty="0" smtClean="0"/>
              <a:t>Submitted </a:t>
            </a:r>
            <a:r>
              <a:rPr lang="en-US" i="1" dirty="0" smtClean="0"/>
              <a:t>Continued</a:t>
            </a:r>
            <a:endParaRPr lang="en-US" i="1" dirty="0"/>
          </a:p>
        </p:txBody>
      </p:sp>
      <p:sp>
        <p:nvSpPr>
          <p:cNvPr id="3" name="Content Placeholder 2"/>
          <p:cNvSpPr>
            <a:spLocks noGrp="1"/>
          </p:cNvSpPr>
          <p:nvPr>
            <p:ph idx="1"/>
          </p:nvPr>
        </p:nvSpPr>
        <p:spPr>
          <a:xfrm>
            <a:off x="381000" y="1295400"/>
            <a:ext cx="8534400" cy="4495800"/>
          </a:xfrm>
        </p:spPr>
        <p:txBody>
          <a:bodyPr/>
          <a:lstStyle/>
          <a:p>
            <a:r>
              <a:rPr lang="en-US" dirty="0"/>
              <a:t>Proof of </a:t>
            </a:r>
            <a:r>
              <a:rPr lang="en-US" dirty="0" smtClean="0"/>
              <a:t>NYS residency </a:t>
            </a:r>
          </a:p>
          <a:p>
            <a:pPr lvl="1"/>
            <a:r>
              <a:rPr lang="en-US" dirty="0" smtClean="0"/>
              <a:t>Rental </a:t>
            </a:r>
            <a:r>
              <a:rPr lang="en-US" dirty="0"/>
              <a:t>receipt, </a:t>
            </a:r>
            <a:r>
              <a:rPr lang="en-US" dirty="0" smtClean="0"/>
              <a:t>lease, mortgage </a:t>
            </a:r>
            <a:r>
              <a:rPr lang="en-US" dirty="0"/>
              <a:t>statement, </a:t>
            </a:r>
            <a:r>
              <a:rPr lang="en-US" dirty="0" smtClean="0"/>
              <a:t>SSA award letter, or mailing postmark. See Medicaid Reference Guide for exhaustive list (“Other Eligibility Requirements”) </a:t>
            </a:r>
            <a:endParaRPr lang="en-US" dirty="0"/>
          </a:p>
          <a:p>
            <a:r>
              <a:rPr lang="en-US" dirty="0" smtClean="0"/>
              <a:t>Health Insurance </a:t>
            </a:r>
            <a:r>
              <a:rPr lang="en-US" dirty="0"/>
              <a:t>benefit </a:t>
            </a:r>
            <a:r>
              <a:rPr lang="en-US" dirty="0" smtClean="0"/>
              <a:t>cards and/or proof of health insurance premiums</a:t>
            </a:r>
          </a:p>
          <a:p>
            <a:pPr lvl="1"/>
            <a:r>
              <a:rPr lang="en-US" dirty="0" smtClean="0"/>
              <a:t>Medicare Card (always include)</a:t>
            </a:r>
          </a:p>
          <a:p>
            <a:pPr lvl="1"/>
            <a:r>
              <a:rPr lang="en-US" dirty="0" smtClean="0"/>
              <a:t>Retiree insurance</a:t>
            </a:r>
          </a:p>
          <a:p>
            <a:pPr lvl="1"/>
            <a:r>
              <a:rPr lang="en-US" dirty="0" smtClean="0"/>
              <a:t>Supplemental Insurance (</a:t>
            </a:r>
            <a:r>
              <a:rPr lang="en-US" dirty="0" err="1" smtClean="0"/>
              <a:t>Medigap</a:t>
            </a:r>
            <a:r>
              <a:rPr lang="en-US" dirty="0" smtClean="0"/>
              <a:t>)</a:t>
            </a:r>
          </a:p>
          <a:p>
            <a:pPr lvl="1"/>
            <a:r>
              <a:rPr lang="en-US" dirty="0" smtClean="0"/>
              <a:t>Long Term Care insurance </a:t>
            </a:r>
          </a:p>
          <a:p>
            <a:pPr lvl="1"/>
            <a:r>
              <a:rPr lang="en-US" dirty="0" smtClean="0"/>
              <a:t>Dental/Vision </a:t>
            </a:r>
          </a:p>
          <a:p>
            <a:pPr lvl="1"/>
            <a:r>
              <a:rPr lang="en-US" b="1" dirty="0" smtClean="0"/>
              <a:t>Include proof that you pay premiums</a:t>
            </a:r>
            <a:endParaRPr lang="en-US" b="1" dirty="0"/>
          </a:p>
          <a:p>
            <a:r>
              <a:rPr lang="en-US" dirty="0" smtClean="0"/>
              <a:t>Proof of Income and Resources (see next slide)</a:t>
            </a:r>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13</a:t>
            </a:fld>
            <a:endParaRPr lang="en-US"/>
          </a:p>
        </p:txBody>
      </p:sp>
    </p:spTree>
    <p:extLst>
      <p:ext uri="{BB962C8B-B14F-4D97-AF65-F5344CB8AC3E}">
        <p14:creationId xmlns:p14="http://schemas.microsoft.com/office/powerpoint/2010/main" val="1136396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“Attestation” vs. Verification - Resources </a:t>
            </a:r>
            <a:endParaRPr lang="en-US" dirty="0"/>
          </a:p>
        </p:txBody>
      </p:sp>
      <p:sp>
        <p:nvSpPr>
          <p:cNvPr id="3" name="Content Placeholder 2"/>
          <p:cNvSpPr>
            <a:spLocks noGrp="1"/>
          </p:cNvSpPr>
          <p:nvPr>
            <p:ph idx="1"/>
          </p:nvPr>
        </p:nvSpPr>
        <p:spPr>
          <a:xfrm>
            <a:off x="457200" y="1295400"/>
            <a:ext cx="8458200" cy="5257800"/>
          </a:xfrm>
          <a:solidFill>
            <a:schemeClr val="bg1"/>
          </a:solidFill>
        </p:spPr>
        <p:txBody>
          <a:bodyPr/>
          <a:lstStyle/>
          <a:p>
            <a:r>
              <a:rPr lang="en-US" dirty="0" smtClean="0"/>
              <a:t>To simplify applications and renewals, NYS has gradually eliminated some requirements to </a:t>
            </a:r>
            <a:r>
              <a:rPr lang="en-US" b="1" dirty="0" smtClean="0"/>
              <a:t>VERIFY</a:t>
            </a:r>
            <a:r>
              <a:rPr lang="en-US" dirty="0" smtClean="0"/>
              <a:t>  income and assets with written documentation.  For some income and assets, an applicant or recipient may just  </a:t>
            </a:r>
            <a:r>
              <a:rPr lang="en-US" b="1" dirty="0" smtClean="0"/>
              <a:t>ATTEST</a:t>
            </a:r>
            <a:r>
              <a:rPr lang="en-US" dirty="0" smtClean="0"/>
              <a:t> to the amounts. </a:t>
            </a:r>
          </a:p>
          <a:p>
            <a:r>
              <a:rPr lang="en-US" b="1" dirty="0" smtClean="0"/>
              <a:t>RESOURCES</a:t>
            </a:r>
            <a:r>
              <a:rPr lang="en-US" dirty="0" smtClean="0"/>
              <a:t> - Those seeking Medicaid for Community-Based Long Term Care (CB-LTC) services, including MLTC, housekeeping services, any other home care, adult day care, or the Assisted Living Program, must VERIFY their resources with bank/ investment institution statements, showing balance on the 1</a:t>
            </a:r>
            <a:r>
              <a:rPr lang="en-US" baseline="30000" dirty="0" smtClean="0"/>
              <a:t>st</a:t>
            </a:r>
            <a:r>
              <a:rPr lang="en-US" dirty="0" smtClean="0"/>
              <a:t> of the month of application. </a:t>
            </a:r>
          </a:p>
          <a:p>
            <a:pPr lvl="1"/>
            <a:r>
              <a:rPr lang="en-US" sz="2400" dirty="0" smtClean="0"/>
              <a:t>Attestation is OK, though, on renewal. </a:t>
            </a:r>
            <a:r>
              <a:rPr lang="en-US" sz="2400" b="1" dirty="0"/>
              <a:t>11 </a:t>
            </a:r>
            <a:r>
              <a:rPr lang="en-US" sz="2400" b="1" dirty="0" smtClean="0"/>
              <a:t>DOH OHIP/ADM-1</a:t>
            </a:r>
            <a:endParaRPr lang="en-US" sz="2400" b="1" dirty="0"/>
          </a:p>
          <a:p>
            <a:pPr lvl="1"/>
            <a:r>
              <a:rPr lang="en-US" sz="2400" dirty="0" smtClean="0"/>
              <a:t>Those not seeking CB-LTC may merely attest to the amount of their assets. </a:t>
            </a:r>
            <a:r>
              <a:rPr lang="en-US" sz="2400" b="1" dirty="0"/>
              <a:t>NYS DOH 2010-ADM-01 </a:t>
            </a:r>
            <a:r>
              <a:rPr lang="en-US" sz="2400" dirty="0" smtClean="0"/>
              <a:t>.</a:t>
            </a:r>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14</a:t>
            </a:fld>
            <a:endParaRPr lang="en-US"/>
          </a:p>
        </p:txBody>
      </p:sp>
    </p:spTree>
    <p:extLst>
      <p:ext uri="{BB962C8B-B14F-4D97-AF65-F5344CB8AC3E}">
        <p14:creationId xmlns:p14="http://schemas.microsoft.com/office/powerpoint/2010/main" val="2477213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838200"/>
          </a:xfrm>
        </p:spPr>
        <p:txBody>
          <a:bodyPr>
            <a:noAutofit/>
          </a:bodyPr>
          <a:lstStyle/>
          <a:p>
            <a:r>
              <a:rPr lang="en-US" sz="3200" dirty="0" smtClean="0"/>
              <a:t>Attestation vs. Verification Income &amp; </a:t>
            </a:r>
            <a:r>
              <a:rPr lang="en-US" sz="3200" dirty="0"/>
              <a:t>Health Insurance </a:t>
            </a:r>
          </a:p>
        </p:txBody>
      </p:sp>
      <p:sp>
        <p:nvSpPr>
          <p:cNvPr id="3" name="Content Placeholder 2"/>
          <p:cNvSpPr>
            <a:spLocks noGrp="1"/>
          </p:cNvSpPr>
          <p:nvPr>
            <p:ph idx="1"/>
          </p:nvPr>
        </p:nvSpPr>
        <p:spPr>
          <a:xfrm>
            <a:off x="457200" y="1371600"/>
            <a:ext cx="8534400" cy="5334000"/>
          </a:xfrm>
          <a:solidFill>
            <a:schemeClr val="bg1"/>
          </a:solidFill>
        </p:spPr>
        <p:txBody>
          <a:bodyPr/>
          <a:lstStyle/>
          <a:p>
            <a:pPr fontAlgn="auto">
              <a:spcBef>
                <a:spcPts val="0"/>
              </a:spcBef>
              <a:spcAft>
                <a:spcPts val="0"/>
              </a:spcAft>
              <a:buClrTx/>
              <a:buSzTx/>
              <a:defRPr/>
            </a:pPr>
            <a:r>
              <a:rPr lang="en-US" b="1" dirty="0" smtClean="0"/>
              <a:t>Social Security Income </a:t>
            </a:r>
            <a:r>
              <a:rPr lang="en-US" dirty="0" smtClean="0"/>
              <a:t>– Since 2013, “DAB” applicants do not have to submit an award letter from the SSA showing the amount of their </a:t>
            </a:r>
            <a:r>
              <a:rPr lang="en-US" dirty="0"/>
              <a:t>Social Security. NYC MICSA  Alert 3/5/13 </a:t>
            </a:r>
          </a:p>
          <a:p>
            <a:pPr marL="274637" lvl="1" indent="0" fontAlgn="auto">
              <a:spcBef>
                <a:spcPts val="0"/>
              </a:spcBef>
              <a:spcAft>
                <a:spcPts val="0"/>
              </a:spcAft>
              <a:buClrTx/>
              <a:buSzTx/>
              <a:buNone/>
              <a:defRPr/>
            </a:pPr>
            <a:r>
              <a:rPr lang="en-US" dirty="0" smtClean="0">
                <a:hlinkClick r:id="rId2"/>
              </a:rPr>
              <a:t>http</a:t>
            </a:r>
            <a:r>
              <a:rPr lang="en-US" dirty="0">
                <a:hlinkClick r:id="rId2"/>
              </a:rPr>
              <a:t>://www.wnylc.com/health/download/400/</a:t>
            </a:r>
            <a:r>
              <a:rPr lang="en-US" dirty="0"/>
              <a:t> </a:t>
            </a:r>
            <a:r>
              <a:rPr lang="en-US" dirty="0" smtClean="0"/>
              <a:t>.  </a:t>
            </a:r>
          </a:p>
          <a:p>
            <a:pPr lvl="1" fontAlgn="auto">
              <a:spcBef>
                <a:spcPts val="0"/>
              </a:spcBef>
              <a:spcAft>
                <a:spcPts val="0"/>
              </a:spcAft>
              <a:buClrTx/>
              <a:buSzTx/>
              <a:defRPr/>
            </a:pPr>
            <a:r>
              <a:rPr lang="en-US" dirty="0" smtClean="0"/>
              <a:t>Same is true on renewals.</a:t>
            </a:r>
          </a:p>
          <a:p>
            <a:pPr lvl="1" fontAlgn="auto">
              <a:spcBef>
                <a:spcPts val="0"/>
              </a:spcBef>
              <a:spcAft>
                <a:spcPts val="0"/>
              </a:spcAft>
              <a:buClrTx/>
              <a:buSzTx/>
              <a:defRPr/>
            </a:pPr>
            <a:r>
              <a:rPr lang="en-US" dirty="0" smtClean="0"/>
              <a:t>Can’t hurt to submit letter!  Medicaid workers still used to asking for it! </a:t>
            </a:r>
          </a:p>
          <a:p>
            <a:pPr fontAlgn="auto">
              <a:spcBef>
                <a:spcPts val="0"/>
              </a:spcBef>
              <a:spcAft>
                <a:spcPts val="0"/>
              </a:spcAft>
              <a:buClrTx/>
              <a:buSzTx/>
              <a:defRPr/>
            </a:pPr>
            <a:r>
              <a:rPr lang="en-US" b="1" dirty="0" smtClean="0"/>
              <a:t>OTHER TYPES OF INCOME </a:t>
            </a:r>
            <a:r>
              <a:rPr lang="en-US" dirty="0" smtClean="0"/>
              <a:t>– requires verification.  </a:t>
            </a:r>
          </a:p>
          <a:p>
            <a:pPr fontAlgn="auto">
              <a:spcBef>
                <a:spcPts val="0"/>
              </a:spcBef>
              <a:spcAft>
                <a:spcPts val="0"/>
              </a:spcAft>
              <a:buClrTx/>
              <a:buSzTx/>
              <a:defRPr/>
            </a:pPr>
            <a:r>
              <a:rPr lang="en-US" b="1" dirty="0" smtClean="0"/>
              <a:t>Health Insurance Premiums </a:t>
            </a:r>
            <a:r>
              <a:rPr lang="en-US" dirty="0" smtClean="0"/>
              <a:t>– must verify amount and that client paid it if deducting premium  from income. </a:t>
            </a:r>
          </a:p>
          <a:p>
            <a:pPr fontAlgn="auto">
              <a:spcBef>
                <a:spcPts val="0"/>
              </a:spcBef>
              <a:spcAft>
                <a:spcPts val="0"/>
              </a:spcAft>
              <a:buClrTx/>
              <a:buSzTx/>
              <a:defRPr/>
            </a:pPr>
            <a:r>
              <a:rPr lang="en-US" b="1" dirty="0" smtClean="0"/>
              <a:t>Verification doesn’t mean there is no asset or income limit!  Must disclose honestly or can be liable to repay/ fraud! </a:t>
            </a:r>
          </a:p>
          <a:p>
            <a:pPr marL="0" indent="0" fontAlgn="auto">
              <a:spcBef>
                <a:spcPts val="0"/>
              </a:spcBef>
              <a:spcAft>
                <a:spcPts val="0"/>
              </a:spcAft>
              <a:buClrTx/>
              <a:buSzTx/>
              <a:buNone/>
              <a:defRPr/>
            </a:pPr>
            <a:endParaRPr lang="en-US" sz="2000" b="1" dirty="0" smtClean="0"/>
          </a:p>
          <a:p>
            <a:pPr marL="0" indent="0" fontAlgn="auto">
              <a:spcBef>
                <a:spcPts val="0"/>
              </a:spcBef>
              <a:spcAft>
                <a:spcPts val="0"/>
              </a:spcAft>
              <a:buClrTx/>
              <a:buSzTx/>
              <a:buNone/>
              <a:defRPr/>
            </a:pPr>
            <a:r>
              <a:rPr lang="en-US" sz="2000" b="1" dirty="0" smtClean="0"/>
              <a:t>See 11-ADM-01 </a:t>
            </a:r>
            <a:r>
              <a:rPr lang="en-US" sz="2000" b="1" dirty="0"/>
              <a:t>-</a:t>
            </a:r>
            <a:r>
              <a:rPr lang="en-US" sz="2000" dirty="0"/>
              <a:t> Expansion of Attestation of Income, Resources and Residence at Renewal</a:t>
            </a:r>
            <a:r>
              <a:rPr lang="en-US" sz="2000" dirty="0" smtClean="0"/>
              <a:t>, and </a:t>
            </a:r>
            <a:r>
              <a:rPr lang="en-US" sz="2000" dirty="0"/>
              <a:t>Attestation of Interest Income at Application for Family Health Plus and Certain Medicaid Applicants (March 11, 2011).</a:t>
            </a:r>
          </a:p>
          <a:p>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15</a:t>
            </a:fld>
            <a:endParaRPr lang="en-US"/>
          </a:p>
        </p:txBody>
      </p:sp>
    </p:spTree>
    <p:extLst>
      <p:ext uri="{BB962C8B-B14F-4D97-AF65-F5344CB8AC3E}">
        <p14:creationId xmlns:p14="http://schemas.microsoft.com/office/powerpoint/2010/main" val="1558634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Documentation of Income, Resources and Proof of Health Insurance Premium</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20797614"/>
              </p:ext>
            </p:extLst>
          </p:nvPr>
        </p:nvGraphicFramePr>
        <p:xfrm>
          <a:off x="457200" y="1676401"/>
          <a:ext cx="8534400" cy="5059680"/>
        </p:xfrm>
        <a:graphic>
          <a:graphicData uri="http://schemas.openxmlformats.org/drawingml/2006/table">
            <a:tbl>
              <a:tblPr firstRow="1" bandRow="1">
                <a:tableStyleId>{5C22544A-7EE6-4342-B048-85BDC9FD1C3A}</a:tableStyleId>
              </a:tblPr>
              <a:tblGrid>
                <a:gridCol w="2133600"/>
                <a:gridCol w="1422400"/>
                <a:gridCol w="1264356"/>
                <a:gridCol w="1975556"/>
                <a:gridCol w="1738488"/>
              </a:tblGrid>
              <a:tr h="355125">
                <a:tc>
                  <a:txBody>
                    <a:bodyPr/>
                    <a:lstStyle/>
                    <a:p>
                      <a:endParaRPr lang="en-US" dirty="0"/>
                    </a:p>
                  </a:txBody>
                  <a:tcPr/>
                </a:tc>
                <a:tc gridSpan="2">
                  <a:txBody>
                    <a:bodyPr/>
                    <a:lstStyle/>
                    <a:p>
                      <a:pPr algn="ctr"/>
                      <a:r>
                        <a:rPr lang="en-US" dirty="0" smtClean="0"/>
                        <a:t>Income</a:t>
                      </a:r>
                      <a:endParaRPr lang="en-US" dirty="0"/>
                    </a:p>
                  </a:txBody>
                  <a:tcPr/>
                </a:tc>
                <a:tc hMerge="1">
                  <a:txBody>
                    <a:bodyPr/>
                    <a:lstStyle/>
                    <a:p>
                      <a:endParaRPr lang="en-US" dirty="0"/>
                    </a:p>
                  </a:txBody>
                  <a:tcPr/>
                </a:tc>
                <a:tc rowSpan="2">
                  <a:txBody>
                    <a:bodyPr/>
                    <a:lstStyle/>
                    <a:p>
                      <a:pPr algn="ctr"/>
                      <a:r>
                        <a:rPr lang="en-US" dirty="0" smtClean="0"/>
                        <a:t>Resources</a:t>
                      </a:r>
                      <a:endParaRPr lang="en-US" dirty="0"/>
                    </a:p>
                  </a:txBody>
                  <a:tcPr anchor="ctr"/>
                </a:tc>
                <a:tc rowSpan="2">
                  <a:txBody>
                    <a:bodyPr/>
                    <a:lstStyle/>
                    <a:p>
                      <a:pPr algn="ctr"/>
                      <a:r>
                        <a:rPr lang="en-US" dirty="0" smtClean="0"/>
                        <a:t>Health Insurance Premiums</a:t>
                      </a:r>
                      <a:endParaRPr lang="en-US" dirty="0"/>
                    </a:p>
                  </a:txBody>
                  <a:tcPr anchor="ctr"/>
                </a:tc>
              </a:tr>
              <a:tr h="562281">
                <a:tc>
                  <a:txBody>
                    <a:bodyPr/>
                    <a:lstStyle/>
                    <a:p>
                      <a:endParaRPr lang="en-US" dirty="0"/>
                    </a:p>
                  </a:txBody>
                  <a:tcPr/>
                </a:tc>
                <a:tc>
                  <a:txBody>
                    <a:bodyPr/>
                    <a:lstStyle/>
                    <a:p>
                      <a:pPr algn="ctr"/>
                      <a:r>
                        <a:rPr lang="en-US" sz="1600" dirty="0" smtClean="0"/>
                        <a:t>Social Security</a:t>
                      </a:r>
                      <a:endParaRPr lang="en-US" dirty="0">
                        <a:solidFill>
                          <a:schemeClr val="tx1"/>
                        </a:solidFill>
                      </a:endParaRPr>
                    </a:p>
                  </a:txBody>
                  <a:tcPr/>
                </a:tc>
                <a:tc>
                  <a:txBody>
                    <a:bodyPr/>
                    <a:lstStyle/>
                    <a:p>
                      <a:pPr algn="ctr"/>
                      <a:r>
                        <a:rPr lang="en-US" dirty="0" smtClean="0"/>
                        <a:t>Other</a:t>
                      </a:r>
                    </a:p>
                    <a:p>
                      <a:pPr algn="ctr"/>
                      <a:r>
                        <a:rPr lang="en-US" dirty="0" smtClean="0">
                          <a:solidFill>
                            <a:schemeClr val="tx1"/>
                          </a:solidFill>
                        </a:rPr>
                        <a:t>Types</a:t>
                      </a:r>
                      <a:endParaRPr lang="en-US" dirty="0">
                        <a:solidFill>
                          <a:schemeClr val="tx1"/>
                        </a:solidFill>
                      </a:endParaRPr>
                    </a:p>
                  </a:txBody>
                  <a:tcPr/>
                </a:tc>
                <a:tc vMerge="1">
                  <a:txBody>
                    <a:bodyPr/>
                    <a:lstStyle/>
                    <a:p>
                      <a:endParaRPr lang="en-US" dirty="0"/>
                    </a:p>
                  </a:txBody>
                  <a:tcPr/>
                </a:tc>
                <a:tc vMerge="1">
                  <a:txBody>
                    <a:bodyPr/>
                    <a:lstStyle/>
                    <a:p>
                      <a:endParaRPr lang="en-US" dirty="0"/>
                    </a:p>
                  </a:txBody>
                  <a:tcPr/>
                </a:tc>
              </a:tr>
              <a:tr h="621469">
                <a:tc>
                  <a:txBody>
                    <a:bodyPr/>
                    <a:lstStyle/>
                    <a:p>
                      <a:r>
                        <a:rPr lang="en-US" dirty="0" smtClean="0"/>
                        <a:t>Community Medicaid w/o LTC</a:t>
                      </a:r>
                      <a:endParaRPr lang="en-US" dirty="0"/>
                    </a:p>
                  </a:txBody>
                  <a:tcPr/>
                </a:tc>
                <a:tc>
                  <a:txBody>
                    <a:bodyPr/>
                    <a:lstStyle/>
                    <a:p>
                      <a:r>
                        <a:rPr lang="en-US" sz="1600" dirty="0" smtClean="0"/>
                        <a:t>Attestation*</a:t>
                      </a:r>
                      <a:endParaRPr lang="en-US" sz="1600" dirty="0"/>
                    </a:p>
                  </a:txBody>
                  <a:tcPr/>
                </a:tc>
                <a:tc>
                  <a:txBody>
                    <a:bodyPr/>
                    <a:lstStyle/>
                    <a:p>
                      <a:r>
                        <a:rPr lang="en-US" sz="1600" dirty="0" smtClean="0"/>
                        <a:t>Submit Proof</a:t>
                      </a:r>
                      <a:endParaRPr lang="en-US" sz="1600" dirty="0"/>
                    </a:p>
                  </a:txBody>
                  <a:tcPr/>
                </a:tc>
                <a:tc>
                  <a:txBody>
                    <a:bodyPr/>
                    <a:lstStyle/>
                    <a:p>
                      <a:r>
                        <a:rPr lang="en-US" sz="1600" dirty="0" smtClean="0"/>
                        <a:t>Attestation*</a:t>
                      </a:r>
                      <a:endParaRPr lang="en-US" sz="1600" dirty="0"/>
                    </a:p>
                  </a:txBody>
                  <a:tcPr/>
                </a:tc>
                <a:tc>
                  <a:txBody>
                    <a:bodyPr/>
                    <a:lstStyle/>
                    <a:p>
                      <a:r>
                        <a:rPr lang="en-US" sz="1600" dirty="0" smtClean="0"/>
                        <a:t>Submit Proof</a:t>
                      </a:r>
                      <a:endParaRPr lang="en-US" sz="1600" dirty="0"/>
                    </a:p>
                  </a:txBody>
                  <a:tcPr/>
                </a:tc>
              </a:tr>
              <a:tr h="621469">
                <a:tc>
                  <a:txBody>
                    <a:bodyPr/>
                    <a:lstStyle/>
                    <a:p>
                      <a:r>
                        <a:rPr lang="en-US" dirty="0" smtClean="0"/>
                        <a:t>Community Based Long Term Care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Attestation*</a:t>
                      </a:r>
                    </a:p>
                    <a:p>
                      <a:endParaRPr lang="en-US" sz="1600" dirty="0"/>
                    </a:p>
                  </a:txBody>
                  <a:tcPr/>
                </a:tc>
                <a:tc>
                  <a:txBody>
                    <a:bodyPr/>
                    <a:lstStyle/>
                    <a:p>
                      <a:r>
                        <a:rPr lang="en-US" sz="1600" dirty="0" smtClean="0"/>
                        <a:t>Submit Proof</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Submit Proof</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Submit Proof</a:t>
                      </a:r>
                    </a:p>
                    <a:p>
                      <a:endParaRPr lang="en-US" sz="1600" dirty="0"/>
                    </a:p>
                  </a:txBody>
                  <a:tcPr/>
                </a:tc>
              </a:tr>
              <a:tr h="799031">
                <a:tc>
                  <a:txBody>
                    <a:bodyPr/>
                    <a:lstStyle/>
                    <a:p>
                      <a:r>
                        <a:rPr lang="en-US" dirty="0" smtClean="0"/>
                        <a:t>Nursing Home</a:t>
                      </a:r>
                      <a:endParaRPr lang="en-US" dirty="0"/>
                    </a:p>
                  </a:txBody>
                  <a:tcPr/>
                </a:tc>
                <a:tc>
                  <a:txBody>
                    <a:bodyPr/>
                    <a:lstStyle/>
                    <a:p>
                      <a:r>
                        <a:rPr lang="en-US" sz="1600" dirty="0" smtClean="0"/>
                        <a:t>Attestation*</a:t>
                      </a:r>
                      <a:endParaRPr lang="en-US" sz="1600" dirty="0"/>
                    </a:p>
                  </a:txBody>
                  <a:tcPr/>
                </a:tc>
                <a:tc>
                  <a:txBody>
                    <a:bodyPr/>
                    <a:lstStyle/>
                    <a:p>
                      <a:r>
                        <a:rPr lang="en-US" sz="1600" dirty="0" smtClean="0"/>
                        <a:t>Submit Proof</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Submit Proof for</a:t>
                      </a:r>
                      <a:r>
                        <a:rPr lang="en-US" sz="1600" baseline="0" dirty="0" smtClean="0"/>
                        <a:t> Look-Back Period of 60 months</a:t>
                      </a:r>
                      <a:endParaRPr lang="en-US" sz="1600" dirty="0"/>
                    </a:p>
                  </a:txBody>
                  <a:tcPr/>
                </a:tc>
                <a:tc>
                  <a:txBody>
                    <a:bodyPr/>
                    <a:lstStyle/>
                    <a:p>
                      <a:r>
                        <a:rPr lang="en-US" sz="1600" dirty="0" smtClean="0"/>
                        <a:t>Submit Proof</a:t>
                      </a:r>
                      <a:endParaRPr lang="en-US" sz="1600" dirty="0"/>
                    </a:p>
                  </a:txBody>
                  <a:tcPr/>
                </a:tc>
              </a:tr>
              <a:tr h="799031">
                <a:tc>
                  <a:txBody>
                    <a:bodyPr/>
                    <a:lstStyle/>
                    <a:p>
                      <a:r>
                        <a:rPr lang="en-US" dirty="0" smtClean="0"/>
                        <a:t>Other</a:t>
                      </a:r>
                      <a:r>
                        <a:rPr lang="en-US" baseline="0" dirty="0" smtClean="0"/>
                        <a:t> Information</a:t>
                      </a:r>
                      <a:endParaRPr 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*If electroni</a:t>
                      </a:r>
                      <a:r>
                        <a:rPr lang="en-US" sz="1600" baseline="0" dirty="0" smtClean="0"/>
                        <a:t>c information does not match will request p</a:t>
                      </a:r>
                      <a:r>
                        <a:rPr lang="en-US" sz="1600" dirty="0" smtClean="0"/>
                        <a:t>roof </a:t>
                      </a:r>
                    </a:p>
                  </a:txBody>
                  <a:tcPr/>
                </a:tc>
                <a:tc hMerge="1">
                  <a:txBody>
                    <a:bodyPr/>
                    <a:lstStyle/>
                    <a:p>
                      <a:endParaRPr lang="en-US" sz="1400" dirty="0"/>
                    </a:p>
                  </a:txBody>
                  <a:tcPr/>
                </a:tc>
                <a:tc hMerge="1">
                  <a:txBody>
                    <a:bodyPr/>
                    <a:lstStyle/>
                    <a:p>
                      <a:endParaRPr lang="en-US" sz="1400" dirty="0"/>
                    </a:p>
                  </a:txBody>
                  <a:tcPr/>
                </a:tc>
                <a:tc>
                  <a:txBody>
                    <a:bodyPr/>
                    <a:lstStyle/>
                    <a:p>
                      <a:r>
                        <a:rPr lang="en-US" sz="1600" dirty="0" smtClean="0"/>
                        <a:t>To have </a:t>
                      </a:r>
                      <a:r>
                        <a:rPr lang="en-US" sz="1600" baseline="0" dirty="0" smtClean="0"/>
                        <a:t>amount deducted from income</a:t>
                      </a:r>
                      <a:endParaRPr lang="en-US" sz="1600" dirty="0"/>
                    </a:p>
                  </a:txBody>
                  <a:tcPr/>
                </a:tc>
              </a:tr>
              <a:tr h="1121763">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04 OMM/ADM-6; 11-ADM-01, </a:t>
                      </a:r>
                      <a:r>
                        <a:rPr lang="en-US" dirty="0" smtClean="0"/>
                        <a:t>NYS DOH 2010-ADM-01</a:t>
                      </a:r>
                      <a:r>
                        <a:rPr lang="en-US" sz="18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find</a:t>
                      </a:r>
                      <a:r>
                        <a:rPr lang="en-US" sz="1800" baseline="0" dirty="0" smtClean="0"/>
                        <a:t> on http://www.health.ny.gov/health_care/medicaid/publications/index.htm</a:t>
                      </a:r>
                      <a:endParaRPr lang="en-US"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NYC MICSA  Alert 3/5/13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http://www.wnylc.com/health/download/400/ </a:t>
                      </a:r>
                      <a:endParaRPr lang="en-US" sz="1600" dirty="0" smtClean="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sz="1400" dirty="0"/>
                    </a:p>
                  </a:txBody>
                  <a:tcPr/>
                </a:tc>
                <a:tc hMerge="1">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16</a:t>
            </a:fld>
            <a:endParaRPr lang="en-US"/>
          </a:p>
        </p:txBody>
      </p:sp>
    </p:spTree>
    <p:extLst>
      <p:ext uri="{BB962C8B-B14F-4D97-AF65-F5344CB8AC3E}">
        <p14:creationId xmlns:p14="http://schemas.microsoft.com/office/powerpoint/2010/main" val="4132748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815781D8-91F1-4115-8206-B44DD272120C}" type="slidenum">
              <a:rPr lang="en-US" smtClean="0">
                <a:solidFill>
                  <a:schemeClr val="bg1"/>
                </a:solidFill>
              </a:rPr>
              <a:pPr eaLnBrk="1" hangingPunct="1"/>
              <a:t>17</a:t>
            </a:fld>
            <a:endParaRPr lang="en-US" dirty="0" smtClean="0">
              <a:solidFill>
                <a:schemeClr val="bg1"/>
              </a:solidFill>
            </a:endParaRPr>
          </a:p>
        </p:txBody>
      </p:sp>
      <p:sp>
        <p:nvSpPr>
          <p:cNvPr id="29699" name="Rectangle 2"/>
          <p:cNvSpPr>
            <a:spLocks noGrp="1"/>
          </p:cNvSpPr>
          <p:nvPr>
            <p:ph type="title"/>
          </p:nvPr>
        </p:nvSpPr>
        <p:spPr/>
        <p:txBody>
          <a:bodyPr>
            <a:normAutofit fontScale="90000"/>
          </a:bodyPr>
          <a:lstStyle/>
          <a:p>
            <a:r>
              <a:rPr lang="en-US" sz="3700" dirty="0" smtClean="0">
                <a:effectLst/>
                <a:ea typeface="ＭＳ Ｐゴシック" pitchFamily="-112" charset="-128"/>
              </a:rPr>
              <a:t>Documenting Resources Held in Financial Institutions</a:t>
            </a:r>
          </a:p>
        </p:txBody>
      </p:sp>
      <p:sp>
        <p:nvSpPr>
          <p:cNvPr id="29700" name="Rectangle 3"/>
          <p:cNvSpPr>
            <a:spLocks noGrp="1"/>
          </p:cNvSpPr>
          <p:nvPr>
            <p:ph type="body" idx="1"/>
          </p:nvPr>
        </p:nvSpPr>
        <p:spPr/>
        <p:txBody>
          <a:bodyPr/>
          <a:lstStyle/>
          <a:p>
            <a:pPr lvl="1">
              <a:spcBef>
                <a:spcPts val="1200"/>
              </a:spcBef>
            </a:pPr>
            <a:r>
              <a:rPr lang="en-US" sz="2500" dirty="0" smtClean="0">
                <a:ea typeface="ＭＳ Ｐゴシック" pitchFamily="-112" charset="-128"/>
              </a:rPr>
              <a:t>If a bank statement indicating the balance as of the </a:t>
            </a:r>
            <a:r>
              <a:rPr lang="en-US" sz="2500" b="1" dirty="0" smtClean="0">
                <a:ea typeface="ＭＳ Ｐゴシック" pitchFamily="-112" charset="-128"/>
              </a:rPr>
              <a:t>first of the application month</a:t>
            </a:r>
            <a:r>
              <a:rPr lang="en-US" sz="2500" dirty="0" smtClean="0">
                <a:ea typeface="ＭＳ Ｐゴシック" pitchFamily="-112" charset="-128"/>
              </a:rPr>
              <a:t> is not available until later on, then the applicant must obtain a mid-month computer-generated statement from bank, or print it on the computer.</a:t>
            </a:r>
          </a:p>
          <a:p>
            <a:pPr lvl="1">
              <a:spcBef>
                <a:spcPts val="1200"/>
              </a:spcBef>
            </a:pPr>
            <a:r>
              <a:rPr lang="en-US" sz="2500" dirty="0" smtClean="0">
                <a:ea typeface="ＭＳ Ｐゴシック" pitchFamily="-112" charset="-128"/>
              </a:rPr>
              <a:t>If unable to obtain this resource document and the applicant is well within the resource limit, you can supplement your initial filing or provide it if HRA/LDSS requests it. </a:t>
            </a:r>
          </a:p>
        </p:txBody>
      </p:sp>
    </p:spTree>
    <p:extLst>
      <p:ext uri="{BB962C8B-B14F-4D97-AF65-F5344CB8AC3E}">
        <p14:creationId xmlns:p14="http://schemas.microsoft.com/office/powerpoint/2010/main" val="2188208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client about </a:t>
            </a:r>
            <a:r>
              <a:rPr lang="en-US" b="1" dirty="0" smtClean="0"/>
              <a:t>all</a:t>
            </a:r>
            <a:r>
              <a:rPr lang="en-US" dirty="0" smtClean="0"/>
              <a:t> income &amp; resources</a:t>
            </a:r>
            <a:endParaRPr lang="en-US" dirty="0"/>
          </a:p>
        </p:txBody>
      </p:sp>
      <p:sp>
        <p:nvSpPr>
          <p:cNvPr id="3" name="Content Placeholder 2"/>
          <p:cNvSpPr>
            <a:spLocks noGrp="1"/>
          </p:cNvSpPr>
          <p:nvPr>
            <p:ph idx="1"/>
          </p:nvPr>
        </p:nvSpPr>
        <p:spPr>
          <a:xfrm>
            <a:off x="457200" y="1447800"/>
            <a:ext cx="8229600" cy="5029200"/>
          </a:xfrm>
        </p:spPr>
        <p:txBody>
          <a:bodyPr/>
          <a:lstStyle/>
          <a:p>
            <a:r>
              <a:rPr lang="en-US" dirty="0" smtClean="0"/>
              <a:t>Don’t assume client has only a bank account and not other resources.</a:t>
            </a:r>
          </a:p>
          <a:p>
            <a:r>
              <a:rPr lang="en-US" dirty="0" smtClean="0"/>
              <a:t>Ask client about all types of income and resources on the Medicaid application.  There can be surprises!</a:t>
            </a:r>
          </a:p>
          <a:p>
            <a:r>
              <a:rPr lang="en-US" dirty="0" smtClean="0"/>
              <a:t>Documentation needed of common income &amp; resources:</a:t>
            </a:r>
          </a:p>
          <a:p>
            <a:pPr lvl="1"/>
            <a:r>
              <a:rPr lang="en-US" b="1" dirty="0" smtClean="0"/>
              <a:t>IRA/Retirement funds </a:t>
            </a:r>
            <a:r>
              <a:rPr lang="en-US" dirty="0" smtClean="0"/>
              <a:t>– proof of balance and proof client taking regular distributions, even if under age 59 ½ </a:t>
            </a:r>
          </a:p>
          <a:p>
            <a:pPr lvl="1"/>
            <a:r>
              <a:rPr lang="en-US" b="1" dirty="0" smtClean="0"/>
              <a:t>Life Insurance </a:t>
            </a:r>
            <a:r>
              <a:rPr lang="en-US" dirty="0" smtClean="0"/>
              <a:t>– Find out if whole life policy.  If so, call life insurance company for current statement of CASH VALUE (also need FACE VALUE from policy).  CASH VALUE counts as a resource.</a:t>
            </a:r>
          </a:p>
          <a:p>
            <a:pPr lvl="1"/>
            <a:r>
              <a:rPr lang="en-US" b="1" dirty="0" smtClean="0"/>
              <a:t>Income</a:t>
            </a:r>
            <a:r>
              <a:rPr lang="en-US" dirty="0" smtClean="0"/>
              <a:t> – proof of GROSS wages (not net), Workers comp, pensions, self-employment, rental income</a:t>
            </a:r>
          </a:p>
          <a:p>
            <a:pPr lvl="1"/>
            <a:r>
              <a:rPr lang="en-US" dirty="0" smtClean="0"/>
              <a:t>See charts of Income and Resource Disregards</a:t>
            </a:r>
          </a:p>
          <a:p>
            <a:pPr lvl="1"/>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18</a:t>
            </a:fld>
            <a:endParaRPr lang="en-US"/>
          </a:p>
        </p:txBody>
      </p:sp>
    </p:spTree>
    <p:extLst>
      <p:ext uri="{BB962C8B-B14F-4D97-AF65-F5344CB8AC3E}">
        <p14:creationId xmlns:p14="http://schemas.microsoft.com/office/powerpoint/2010/main" val="1325894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Processing Times</a:t>
            </a:r>
            <a:endParaRPr lang="en-US" dirty="0"/>
          </a:p>
        </p:txBody>
      </p:sp>
      <p:sp>
        <p:nvSpPr>
          <p:cNvPr id="3" name="Content Placeholder 2"/>
          <p:cNvSpPr>
            <a:spLocks noGrp="1"/>
          </p:cNvSpPr>
          <p:nvPr>
            <p:ph idx="1"/>
          </p:nvPr>
        </p:nvSpPr>
        <p:spPr>
          <a:xfrm>
            <a:off x="457200" y="1295400"/>
            <a:ext cx="8229600" cy="5181600"/>
          </a:xfrm>
        </p:spPr>
        <p:txBody>
          <a:bodyPr/>
          <a:lstStyle/>
          <a:p>
            <a:r>
              <a:rPr lang="en-US" dirty="0" smtClean="0"/>
              <a:t>The </a:t>
            </a:r>
            <a:r>
              <a:rPr lang="en-US" dirty="0"/>
              <a:t>federal Medicaid Act requires eligibility to be determined with "reasonable promptness."  A determination of eligibility for Medicaid must generally be made within a </a:t>
            </a:r>
            <a:r>
              <a:rPr lang="en-US" b="1" dirty="0"/>
              <a:t>45-day time period</a:t>
            </a:r>
            <a:r>
              <a:rPr lang="en-US" dirty="0"/>
              <a:t>, with two exceptions. </a:t>
            </a:r>
          </a:p>
          <a:p>
            <a:pPr lvl="1"/>
            <a:r>
              <a:rPr lang="en-US" dirty="0" smtClean="0"/>
              <a:t>Eligibility </a:t>
            </a:r>
            <a:r>
              <a:rPr lang="en-US" dirty="0"/>
              <a:t>for pregnant women and children under age 19 must be completed  within </a:t>
            </a:r>
            <a:r>
              <a:rPr lang="en-US" b="1" dirty="0"/>
              <a:t>30 </a:t>
            </a:r>
            <a:r>
              <a:rPr lang="en-US" b="1" dirty="0" smtClean="0"/>
              <a:t>days (</a:t>
            </a:r>
            <a:r>
              <a:rPr lang="en-US" dirty="0" smtClean="0"/>
              <a:t>but now mostly MAGI on </a:t>
            </a:r>
            <a:r>
              <a:rPr lang="en-US" dirty="0" err="1" smtClean="0"/>
              <a:t>NYSoH</a:t>
            </a:r>
            <a:r>
              <a:rPr lang="en-US" dirty="0" smtClean="0"/>
              <a:t> – FAST!).</a:t>
            </a:r>
            <a:r>
              <a:rPr lang="en-US" b="1" dirty="0"/>
              <a:t> </a:t>
            </a:r>
            <a:endParaRPr lang="en-US" dirty="0"/>
          </a:p>
          <a:p>
            <a:pPr lvl="1"/>
            <a:r>
              <a:rPr lang="en-US" dirty="0"/>
              <a:t>Cases </a:t>
            </a:r>
            <a:r>
              <a:rPr lang="en-US" dirty="0" smtClean="0"/>
              <a:t>needing a</a:t>
            </a:r>
            <a:r>
              <a:rPr lang="en-US" dirty="0"/>
              <a:t> </a:t>
            </a:r>
            <a:r>
              <a:rPr lang="en-US" u="sng" dirty="0">
                <a:hlinkClick r:id="rId3"/>
              </a:rPr>
              <a:t>disability determination</a:t>
            </a:r>
            <a:r>
              <a:rPr lang="en-US" dirty="0"/>
              <a:t> have a </a:t>
            </a:r>
            <a:r>
              <a:rPr lang="en-US" b="1" dirty="0"/>
              <a:t>90-day time </a:t>
            </a:r>
            <a:r>
              <a:rPr lang="en-US" b="1" dirty="0" smtClean="0"/>
              <a:t>limit (</a:t>
            </a:r>
            <a:r>
              <a:rPr lang="en-US" dirty="0" smtClean="0"/>
              <a:t>if &lt; age 65 and not on SSD but want to use spend-down or MBI-WPD).</a:t>
            </a:r>
            <a:r>
              <a:rPr lang="en-US" dirty="0"/>
              <a:t>  If </a:t>
            </a:r>
            <a:r>
              <a:rPr lang="en-US" dirty="0" smtClean="0"/>
              <a:t>not completed after 90 </a:t>
            </a:r>
            <a:r>
              <a:rPr lang="en-US" dirty="0"/>
              <a:t>days, on or before the 90th day, the applicant should be sent a written  statement stating the reasons for the delay.  When the applicant is eligible under a different category, Medicaid is authorized for the  interim period. </a:t>
            </a:r>
          </a:p>
          <a:p>
            <a:r>
              <a:rPr lang="en-US" sz="1800" dirty="0"/>
              <a:t>42 USC Sec 1396a(a)(8); 42 C.F.R. Sec. </a:t>
            </a:r>
            <a:r>
              <a:rPr lang="en-US" sz="1800" dirty="0" smtClean="0"/>
              <a:t>435.911;</a:t>
            </a:r>
            <a:r>
              <a:rPr lang="en-US" sz="1800" u="sng" dirty="0" smtClean="0">
                <a:hlinkClick r:id="rId4"/>
              </a:rPr>
              <a:t>18 </a:t>
            </a:r>
            <a:r>
              <a:rPr lang="en-US" sz="1800" u="sng" dirty="0">
                <a:hlinkClick r:id="rId4"/>
              </a:rPr>
              <a:t>NYCRR 360-2.4</a:t>
            </a:r>
            <a:r>
              <a:rPr lang="en-US" sz="1800" dirty="0" smtClean="0"/>
              <a:t>;</a:t>
            </a:r>
          </a:p>
          <a:p>
            <a:pPr marL="0" indent="0">
              <a:buNone/>
            </a:pPr>
            <a:r>
              <a:rPr lang="en-US" sz="1800" dirty="0"/>
              <a:t>  </a:t>
            </a:r>
            <a:r>
              <a:rPr lang="en-US" sz="1800" u="sng" dirty="0">
                <a:hlinkClick r:id="rId5"/>
              </a:rPr>
              <a:t>NYS Medicaid Reference Guide</a:t>
            </a:r>
            <a:r>
              <a:rPr lang="en-US" sz="1800" dirty="0"/>
              <a:t> pp. 487-488;</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19</a:t>
            </a:fld>
            <a:endParaRPr lang="en-US"/>
          </a:p>
        </p:txBody>
      </p:sp>
    </p:spTree>
    <p:extLst>
      <p:ext uri="{BB962C8B-B14F-4D97-AF65-F5344CB8AC3E}">
        <p14:creationId xmlns:p14="http://schemas.microsoft.com/office/powerpoint/2010/main" val="1586897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t>Roadmap of CLE</a:t>
            </a:r>
            <a:endParaRPr lang="en-US" dirty="0"/>
          </a:p>
        </p:txBody>
      </p:sp>
      <p:sp>
        <p:nvSpPr>
          <p:cNvPr id="3" name="Content Placeholder 2"/>
          <p:cNvSpPr>
            <a:spLocks noGrp="1"/>
          </p:cNvSpPr>
          <p:nvPr>
            <p:ph idx="1"/>
          </p:nvPr>
        </p:nvSpPr>
        <p:spPr>
          <a:xfrm>
            <a:off x="228600" y="914400"/>
            <a:ext cx="8458200" cy="4800600"/>
          </a:xfrm>
          <a:solidFill>
            <a:schemeClr val="bg1"/>
          </a:solidFill>
        </p:spPr>
        <p:txBody>
          <a:bodyPr/>
          <a:lstStyle/>
          <a:p>
            <a:pPr marL="514350" indent="-514350">
              <a:buAutoNum type="arabicPeriod"/>
            </a:pPr>
            <a:r>
              <a:rPr lang="en-US" sz="3200" dirty="0" smtClean="0"/>
              <a:t>DAB Medicaid Income and Resource Limit Refresher</a:t>
            </a:r>
          </a:p>
          <a:p>
            <a:pPr marL="514350" indent="-514350">
              <a:buAutoNum type="arabicPeriod"/>
            </a:pPr>
            <a:r>
              <a:rPr lang="en-US" sz="3200" dirty="0" smtClean="0"/>
              <a:t>Where to Apply for Medicaid </a:t>
            </a:r>
          </a:p>
          <a:p>
            <a:pPr marL="514350" indent="-514350">
              <a:buAutoNum type="arabicPeriod"/>
            </a:pPr>
            <a:r>
              <a:rPr lang="en-US" sz="3200" dirty="0" smtClean="0"/>
              <a:t>Medicaid Application Walkthrough</a:t>
            </a:r>
          </a:p>
          <a:p>
            <a:pPr marL="514350" indent="-514350">
              <a:buAutoNum type="arabicPeriod"/>
            </a:pPr>
            <a:r>
              <a:rPr lang="en-US" sz="3200" dirty="0" smtClean="0"/>
              <a:t>Effective Date of DAB Medicaid Coverage</a:t>
            </a:r>
          </a:p>
          <a:p>
            <a:pPr marL="514350" indent="-514350">
              <a:buAutoNum type="arabicPeriod"/>
            </a:pPr>
            <a:r>
              <a:rPr lang="en-US" sz="3200" dirty="0" smtClean="0"/>
              <a:t>Tips </a:t>
            </a:r>
            <a:r>
              <a:rPr lang="en-US" sz="3200" dirty="0"/>
              <a:t>for people seeking Managed Long Term </a:t>
            </a:r>
            <a:r>
              <a:rPr lang="en-US" sz="3200" dirty="0" smtClean="0"/>
              <a:t>Care</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2</a:t>
            </a:fld>
            <a:endParaRPr lang="en-US" dirty="0"/>
          </a:p>
        </p:txBody>
      </p:sp>
    </p:spTree>
    <p:extLst>
      <p:ext uri="{BB962C8B-B14F-4D97-AF65-F5344CB8AC3E}">
        <p14:creationId xmlns:p14="http://schemas.microsoft.com/office/powerpoint/2010/main" val="3664254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Processing Times</a:t>
            </a:r>
          </a:p>
        </p:txBody>
      </p:sp>
      <p:sp>
        <p:nvSpPr>
          <p:cNvPr id="3" name="Content Placeholder 2"/>
          <p:cNvSpPr>
            <a:spLocks noGrp="1"/>
          </p:cNvSpPr>
          <p:nvPr>
            <p:ph idx="1"/>
          </p:nvPr>
        </p:nvSpPr>
        <p:spPr>
          <a:xfrm>
            <a:off x="533400" y="1371600"/>
            <a:ext cx="8153400" cy="5105400"/>
          </a:xfrm>
        </p:spPr>
        <p:txBody>
          <a:bodyPr/>
          <a:lstStyle/>
          <a:p>
            <a:pPr marL="0" indent="0">
              <a:buNone/>
            </a:pPr>
            <a:r>
              <a:rPr lang="en-US" b="1" dirty="0"/>
              <a:t>The Reality:  Delays Trigger Litigation</a:t>
            </a:r>
            <a:endParaRPr lang="en-US" dirty="0"/>
          </a:p>
          <a:p>
            <a:r>
              <a:rPr lang="en-US" dirty="0"/>
              <a:t>Despite the clear time limits in law and regulation, many local districts take much longer time to process Medicaid applications.  </a:t>
            </a:r>
            <a:endParaRPr lang="en-US" dirty="0" smtClean="0"/>
          </a:p>
          <a:p>
            <a:r>
              <a:rPr lang="en-US" dirty="0" smtClean="0"/>
              <a:t>Various </a:t>
            </a:r>
            <a:r>
              <a:rPr lang="en-US" dirty="0"/>
              <a:t>lawsuits have been filed over the years seeking to enforce compliance with the federally mandated time limits. Information about some of the lawsuits in NYS can be found at the links below.  </a:t>
            </a:r>
            <a:endParaRPr lang="en-US" dirty="0" smtClean="0"/>
          </a:p>
          <a:p>
            <a:r>
              <a:rPr lang="en-US" dirty="0" smtClean="0"/>
              <a:t>Please </a:t>
            </a:r>
            <a:r>
              <a:rPr lang="en-US" dirty="0"/>
              <a:t>see the following - </a:t>
            </a:r>
            <a:r>
              <a:rPr lang="en-US" u="sng" dirty="0">
                <a:hlinkClick r:id="rId3"/>
              </a:rPr>
              <a:t>http://www.wnylc.com/health/entry/175/</a:t>
            </a:r>
            <a:r>
              <a:rPr lang="en-US" dirty="0"/>
              <a:t> for links that include contact information for plaintiffs' counsel. </a:t>
            </a:r>
          </a:p>
          <a:p>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20</a:t>
            </a:fld>
            <a:endParaRPr lang="en-US"/>
          </a:p>
        </p:txBody>
      </p:sp>
    </p:spTree>
    <p:extLst>
      <p:ext uri="{BB962C8B-B14F-4D97-AF65-F5344CB8AC3E}">
        <p14:creationId xmlns:p14="http://schemas.microsoft.com/office/powerpoint/2010/main" val="1132266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EFFECTIVE DATE of Medicaid Coverage</a:t>
            </a:r>
            <a:endParaRPr lang="en-US" dirty="0"/>
          </a:p>
        </p:txBody>
      </p:sp>
      <p:sp>
        <p:nvSpPr>
          <p:cNvPr id="8" name="Subtitle 7"/>
          <p:cNvSpPr>
            <a:spLocks noGrp="1"/>
          </p:cNvSpPr>
          <p:nvPr>
            <p:ph type="subTitle" idx="1"/>
          </p:nvPr>
        </p:nvSpPr>
        <p:spPr>
          <a:xfrm>
            <a:off x="685800" y="3505200"/>
            <a:ext cx="7391400" cy="1752600"/>
          </a:xfrm>
        </p:spPr>
        <p:txBody>
          <a:bodyPr/>
          <a:lstStyle/>
          <a:p>
            <a:pPr marL="342900" indent="-342900">
              <a:buFont typeface="Arial" panose="020B0604020202020204" pitchFamily="34" charset="0"/>
              <a:buChar char="•"/>
            </a:pPr>
            <a:r>
              <a:rPr lang="en-US" dirty="0" smtClean="0"/>
              <a:t>Month of Application</a:t>
            </a:r>
          </a:p>
          <a:p>
            <a:pPr marL="342900" indent="-342900">
              <a:buFont typeface="Arial" panose="020B0604020202020204" pitchFamily="34" charset="0"/>
              <a:buChar char="•"/>
            </a:pPr>
            <a:r>
              <a:rPr lang="en-US" dirty="0" smtClean="0"/>
              <a:t>Retroactive coverage</a:t>
            </a:r>
          </a:p>
          <a:p>
            <a:pPr marL="342900" indent="-342900">
              <a:buFont typeface="Arial" panose="020B0604020202020204" pitchFamily="34" charset="0"/>
              <a:buChar char="•"/>
            </a:pPr>
            <a:r>
              <a:rPr lang="en-US" dirty="0" smtClean="0"/>
              <a:t>Reimbursement </a:t>
            </a:r>
            <a:endParaRPr lang="en-US" dirty="0"/>
          </a:p>
          <a:p>
            <a:pPr marL="342900" indent="-34290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FA9DE49B-3CFF-48D3-956C-AFE0666D0030}" type="slidenum">
              <a:rPr lang="en-US" smtClean="0"/>
              <a:pPr>
                <a:defRPr/>
              </a:pPr>
              <a:t>21</a:t>
            </a:fld>
            <a:endParaRPr lang="en-US" dirty="0"/>
          </a:p>
        </p:txBody>
      </p:sp>
    </p:spTree>
    <p:extLst>
      <p:ext uri="{BB962C8B-B14F-4D97-AF65-F5344CB8AC3E}">
        <p14:creationId xmlns:p14="http://schemas.microsoft.com/office/powerpoint/2010/main" val="170459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Medicaid Effective Date</a:t>
            </a:r>
            <a:endParaRPr lang="en-US" dirty="0"/>
          </a:p>
        </p:txBody>
      </p:sp>
      <p:sp>
        <p:nvSpPr>
          <p:cNvPr id="4" name="Content Placeholder 3"/>
          <p:cNvSpPr>
            <a:spLocks noGrp="1"/>
          </p:cNvSpPr>
          <p:nvPr>
            <p:ph idx="1"/>
          </p:nvPr>
        </p:nvSpPr>
        <p:spPr>
          <a:xfrm>
            <a:off x="457200" y="1524000"/>
            <a:ext cx="8229600" cy="4953000"/>
          </a:xfrm>
        </p:spPr>
        <p:txBody>
          <a:bodyPr/>
          <a:lstStyle/>
          <a:p>
            <a:r>
              <a:rPr lang="en-US" sz="2800" dirty="0" smtClean="0"/>
              <a:t>When eligibility determination is made, Medicaid is authorized:</a:t>
            </a:r>
          </a:p>
          <a:p>
            <a:pPr lvl="1"/>
            <a:r>
              <a:rPr lang="en-US" sz="2400" dirty="0" smtClean="0"/>
              <a:t>Effective back to the First Day of the First Month for which eligibility is established, and, if requested, </a:t>
            </a:r>
          </a:p>
          <a:p>
            <a:pPr lvl="1"/>
            <a:r>
              <a:rPr lang="en-US" sz="2400" dirty="0" smtClean="0"/>
              <a:t>Retroactive authorization for Medical expenses incurred during the 3 months prior to the month of the application, if the applicant was eligible during that time.</a:t>
            </a:r>
          </a:p>
          <a:p>
            <a:pPr marL="274637" lvl="1" indent="0">
              <a:buNone/>
            </a:pPr>
            <a:endParaRPr lang="en-US" sz="2400" dirty="0" smtClean="0"/>
          </a:p>
          <a:p>
            <a:pPr marL="0" indent="0">
              <a:buNone/>
            </a:pPr>
            <a:endParaRPr lang="en-US" dirty="0" smtClean="0"/>
          </a:p>
          <a:p>
            <a:pPr marL="0" indent="0">
              <a:buNone/>
            </a:pPr>
            <a:endParaRPr lang="en-US" dirty="0" smtClean="0"/>
          </a:p>
          <a:p>
            <a:pPr marL="0" indent="0">
              <a:buNone/>
            </a:pPr>
            <a:r>
              <a:rPr lang="en-US" dirty="0" smtClean="0"/>
              <a:t>See </a:t>
            </a:r>
            <a:r>
              <a:rPr lang="en-US" i="1" dirty="0" smtClean="0"/>
              <a:t>18 NYCRR 360-2.4(c)</a:t>
            </a:r>
            <a:endParaRPr lang="en-US" i="1" dirty="0"/>
          </a:p>
        </p:txBody>
      </p:sp>
      <p:sp>
        <p:nvSpPr>
          <p:cNvPr id="2" name="Slide Number Placeholder 1"/>
          <p:cNvSpPr>
            <a:spLocks noGrp="1"/>
          </p:cNvSpPr>
          <p:nvPr>
            <p:ph type="sldNum" sz="quarter" idx="12"/>
          </p:nvPr>
        </p:nvSpPr>
        <p:spPr/>
        <p:txBody>
          <a:bodyPr/>
          <a:lstStyle/>
          <a:p>
            <a:pPr>
              <a:defRPr/>
            </a:pPr>
            <a:fld id="{85FD1947-A896-4743-BB27-5045311004AB}" type="slidenum">
              <a:rPr lang="en-US" smtClean="0"/>
              <a:pPr>
                <a:defRPr/>
              </a:pPr>
              <a:t>22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55427193"/>
              </p:ext>
            </p:extLst>
          </p:nvPr>
        </p:nvGraphicFramePr>
        <p:xfrm>
          <a:off x="1371600" y="4572000"/>
          <a:ext cx="6096000" cy="10109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gridSpan="3">
                  <a:txBody>
                    <a:bodyPr/>
                    <a:lstStyle/>
                    <a:p>
                      <a:pPr algn="ctr"/>
                      <a:r>
                        <a:rPr lang="en-US" dirty="0" smtClean="0"/>
                        <a:t>Retroactive period  can</a:t>
                      </a:r>
                      <a:r>
                        <a:rPr lang="en-US" baseline="0" dirty="0" smtClean="0"/>
                        <a:t> </a:t>
                      </a:r>
                      <a:r>
                        <a:rPr lang="en-US" dirty="0" smtClean="0"/>
                        <a:t>begin 1</a:t>
                      </a:r>
                      <a:r>
                        <a:rPr lang="en-US" baseline="30000" dirty="0" smtClean="0"/>
                        <a:t>st</a:t>
                      </a:r>
                      <a:r>
                        <a:rPr lang="en-US" dirty="0" smtClean="0"/>
                        <a:t> of February if otherwise eligible</a:t>
                      </a:r>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dirty="0" smtClean="0"/>
                        <a:t>Month of Application</a:t>
                      </a:r>
                      <a:endParaRPr lang="en-US" dirty="0"/>
                    </a:p>
                  </a:txBody>
                  <a:tcPr/>
                </a:tc>
              </a:tr>
              <a:tr h="370840">
                <a:tc>
                  <a:txBody>
                    <a:bodyPr/>
                    <a:lstStyle/>
                    <a:p>
                      <a:pPr algn="ctr"/>
                      <a:r>
                        <a:rPr lang="en-US" b="1" dirty="0" smtClean="0"/>
                        <a:t>February </a:t>
                      </a:r>
                      <a:endParaRPr lang="en-US" b="1" dirty="0"/>
                    </a:p>
                  </a:txBody>
                  <a:tcPr/>
                </a:tc>
                <a:tc>
                  <a:txBody>
                    <a:bodyPr/>
                    <a:lstStyle/>
                    <a:p>
                      <a:pPr algn="ctr"/>
                      <a:r>
                        <a:rPr lang="en-US" b="1" dirty="0" smtClean="0"/>
                        <a:t>March</a:t>
                      </a:r>
                      <a:endParaRPr lang="en-US" b="1" dirty="0"/>
                    </a:p>
                  </a:txBody>
                  <a:tcPr/>
                </a:tc>
                <a:tc>
                  <a:txBody>
                    <a:bodyPr/>
                    <a:lstStyle/>
                    <a:p>
                      <a:pPr algn="ctr"/>
                      <a:r>
                        <a:rPr lang="en-US" b="1" dirty="0" smtClean="0"/>
                        <a:t>April</a:t>
                      </a:r>
                      <a:endParaRPr lang="en-US" b="1" dirty="0"/>
                    </a:p>
                  </a:txBody>
                  <a:tcPr/>
                </a:tc>
                <a:tc>
                  <a:txBody>
                    <a:bodyPr/>
                    <a:lstStyle/>
                    <a:p>
                      <a:pPr algn="ctr"/>
                      <a:r>
                        <a:rPr lang="en-US" b="1" dirty="0" smtClean="0"/>
                        <a:t>May</a:t>
                      </a:r>
                      <a:endParaRPr lang="en-US" b="1" dirty="0"/>
                    </a:p>
                  </a:txBody>
                  <a:tcPr/>
                </a:tc>
              </a:tr>
            </a:tbl>
          </a:graphicData>
        </a:graphic>
      </p:graphicFrame>
    </p:spTree>
    <p:extLst>
      <p:ext uri="{BB962C8B-B14F-4D97-AF65-F5344CB8AC3E}">
        <p14:creationId xmlns:p14="http://schemas.microsoft.com/office/powerpoint/2010/main" val="1182934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RETROACTIVE COVERAGE</a:t>
            </a:r>
            <a:endParaRPr lang="en-US" dirty="0"/>
          </a:p>
        </p:txBody>
      </p:sp>
      <p:sp>
        <p:nvSpPr>
          <p:cNvPr id="3" name="Content Placeholder 2"/>
          <p:cNvSpPr>
            <a:spLocks noGrp="1"/>
          </p:cNvSpPr>
          <p:nvPr>
            <p:ph idx="1"/>
          </p:nvPr>
        </p:nvSpPr>
        <p:spPr>
          <a:xfrm>
            <a:off x="457200" y="1219200"/>
            <a:ext cx="8229600" cy="5257800"/>
          </a:xfrm>
        </p:spPr>
        <p:txBody>
          <a:bodyPr/>
          <a:lstStyle/>
          <a:p>
            <a:pPr marL="0" indent="0">
              <a:buNone/>
            </a:pPr>
            <a:r>
              <a:rPr lang="en-US" sz="2000" dirty="0" smtClean="0"/>
              <a:t>Retroactive period = 3 calendar months BEFORE the Medicaid application.</a:t>
            </a:r>
          </a:p>
          <a:p>
            <a:r>
              <a:rPr lang="en-US" sz="2000" dirty="0" smtClean="0"/>
              <a:t>If eligible for Medicaid during the retroactive period, Medicaid can either:</a:t>
            </a:r>
          </a:p>
          <a:p>
            <a:pPr marL="731837" lvl="1" indent="-457200">
              <a:buFont typeface="+mj-lt"/>
              <a:buAutoNum type="arabicPeriod"/>
            </a:pPr>
            <a:r>
              <a:rPr lang="en-US" b="1" dirty="0" smtClean="0"/>
              <a:t>pay unpaid bills </a:t>
            </a:r>
            <a:r>
              <a:rPr lang="en-US" dirty="0" smtClean="0"/>
              <a:t>owed for services in that period (Only Medicaid providers, who submit them directly to Medicaid) </a:t>
            </a:r>
          </a:p>
          <a:p>
            <a:pPr marL="731837" lvl="1" indent="-457200">
              <a:buFont typeface="+mj-lt"/>
              <a:buAutoNum type="arabicPeriod"/>
            </a:pPr>
            <a:r>
              <a:rPr lang="en-US" dirty="0" smtClean="0"/>
              <a:t>and/or </a:t>
            </a:r>
            <a:r>
              <a:rPr lang="en-US" b="1" dirty="0" smtClean="0"/>
              <a:t>reimburse</a:t>
            </a:r>
            <a:r>
              <a:rPr lang="en-US" dirty="0" smtClean="0"/>
              <a:t> you/family for medical care bills you paid </a:t>
            </a:r>
          </a:p>
          <a:p>
            <a:pPr lvl="3"/>
            <a:r>
              <a:rPr lang="en-US" sz="2000" dirty="0" smtClean="0"/>
              <a:t>Will reimburse if paid NON-Medicaid and Medicaid providers during  RETROACTIVE period</a:t>
            </a:r>
          </a:p>
          <a:p>
            <a:pPr lvl="3"/>
            <a:r>
              <a:rPr lang="en-US" sz="2000" dirty="0" smtClean="0"/>
              <a:t>Will reimburse only for MEDICAID Providers after date of application  </a:t>
            </a:r>
          </a:p>
          <a:p>
            <a:r>
              <a:rPr lang="en-US" sz="2000" b="1" dirty="0" smtClean="0"/>
              <a:t>With application, MUST submit:</a:t>
            </a:r>
          </a:p>
          <a:p>
            <a:pPr lvl="1"/>
            <a:r>
              <a:rPr lang="en-US" dirty="0" smtClean="0"/>
              <a:t>proof </a:t>
            </a:r>
            <a:r>
              <a:rPr lang="en-US" dirty="0"/>
              <a:t>of </a:t>
            </a:r>
            <a:r>
              <a:rPr lang="en-US" dirty="0" smtClean="0"/>
              <a:t>income and resources </a:t>
            </a:r>
            <a:r>
              <a:rPr lang="en-US" dirty="0"/>
              <a:t>for any month in </a:t>
            </a:r>
            <a:r>
              <a:rPr lang="en-US" dirty="0" smtClean="0"/>
              <a:t>the retroactive period for </a:t>
            </a:r>
            <a:r>
              <a:rPr lang="en-US" dirty="0"/>
              <a:t>which you have </a:t>
            </a:r>
            <a:r>
              <a:rPr lang="en-US" dirty="0" smtClean="0"/>
              <a:t>paid/unpaid medical bills</a:t>
            </a:r>
            <a:r>
              <a:rPr lang="en-US" dirty="0"/>
              <a:t>. </a:t>
            </a:r>
            <a:r>
              <a:rPr lang="en-US" dirty="0" smtClean="0"/>
              <a:t> </a:t>
            </a:r>
          </a:p>
          <a:p>
            <a:pPr lvl="1"/>
            <a:r>
              <a:rPr lang="en-US" dirty="0" smtClean="0"/>
              <a:t> any medical </a:t>
            </a:r>
            <a:r>
              <a:rPr lang="en-US" dirty="0"/>
              <a:t>bills </a:t>
            </a:r>
            <a:r>
              <a:rPr lang="en-US" dirty="0" smtClean="0"/>
              <a:t>incurred in that period - for </a:t>
            </a:r>
            <a:r>
              <a:rPr lang="en-US" dirty="0"/>
              <a:t>which you are seeking </a:t>
            </a:r>
            <a:r>
              <a:rPr lang="en-US" dirty="0" smtClean="0"/>
              <a:t>reimbursement or that you want Medicaid to pay.</a:t>
            </a:r>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23</a:t>
            </a:fld>
            <a:endParaRPr lang="en-US" dirty="0"/>
          </a:p>
        </p:txBody>
      </p:sp>
    </p:spTree>
    <p:extLst>
      <p:ext uri="{BB962C8B-B14F-4D97-AF65-F5344CB8AC3E}">
        <p14:creationId xmlns:p14="http://schemas.microsoft.com/office/powerpoint/2010/main" val="2114294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229600" cy="1219200"/>
          </a:xfrm>
        </p:spPr>
        <p:txBody>
          <a:bodyPr/>
          <a:lstStyle/>
          <a:p>
            <a:r>
              <a:rPr lang="en-US" dirty="0" smtClean="0"/>
              <a:t>Application Tip – Retro Coverage </a:t>
            </a:r>
            <a:endParaRPr lang="en-US" dirty="0"/>
          </a:p>
        </p:txBody>
      </p:sp>
      <p:sp>
        <p:nvSpPr>
          <p:cNvPr id="8" name="Content Placeholder 7"/>
          <p:cNvSpPr>
            <a:spLocks noGrp="1"/>
          </p:cNvSpPr>
          <p:nvPr>
            <p:ph idx="1"/>
          </p:nvPr>
        </p:nvSpPr>
        <p:spPr>
          <a:xfrm>
            <a:off x="457200" y="1295400"/>
            <a:ext cx="8305800" cy="5257800"/>
          </a:xfrm>
        </p:spPr>
        <p:txBody>
          <a:bodyPr/>
          <a:lstStyle/>
          <a:p>
            <a:pPr marL="0" indent="0">
              <a:buNone/>
            </a:pPr>
            <a:r>
              <a:rPr lang="en-US" dirty="0" smtClean="0"/>
              <a:t>Section G  (p. 5) – Answer Questions 1 -2 YES and write in  NAME and in which MONTHS have paid or unpaid bills.</a:t>
            </a:r>
          </a:p>
          <a:p>
            <a:r>
              <a:rPr lang="en-US" dirty="0" smtClean="0"/>
              <a:t>Include copies of bills for which seeking reimbursement – but you will still have to apply for reimbursement separately after application is approved.  Now, the bills are just to get a retro effective date.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24</a:t>
            </a:fld>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3414" b="77100"/>
          <a:stretch/>
        </p:blipFill>
        <p:spPr>
          <a:xfrm>
            <a:off x="344905" y="3733800"/>
            <a:ext cx="8570495" cy="3006516"/>
          </a:xfrm>
          <a:prstGeom prst="rect">
            <a:avLst/>
          </a:prstGeom>
        </p:spPr>
      </p:pic>
    </p:spTree>
    <p:extLst>
      <p:ext uri="{BB962C8B-B14F-4D97-AF65-F5344CB8AC3E}">
        <p14:creationId xmlns:p14="http://schemas.microsoft.com/office/powerpoint/2010/main" val="2104638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24467"/>
            <a:ext cx="8229600" cy="5147733"/>
          </a:xfrm>
        </p:spPr>
        <p:txBody>
          <a:bodyPr/>
          <a:lstStyle/>
          <a:p>
            <a:pPr marL="457200" indent="-457200">
              <a:buFont typeface="Arial" panose="020B0604020202020204" pitchFamily="34" charset="0"/>
              <a:buChar char="•"/>
            </a:pPr>
            <a:r>
              <a:rPr lang="en-US" sz="2400" dirty="0" smtClean="0"/>
              <a:t>Medicaid reimbursement rules are fact-specific</a:t>
            </a:r>
          </a:p>
          <a:p>
            <a:pPr marL="457200" indent="-457200">
              <a:buFont typeface="Arial" panose="020B0604020202020204" pitchFamily="34" charset="0"/>
              <a:buChar char="•"/>
            </a:pPr>
            <a:r>
              <a:rPr lang="en-US" sz="2400" dirty="0" smtClean="0"/>
              <a:t>Your ability to be reimbursed will vary according to:</a:t>
            </a:r>
          </a:p>
          <a:p>
            <a:pPr marL="914400" lvl="2" indent="-457200"/>
            <a:r>
              <a:rPr lang="en-US" sz="2200" dirty="0"/>
              <a:t>T</a:t>
            </a:r>
            <a:r>
              <a:rPr lang="en-US" sz="2200" dirty="0" smtClean="0"/>
              <a:t>he date of Medicaid application;</a:t>
            </a:r>
          </a:p>
          <a:p>
            <a:pPr marL="914400" lvl="2" indent="-457200"/>
            <a:r>
              <a:rPr lang="en-US" sz="2200" dirty="0" smtClean="0"/>
              <a:t>The date of receipt of the Benefit card;</a:t>
            </a:r>
          </a:p>
          <a:p>
            <a:pPr marL="914400" lvl="2" indent="-457200"/>
            <a:r>
              <a:rPr lang="en-US" sz="2200" dirty="0"/>
              <a:t>W</a:t>
            </a:r>
            <a:r>
              <a:rPr lang="en-US" sz="2200" dirty="0" smtClean="0"/>
              <a:t>hether eligibility is established in the retro period (the 3 months before the date of application); and</a:t>
            </a:r>
          </a:p>
          <a:p>
            <a:pPr marL="914400" lvl="2" indent="-457200"/>
            <a:r>
              <a:rPr lang="en-US" sz="2200" dirty="0"/>
              <a:t>W</a:t>
            </a:r>
            <a:r>
              <a:rPr lang="en-US" sz="2200" dirty="0" smtClean="0"/>
              <a:t>hether the provider whose bill you seek reimbursement for actually accepts Medicaid. </a:t>
            </a:r>
          </a:p>
          <a:p>
            <a:pPr marL="914400" lvl="2" indent="-457200"/>
            <a:r>
              <a:rPr lang="en-US" sz="2200" dirty="0" smtClean="0"/>
              <a:t>Whether there was “error or delay” by the Medicaid agency in processing your application and initiating Medicaid services, </a:t>
            </a:r>
            <a:r>
              <a:rPr lang="en-US" sz="2200" i="1" dirty="0" smtClean="0"/>
              <a:t>Greenstein v. Bane, </a:t>
            </a:r>
            <a:r>
              <a:rPr lang="en-US" sz="2200" dirty="0" smtClean="0"/>
              <a:t>833 F. Supp. 1054 </a:t>
            </a:r>
          </a:p>
          <a:p>
            <a:pPr marL="182563" lvl="2">
              <a:buSzPct val="85000"/>
            </a:pPr>
            <a:r>
              <a:rPr lang="en-US" dirty="0" smtClean="0">
                <a:hlinkClick r:id="rId3"/>
              </a:rPr>
              <a:t>10ADM-09 - Reimbursement of Paid Medical Expenses Under 18 NYCRR §360-7.5(a)</a:t>
            </a:r>
            <a:r>
              <a:rPr lang="en-US" dirty="0" smtClean="0"/>
              <a:t> </a:t>
            </a:r>
            <a:r>
              <a:rPr lang="en-US" sz="2200" dirty="0"/>
              <a:t>Clarifies the reimbursement policy.</a:t>
            </a:r>
          </a:p>
          <a:p>
            <a:pPr marL="0" indent="0">
              <a:buNone/>
            </a:pPr>
            <a:endParaRPr lang="en-US" dirty="0"/>
          </a:p>
        </p:txBody>
      </p:sp>
      <p:sp>
        <p:nvSpPr>
          <p:cNvPr id="3" name="Title 2"/>
          <p:cNvSpPr>
            <a:spLocks noGrp="1"/>
          </p:cNvSpPr>
          <p:nvPr>
            <p:ph type="title"/>
          </p:nvPr>
        </p:nvSpPr>
        <p:spPr>
          <a:xfrm>
            <a:off x="457200" y="440499"/>
            <a:ext cx="8229600" cy="592434"/>
          </a:xfrm>
        </p:spPr>
        <p:txBody>
          <a:bodyPr>
            <a:normAutofit fontScale="90000"/>
          </a:bodyPr>
          <a:lstStyle/>
          <a:p>
            <a:r>
              <a:rPr lang="en-US" dirty="0" smtClean="0"/>
              <a:t>Reimbursement Rules</a:t>
            </a:r>
            <a:endParaRPr lang="en-US" dirty="0"/>
          </a:p>
        </p:txBody>
      </p:sp>
      <p:sp>
        <p:nvSpPr>
          <p:cNvPr id="4" name="Slide Number Placeholder 3"/>
          <p:cNvSpPr>
            <a:spLocks noGrp="1"/>
          </p:cNvSpPr>
          <p:nvPr>
            <p:ph type="sldNum" sz="quarter" idx="4294967295"/>
          </p:nvPr>
        </p:nvSpPr>
        <p:spPr>
          <a:xfrm>
            <a:off x="8702710" y="6519089"/>
            <a:ext cx="381000" cy="261610"/>
          </a:xfrm>
          <a:prstGeom prst="rect">
            <a:avLst/>
          </a:prstGeom>
        </p:spPr>
        <p:txBody>
          <a:bodyPr/>
          <a:lstStyle/>
          <a:p>
            <a:pPr>
              <a:defRPr/>
            </a:pPr>
            <a:fld id="{79D72523-6BF2-4C68-AFA9-C6F300BD3944}" type="slidenum">
              <a:rPr lang="en-US" smtClean="0"/>
              <a:pPr>
                <a:defRPr/>
              </a:pPr>
              <a:t>25</a:t>
            </a:fld>
            <a:endParaRPr lang="en-US" dirty="0"/>
          </a:p>
        </p:txBody>
      </p:sp>
      <p:sp>
        <p:nvSpPr>
          <p:cNvPr id="5" name="Rectangle 4"/>
          <p:cNvSpPr/>
          <p:nvPr/>
        </p:nvSpPr>
        <p:spPr>
          <a:xfrm>
            <a:off x="8382000" y="76200"/>
            <a:ext cx="383438" cy="307777"/>
          </a:xfrm>
          <a:prstGeom prst="rect">
            <a:avLst/>
          </a:prstGeom>
        </p:spPr>
        <p:txBody>
          <a:bodyPr wrap="none">
            <a:spAutoFit/>
          </a:bodyPr>
          <a:lstStyle/>
          <a:p>
            <a:fld id="{1E107DAD-D09B-451F-85A5-E6AF2E2057A5}" type="slidenum">
              <a:rPr lang="en-US" sz="1400">
                <a:solidFill>
                  <a:schemeClr val="bg1"/>
                </a:solidFill>
              </a:rPr>
              <a:pPr/>
              <a:t>25</a:t>
            </a:fld>
            <a:endParaRPr lang="en-US" sz="1400" dirty="0">
              <a:solidFill>
                <a:schemeClr val="bg1"/>
              </a:solidFill>
            </a:endParaRPr>
          </a:p>
        </p:txBody>
      </p:sp>
    </p:spTree>
    <p:extLst>
      <p:ext uri="{BB962C8B-B14F-4D97-AF65-F5344CB8AC3E}">
        <p14:creationId xmlns:p14="http://schemas.microsoft.com/office/powerpoint/2010/main" val="2002676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32933"/>
            <a:ext cx="8229600" cy="5139267"/>
          </a:xfrm>
          <a:solidFill>
            <a:schemeClr val="bg1"/>
          </a:solidFill>
        </p:spPr>
        <p:txBody>
          <a:bodyPr/>
          <a:lstStyle/>
          <a:p>
            <a:pPr marL="457200" indent="-457200">
              <a:buFont typeface="Arial" panose="020B0604020202020204" pitchFamily="34" charset="0"/>
              <a:buChar char="•"/>
            </a:pPr>
            <a:r>
              <a:rPr lang="en-US" sz="2200" dirty="0" smtClean="0"/>
              <a:t>A Medicaid applicant is supposed to be “on notice” from fine print in the application that after the Medicaid application is filed,  s/he must use </a:t>
            </a:r>
            <a:r>
              <a:rPr lang="en-US" sz="2200" b="1" dirty="0" smtClean="0"/>
              <a:t>only</a:t>
            </a:r>
            <a:r>
              <a:rPr lang="en-US" sz="2200" dirty="0" smtClean="0"/>
              <a:t> </a:t>
            </a:r>
            <a:r>
              <a:rPr lang="en-US" sz="2200" b="1" dirty="0" smtClean="0"/>
              <a:t>Medicaid providers</a:t>
            </a:r>
            <a:r>
              <a:rPr lang="en-US" sz="2200" dirty="0" smtClean="0"/>
              <a:t>.  Once Medicaid is approved, these providers may bill Medicaid retroactively.  </a:t>
            </a:r>
          </a:p>
          <a:p>
            <a:pPr marL="457200" indent="-457200">
              <a:buFont typeface="Arial" panose="020B0604020202020204" pitchFamily="34" charset="0"/>
              <a:buChar char="•"/>
            </a:pPr>
            <a:r>
              <a:rPr lang="en-US" sz="2200" dirty="0" smtClean="0"/>
              <a:t>If, after the application is filed, the applicant paid for home care or other medical care from a </a:t>
            </a:r>
            <a:r>
              <a:rPr lang="en-US" sz="2200" b="1" dirty="0" smtClean="0"/>
              <a:t>NON-MEDICAID provider</a:t>
            </a:r>
            <a:r>
              <a:rPr lang="en-US" sz="2200" dirty="0" smtClean="0"/>
              <a:t>,  Medicaid reimbursement is denied.   </a:t>
            </a:r>
          </a:p>
          <a:p>
            <a:pPr marL="457200" indent="-457200">
              <a:buFont typeface="Arial" panose="020B0604020202020204" pitchFamily="34" charset="0"/>
              <a:buChar char="•"/>
            </a:pPr>
            <a:r>
              <a:rPr lang="en-US" sz="2000" b="1" dirty="0" smtClean="0"/>
              <a:t>EXCEPTION</a:t>
            </a:r>
            <a:r>
              <a:rPr lang="en-US" sz="2000" dirty="0" smtClean="0"/>
              <a:t>:  For </a:t>
            </a:r>
            <a:r>
              <a:rPr lang="en-US" sz="2000" dirty="0"/>
              <a:t>bills incurred because of "error or delay" by the local district in approving the Medicaid application. </a:t>
            </a:r>
            <a:r>
              <a:rPr lang="en-US" sz="2000" dirty="0" smtClean="0"/>
              <a:t> “</a:t>
            </a:r>
            <a:r>
              <a:rPr lang="en-US" sz="2000" dirty="0"/>
              <a:t> </a:t>
            </a:r>
            <a:r>
              <a:rPr lang="en-US" sz="2000" dirty="0" smtClean="0"/>
              <a:t>...[</a:t>
            </a:r>
            <a:r>
              <a:rPr lang="en-US" sz="2000" dirty="0"/>
              <a:t>R]</a:t>
            </a:r>
            <a:r>
              <a:rPr lang="en-US" sz="2000" dirty="0" err="1"/>
              <a:t>eimbursement</a:t>
            </a:r>
            <a:r>
              <a:rPr lang="en-US" sz="2000" dirty="0"/>
              <a:t> in cases of district error or delay </a:t>
            </a:r>
            <a:r>
              <a:rPr lang="en-US" sz="2000" b="1" dirty="0"/>
              <a:t>must not be limited to services provided by Medicaid enrolled providers. </a:t>
            </a:r>
            <a:r>
              <a:rPr lang="en-US" sz="2000" dirty="0"/>
              <a:t>However, the provider must be lawfully qualified to provide the services and not be excluded or otherwise sanctioned by the Medicaid program."   For these bills, the rate of reimbursement is not limited to the Medicaid rate, but must be reasonable.  </a:t>
            </a:r>
            <a:r>
              <a:rPr lang="en-US" sz="2000" dirty="0" smtClean="0"/>
              <a:t> 10 DOH ADM-09 </a:t>
            </a:r>
            <a:r>
              <a:rPr lang="en-US" sz="2000" dirty="0"/>
              <a:t>- Reimbursement of Paid Medical </a:t>
            </a:r>
            <a:r>
              <a:rPr lang="en-US" sz="2000" dirty="0" smtClean="0"/>
              <a:t> Expenses page 7</a:t>
            </a:r>
            <a:endParaRPr lang="en-US" sz="2200" dirty="0" smtClean="0"/>
          </a:p>
        </p:txBody>
      </p:sp>
      <p:sp>
        <p:nvSpPr>
          <p:cNvPr id="3" name="Title 2"/>
          <p:cNvSpPr>
            <a:spLocks noGrp="1"/>
          </p:cNvSpPr>
          <p:nvPr>
            <p:ph type="title"/>
          </p:nvPr>
        </p:nvSpPr>
        <p:spPr>
          <a:xfrm>
            <a:off x="457200" y="186267"/>
            <a:ext cx="8229600" cy="948266"/>
          </a:xfrm>
        </p:spPr>
        <p:txBody>
          <a:bodyPr/>
          <a:lstStyle/>
          <a:p>
            <a:r>
              <a:rPr lang="en-US" dirty="0"/>
              <a:t>Reimbursement </a:t>
            </a:r>
            <a:r>
              <a:rPr lang="en-US" dirty="0" smtClean="0"/>
              <a:t>Rules &amp; Exceptions</a:t>
            </a:r>
            <a:endParaRPr lang="en-US" dirty="0"/>
          </a:p>
        </p:txBody>
      </p:sp>
      <p:sp>
        <p:nvSpPr>
          <p:cNvPr id="4" name="Slide Number Placeholder 3"/>
          <p:cNvSpPr>
            <a:spLocks noGrp="1"/>
          </p:cNvSpPr>
          <p:nvPr>
            <p:ph type="sldNum" sz="quarter" idx="4294967295"/>
          </p:nvPr>
        </p:nvSpPr>
        <p:spPr>
          <a:xfrm>
            <a:off x="8702710" y="6519089"/>
            <a:ext cx="381000" cy="261610"/>
          </a:xfrm>
          <a:prstGeom prst="rect">
            <a:avLst/>
          </a:prstGeom>
        </p:spPr>
        <p:txBody>
          <a:bodyPr/>
          <a:lstStyle/>
          <a:p>
            <a:pPr>
              <a:defRPr/>
            </a:pPr>
            <a:fld id="{79D72523-6BF2-4C68-AFA9-C6F300BD3944}" type="slidenum">
              <a:rPr lang="en-US" smtClean="0"/>
              <a:pPr>
                <a:defRPr/>
              </a:pPr>
              <a:t>26</a:t>
            </a:fld>
            <a:endParaRPr lang="en-US" dirty="0"/>
          </a:p>
        </p:txBody>
      </p:sp>
      <p:sp>
        <p:nvSpPr>
          <p:cNvPr id="5" name="Rectangle 4"/>
          <p:cNvSpPr/>
          <p:nvPr/>
        </p:nvSpPr>
        <p:spPr>
          <a:xfrm>
            <a:off x="8382000" y="76200"/>
            <a:ext cx="383438" cy="307777"/>
          </a:xfrm>
          <a:prstGeom prst="rect">
            <a:avLst/>
          </a:prstGeom>
        </p:spPr>
        <p:txBody>
          <a:bodyPr wrap="none">
            <a:spAutoFit/>
          </a:bodyPr>
          <a:lstStyle/>
          <a:p>
            <a:fld id="{1E107DAD-D09B-451F-85A5-E6AF2E2057A5}" type="slidenum">
              <a:rPr lang="en-US" sz="1400">
                <a:solidFill>
                  <a:schemeClr val="bg1"/>
                </a:solidFill>
              </a:rPr>
              <a:pPr/>
              <a:t>26</a:t>
            </a:fld>
            <a:endParaRPr lang="en-US" sz="1400" dirty="0">
              <a:solidFill>
                <a:schemeClr val="bg1"/>
              </a:solidFill>
            </a:endParaRPr>
          </a:p>
        </p:txBody>
      </p:sp>
    </p:spTree>
    <p:extLst>
      <p:ext uri="{BB962C8B-B14F-4D97-AF65-F5344CB8AC3E}">
        <p14:creationId xmlns:p14="http://schemas.microsoft.com/office/powerpoint/2010/main" val="2752177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32933"/>
            <a:ext cx="8308238" cy="5672667"/>
          </a:xfrm>
          <a:solidFill>
            <a:schemeClr val="bg1"/>
          </a:solidFill>
        </p:spPr>
        <p:txBody>
          <a:bodyPr/>
          <a:lstStyle/>
          <a:p>
            <a:pPr marL="457200" indent="-457200">
              <a:buFont typeface="Arial" panose="020B0604020202020204" pitchFamily="34" charset="0"/>
              <a:buChar char="•"/>
            </a:pPr>
            <a:r>
              <a:rPr lang="en-US" sz="2000" dirty="0" smtClean="0"/>
              <a:t>If you pay out of pocket while waiting to enroll in a managed long term care plan, best to use a Medicaid provider.  This will allow you to get reimbursed for services provided BEFORE the Benefit Card is issued, and that provider can continue to bill Medicaid AFTER the Benefit Card is issued, while you wait to enroll in a managed long term care plan.</a:t>
            </a:r>
          </a:p>
          <a:p>
            <a:pPr marL="914400" lvl="2" indent="-457200"/>
            <a:r>
              <a:rPr lang="en-US" sz="2000" dirty="0"/>
              <a:t>For home care in NY, this means a </a:t>
            </a:r>
            <a:r>
              <a:rPr lang="en-US" sz="2000" b="1" dirty="0"/>
              <a:t>Certified Home Health Agency </a:t>
            </a:r>
            <a:r>
              <a:rPr lang="en-US" sz="2000" dirty="0"/>
              <a:t>(</a:t>
            </a:r>
            <a:r>
              <a:rPr lang="en-US" sz="2000" b="1" dirty="0"/>
              <a:t>CHHA</a:t>
            </a:r>
            <a:r>
              <a:rPr lang="en-US" sz="2000" dirty="0"/>
              <a:t>); Search for CHHAs serving your area here: </a:t>
            </a:r>
            <a:r>
              <a:rPr lang="en-US" sz="2000" dirty="0">
                <a:hlinkClick r:id="rId3"/>
              </a:rPr>
              <a:t>http://profiles.health.ny.gov/home_care/index</a:t>
            </a:r>
            <a:r>
              <a:rPr lang="en-US" sz="2000" dirty="0"/>
              <a:t> </a:t>
            </a:r>
            <a:endParaRPr lang="en-US" sz="2000" dirty="0" smtClean="0"/>
          </a:p>
          <a:p>
            <a:pPr marL="914400" lvl="2" indent="-457200"/>
            <a:r>
              <a:rPr lang="en-US" sz="2000" dirty="0" smtClean="0"/>
              <a:t>However, few people  private-pay a CHHA.  They are too expensive.  Instead, they pay a Licensed Home Care Services Agency (LHCSA).  </a:t>
            </a:r>
            <a:br>
              <a:rPr lang="en-US" sz="2000" dirty="0" smtClean="0"/>
            </a:br>
            <a:r>
              <a:rPr lang="en-US" sz="2000" dirty="0" smtClean="0"/>
              <a:t>NY P.H.L. § 3605-08.  These are state-licensed agencies, but are not “Medicaid providers.”  They do not bill Medicaid.  MLTC plans and CHHAs subcontract to LHCSAs to provide aide services.  The MLTC and CHHA bills Medicaid, not the LHCSA.  </a:t>
            </a:r>
          </a:p>
          <a:p>
            <a:pPr marL="914400" lvl="2" indent="-457200"/>
            <a:r>
              <a:rPr lang="en-US" sz="2000" dirty="0" smtClean="0"/>
              <a:t>If there was error or delay, DSS should reimburse for LHCSA services </a:t>
            </a:r>
            <a:r>
              <a:rPr lang="en-US" sz="2000" dirty="0" err="1" smtClean="0"/>
              <a:t>tho</a:t>
            </a:r>
            <a:r>
              <a:rPr lang="en-US" sz="2000" dirty="0" smtClean="0"/>
              <a:t> not a Medicaid provider. </a:t>
            </a:r>
            <a:r>
              <a:rPr lang="en-US" sz="2000" dirty="0"/>
              <a:t>10 DOH </a:t>
            </a:r>
            <a:r>
              <a:rPr lang="en-US" sz="2000" dirty="0" smtClean="0"/>
              <a:t>ADM-09.   See </a:t>
            </a:r>
            <a:r>
              <a:rPr lang="en-US" sz="2000" dirty="0" err="1" smtClean="0"/>
              <a:t>eg</a:t>
            </a:r>
            <a:r>
              <a:rPr lang="en-US" sz="2000" dirty="0" smtClean="0"/>
              <a:t> FH # 6933198P (2/9/16), 6930560R (11/9/2015).    </a:t>
            </a:r>
          </a:p>
          <a:p>
            <a:pPr marL="914400" lvl="2" indent="-457200"/>
            <a:endParaRPr lang="en-US" sz="2000" dirty="0" smtClean="0"/>
          </a:p>
          <a:p>
            <a:pPr marL="914400" lvl="2" indent="-457200"/>
            <a:endParaRPr lang="en-US" sz="2000" dirty="0"/>
          </a:p>
          <a:p>
            <a:endParaRPr lang="en-US" sz="2400" dirty="0"/>
          </a:p>
        </p:txBody>
      </p:sp>
      <p:sp>
        <p:nvSpPr>
          <p:cNvPr id="3" name="Title 2"/>
          <p:cNvSpPr>
            <a:spLocks noGrp="1"/>
          </p:cNvSpPr>
          <p:nvPr>
            <p:ph type="title"/>
          </p:nvPr>
        </p:nvSpPr>
        <p:spPr>
          <a:xfrm>
            <a:off x="457200" y="186267"/>
            <a:ext cx="8229600" cy="948266"/>
          </a:xfrm>
        </p:spPr>
        <p:txBody>
          <a:bodyPr/>
          <a:lstStyle/>
          <a:p>
            <a:r>
              <a:rPr lang="en-US" dirty="0"/>
              <a:t>Reimbursement </a:t>
            </a:r>
            <a:r>
              <a:rPr lang="en-US" dirty="0" smtClean="0"/>
              <a:t>Rules – Home Care</a:t>
            </a:r>
            <a:endParaRPr lang="en-US" dirty="0"/>
          </a:p>
        </p:txBody>
      </p:sp>
      <p:sp>
        <p:nvSpPr>
          <p:cNvPr id="4" name="Slide Number Placeholder 3"/>
          <p:cNvSpPr>
            <a:spLocks noGrp="1"/>
          </p:cNvSpPr>
          <p:nvPr>
            <p:ph type="sldNum" sz="quarter" idx="4294967295"/>
          </p:nvPr>
        </p:nvSpPr>
        <p:spPr>
          <a:xfrm>
            <a:off x="8702710" y="6519089"/>
            <a:ext cx="381000" cy="261610"/>
          </a:xfrm>
          <a:prstGeom prst="rect">
            <a:avLst/>
          </a:prstGeom>
        </p:spPr>
        <p:txBody>
          <a:bodyPr/>
          <a:lstStyle/>
          <a:p>
            <a:pPr>
              <a:defRPr/>
            </a:pPr>
            <a:fld id="{79D72523-6BF2-4C68-AFA9-C6F300BD3944}" type="slidenum">
              <a:rPr lang="en-US" smtClean="0"/>
              <a:pPr>
                <a:defRPr/>
              </a:pPr>
              <a:t>27</a:t>
            </a:fld>
            <a:endParaRPr lang="en-US" dirty="0"/>
          </a:p>
        </p:txBody>
      </p:sp>
      <p:sp>
        <p:nvSpPr>
          <p:cNvPr id="5" name="Rectangle 4"/>
          <p:cNvSpPr/>
          <p:nvPr/>
        </p:nvSpPr>
        <p:spPr>
          <a:xfrm>
            <a:off x="8382000" y="76200"/>
            <a:ext cx="383438" cy="307777"/>
          </a:xfrm>
          <a:prstGeom prst="rect">
            <a:avLst/>
          </a:prstGeom>
        </p:spPr>
        <p:txBody>
          <a:bodyPr wrap="none">
            <a:spAutoFit/>
          </a:bodyPr>
          <a:lstStyle/>
          <a:p>
            <a:fld id="{1E107DAD-D09B-451F-85A5-E6AF2E2057A5}" type="slidenum">
              <a:rPr lang="en-US" sz="1400">
                <a:solidFill>
                  <a:schemeClr val="bg1"/>
                </a:solidFill>
              </a:rPr>
              <a:pPr/>
              <a:t>27</a:t>
            </a:fld>
            <a:endParaRPr lang="en-US" sz="1400" dirty="0">
              <a:solidFill>
                <a:schemeClr val="bg1"/>
              </a:solidFill>
            </a:endParaRPr>
          </a:p>
        </p:txBody>
      </p:sp>
    </p:spTree>
    <p:extLst>
      <p:ext uri="{BB962C8B-B14F-4D97-AF65-F5344CB8AC3E}">
        <p14:creationId xmlns:p14="http://schemas.microsoft.com/office/powerpoint/2010/main" val="2752177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05800" cy="5181600"/>
          </a:xfrm>
        </p:spPr>
        <p:txBody>
          <a:bodyPr/>
          <a:lstStyle/>
          <a:p>
            <a:pPr marL="342900" lvl="2" indent="-342900">
              <a:spcBef>
                <a:spcPts val="1000"/>
              </a:spcBef>
              <a:buSzTx/>
            </a:pPr>
            <a:r>
              <a:rPr lang="en-US" sz="2400" dirty="0" smtClean="0"/>
              <a:t>Financial limits </a:t>
            </a:r>
            <a:r>
              <a:rPr lang="en-US" sz="2400" dirty="0"/>
              <a:t>for Medicaid </a:t>
            </a:r>
            <a:r>
              <a:rPr lang="en-US" sz="2400" dirty="0" smtClean="0"/>
              <a:t>are low and private-pay PCS is costly, so friends, family, or even guardians, may private pay for PCS on your behalf, until Medicaid takes over, and then seek reimbursement from Medicaid later.</a:t>
            </a:r>
            <a:endParaRPr lang="en-US" sz="2400" dirty="0"/>
          </a:p>
          <a:p>
            <a:pPr marL="750887" lvl="4" indent="-342900">
              <a:spcBef>
                <a:spcPts val="1000"/>
              </a:spcBef>
            </a:pPr>
            <a:r>
              <a:rPr lang="en-US" sz="2200" u="sng" dirty="0" smtClean="0"/>
              <a:t>WARNING</a:t>
            </a:r>
            <a:r>
              <a:rPr lang="en-US" sz="2200" dirty="0" smtClean="0"/>
              <a:t>: If </a:t>
            </a:r>
            <a:r>
              <a:rPr lang="en-US" sz="2200" dirty="0"/>
              <a:t>eligible for reimbursement at all, reimbursement is almost always at the Medicaid rate, which </a:t>
            </a:r>
            <a:r>
              <a:rPr lang="en-US" sz="2200" dirty="0" smtClean="0"/>
              <a:t>tends to be lower </a:t>
            </a:r>
            <a:r>
              <a:rPr lang="en-US" sz="2200" dirty="0"/>
              <a:t>than </a:t>
            </a:r>
            <a:r>
              <a:rPr lang="en-US" sz="2200" dirty="0" smtClean="0"/>
              <a:t>many private </a:t>
            </a:r>
            <a:r>
              <a:rPr lang="en-US" sz="2200" dirty="0"/>
              <a:t>pay </a:t>
            </a:r>
            <a:r>
              <a:rPr lang="en-US" sz="2200" dirty="0" smtClean="0"/>
              <a:t>rates</a:t>
            </a:r>
          </a:p>
          <a:p>
            <a:pPr marL="342900" lvl="2" indent="-342900">
              <a:spcBef>
                <a:spcPts val="1000"/>
              </a:spcBef>
              <a:buSzTx/>
            </a:pPr>
            <a:r>
              <a:rPr lang="en-US" sz="2400" dirty="0" smtClean="0"/>
              <a:t>You </a:t>
            </a:r>
            <a:r>
              <a:rPr lang="en-US" sz="2400" dirty="0"/>
              <a:t>can only be reimbursed for costs incurred while </a:t>
            </a:r>
            <a:r>
              <a:rPr lang="en-US" sz="2400" dirty="0" smtClean="0"/>
              <a:t>you are financially eligible </a:t>
            </a:r>
            <a:r>
              <a:rPr lang="en-US" sz="2400" dirty="0"/>
              <a:t>for </a:t>
            </a:r>
            <a:r>
              <a:rPr lang="en-US" sz="2400" dirty="0" smtClean="0"/>
              <a:t>Medicaid—your eligibility must be documented with Medicaid</a:t>
            </a:r>
          </a:p>
          <a:p>
            <a:pPr marL="404813" lvl="3" indent="-393700">
              <a:spcBef>
                <a:spcPts val="1000"/>
              </a:spcBef>
              <a:tabLst>
                <a:tab pos="347663" algn="l"/>
              </a:tabLst>
            </a:pPr>
            <a:r>
              <a:rPr lang="en-US" sz="2400" dirty="0"/>
              <a:t>You are responsible for </a:t>
            </a:r>
            <a:r>
              <a:rPr lang="en-US" sz="2400" dirty="0" smtClean="0"/>
              <a:t>your Medicaid </a:t>
            </a:r>
            <a:r>
              <a:rPr lang="en-US" sz="2400" dirty="0"/>
              <a:t>spend </a:t>
            </a:r>
            <a:r>
              <a:rPr lang="en-US" sz="2400" dirty="0" smtClean="0"/>
              <a:t>down -- Reimbursement amount authorized is reduced by the amount of your spend down</a:t>
            </a:r>
          </a:p>
          <a:p>
            <a:pPr marL="342900" lvl="2" indent="-342900">
              <a:spcBef>
                <a:spcPts val="1000"/>
              </a:spcBef>
              <a:buSzTx/>
            </a:pPr>
            <a:endParaRPr lang="en-US" dirty="0" smtClean="0"/>
          </a:p>
          <a:p>
            <a:pPr marL="0" lvl="2" indent="0">
              <a:spcBef>
                <a:spcPts val="1000"/>
              </a:spcBef>
              <a:buSzTx/>
              <a:buNone/>
            </a:pPr>
            <a:endParaRPr lang="en-US" dirty="0"/>
          </a:p>
          <a:p>
            <a:pPr marL="457200" indent="-457200">
              <a:buFont typeface="Arial" panose="020B0604020202020204" pitchFamily="34" charset="0"/>
              <a:buChar char="•"/>
            </a:pPr>
            <a:endParaRPr lang="en-US" dirty="0"/>
          </a:p>
        </p:txBody>
      </p:sp>
      <p:sp>
        <p:nvSpPr>
          <p:cNvPr id="3" name="Title 2"/>
          <p:cNvSpPr>
            <a:spLocks noGrp="1"/>
          </p:cNvSpPr>
          <p:nvPr>
            <p:ph type="title"/>
          </p:nvPr>
        </p:nvSpPr>
        <p:spPr>
          <a:xfrm>
            <a:off x="457200" y="440499"/>
            <a:ext cx="8229600" cy="600901"/>
          </a:xfrm>
        </p:spPr>
        <p:txBody>
          <a:bodyPr/>
          <a:lstStyle/>
          <a:p>
            <a:r>
              <a:rPr lang="en-US" sz="3200" dirty="0" smtClean="0"/>
              <a:t>Pay Now, Get Reimbursed Later</a:t>
            </a:r>
            <a:endParaRPr lang="en-US" sz="3200" dirty="0"/>
          </a:p>
        </p:txBody>
      </p:sp>
      <p:sp>
        <p:nvSpPr>
          <p:cNvPr id="4" name="Slide Number Placeholder 3"/>
          <p:cNvSpPr>
            <a:spLocks noGrp="1"/>
          </p:cNvSpPr>
          <p:nvPr>
            <p:ph type="sldNum" sz="quarter" idx="4294967295"/>
          </p:nvPr>
        </p:nvSpPr>
        <p:spPr>
          <a:xfrm>
            <a:off x="8702710" y="6519089"/>
            <a:ext cx="381000" cy="261610"/>
          </a:xfrm>
          <a:prstGeom prst="rect">
            <a:avLst/>
          </a:prstGeom>
        </p:spPr>
        <p:txBody>
          <a:bodyPr/>
          <a:lstStyle/>
          <a:p>
            <a:pPr>
              <a:defRPr/>
            </a:pPr>
            <a:fld id="{79D72523-6BF2-4C68-AFA9-C6F300BD3944}" type="slidenum">
              <a:rPr lang="en-US" smtClean="0"/>
              <a:pPr>
                <a:defRPr/>
              </a:pPr>
              <a:t>28</a:t>
            </a:fld>
            <a:endParaRPr lang="en-US" dirty="0"/>
          </a:p>
        </p:txBody>
      </p:sp>
      <p:sp>
        <p:nvSpPr>
          <p:cNvPr id="5" name="Rectangle 4"/>
          <p:cNvSpPr/>
          <p:nvPr/>
        </p:nvSpPr>
        <p:spPr>
          <a:xfrm>
            <a:off x="8153400" y="76200"/>
            <a:ext cx="383438" cy="307777"/>
          </a:xfrm>
          <a:prstGeom prst="rect">
            <a:avLst/>
          </a:prstGeom>
        </p:spPr>
        <p:txBody>
          <a:bodyPr wrap="none">
            <a:spAutoFit/>
          </a:bodyPr>
          <a:lstStyle/>
          <a:p>
            <a:fld id="{1E107DAD-D09B-451F-85A5-E6AF2E2057A5}" type="slidenum">
              <a:rPr lang="en-US" sz="1400">
                <a:solidFill>
                  <a:schemeClr val="bg1"/>
                </a:solidFill>
              </a:rPr>
              <a:pPr/>
              <a:t>28</a:t>
            </a:fld>
            <a:endParaRPr lang="en-US" sz="1400" dirty="0">
              <a:solidFill>
                <a:schemeClr val="bg1"/>
              </a:solidFill>
            </a:endParaRPr>
          </a:p>
        </p:txBody>
      </p:sp>
    </p:spTree>
    <p:extLst>
      <p:ext uri="{BB962C8B-B14F-4D97-AF65-F5344CB8AC3E}">
        <p14:creationId xmlns:p14="http://schemas.microsoft.com/office/powerpoint/2010/main" val="6033154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reimbursement	</a:t>
            </a:r>
            <a:endParaRPr lang="en-US" dirty="0"/>
          </a:p>
        </p:txBody>
      </p:sp>
      <p:sp>
        <p:nvSpPr>
          <p:cNvPr id="3" name="Content Placeholder 2"/>
          <p:cNvSpPr>
            <a:spLocks noGrp="1"/>
          </p:cNvSpPr>
          <p:nvPr>
            <p:ph idx="1"/>
          </p:nvPr>
        </p:nvSpPr>
        <p:spPr>
          <a:xfrm>
            <a:off x="457200" y="1447800"/>
            <a:ext cx="8229600" cy="5029200"/>
          </a:xfrm>
        </p:spPr>
        <p:txBody>
          <a:bodyPr/>
          <a:lstStyle/>
          <a:p>
            <a:r>
              <a:rPr lang="en-US" sz="2000" dirty="0"/>
              <a:t>See </a:t>
            </a:r>
            <a:r>
              <a:rPr lang="en-US" sz="2000" b="1" dirty="0"/>
              <a:t>article</a:t>
            </a:r>
            <a:r>
              <a:rPr lang="en-US" sz="2000" dirty="0"/>
              <a:t> at </a:t>
            </a:r>
            <a:r>
              <a:rPr lang="en-US" sz="2000" dirty="0">
                <a:hlinkClick r:id="rId2"/>
              </a:rPr>
              <a:t>http://www.wnylc.com/health/entry/18</a:t>
            </a:r>
            <a:r>
              <a:rPr lang="en-US" sz="2000" dirty="0" smtClean="0">
                <a:hlinkClick r:id="rId2"/>
              </a:rPr>
              <a:t>/</a:t>
            </a:r>
            <a:r>
              <a:rPr lang="en-US" sz="2000" dirty="0" smtClean="0"/>
              <a:t> </a:t>
            </a:r>
            <a:br>
              <a:rPr lang="en-US" sz="2000" dirty="0" smtClean="0"/>
            </a:br>
            <a:r>
              <a:rPr lang="en-US" sz="2000" b="1" dirty="0" smtClean="0"/>
              <a:t>Fact </a:t>
            </a:r>
            <a:r>
              <a:rPr lang="en-US" sz="2000" b="1" dirty="0"/>
              <a:t>sheet at </a:t>
            </a:r>
            <a:r>
              <a:rPr lang="en-US" sz="2000" dirty="0">
                <a:hlinkClick r:id="rId3"/>
              </a:rPr>
              <a:t>http://</a:t>
            </a:r>
            <a:r>
              <a:rPr lang="en-US" sz="2000" dirty="0" smtClean="0">
                <a:hlinkClick r:id="rId3"/>
              </a:rPr>
              <a:t>www.wnylc.com/health/download/11/</a:t>
            </a:r>
            <a:r>
              <a:rPr lang="en-US" sz="2000" dirty="0" smtClean="0"/>
              <a:t> </a:t>
            </a:r>
            <a:r>
              <a:rPr lang="en-US" sz="2000" dirty="0"/>
              <a:t/>
            </a:r>
            <a:br>
              <a:rPr lang="en-US" sz="2000" dirty="0"/>
            </a:br>
            <a:r>
              <a:rPr lang="en-US" sz="2000" dirty="0"/>
              <a:t>- </a:t>
            </a:r>
            <a:r>
              <a:rPr lang="en-US" sz="2000" dirty="0" smtClean="0">
                <a:hlinkClick r:id="rId4"/>
              </a:rPr>
              <a:t>10ADM-09 </a:t>
            </a:r>
            <a:r>
              <a:rPr lang="en-US" sz="2000" dirty="0">
                <a:hlinkClick r:id="rId4"/>
              </a:rPr>
              <a:t>- Reimbursement of </a:t>
            </a:r>
            <a:r>
              <a:rPr lang="en-US" sz="2000" dirty="0" smtClean="0">
                <a:hlinkClick r:id="rId4"/>
              </a:rPr>
              <a:t>Paid </a:t>
            </a:r>
            <a:r>
              <a:rPr lang="en-US" sz="2000" dirty="0">
                <a:hlinkClick r:id="rId4"/>
              </a:rPr>
              <a:t>Medical </a:t>
            </a:r>
            <a:r>
              <a:rPr lang="en-US" sz="2000" dirty="0" smtClean="0">
                <a:hlinkClick r:id="rId4"/>
              </a:rPr>
              <a:t>Expenses</a:t>
            </a:r>
            <a:r>
              <a:rPr lang="en-US" sz="2000" dirty="0"/>
              <a:t>  </a:t>
            </a:r>
            <a:r>
              <a:rPr lang="en-US" sz="2000" dirty="0" smtClean="0"/>
              <a:t>  </a:t>
            </a:r>
            <a:r>
              <a:rPr lang="en-US" sz="2000" dirty="0"/>
              <a:t>at </a:t>
            </a:r>
            <a:r>
              <a:rPr lang="en-US" sz="2000" dirty="0">
                <a:hlinkClick r:id="rId5"/>
              </a:rPr>
              <a:t>http://</a:t>
            </a:r>
            <a:r>
              <a:rPr lang="en-US" sz="2000" dirty="0" smtClean="0">
                <a:hlinkClick r:id="rId5"/>
              </a:rPr>
              <a:t>www.health.ny.gov/health_care/medicaid/publications/index.htm</a:t>
            </a:r>
            <a:r>
              <a:rPr lang="en-US" sz="2000" dirty="0" smtClean="0"/>
              <a:t> </a:t>
            </a:r>
          </a:p>
          <a:p>
            <a:r>
              <a:rPr lang="en-US" b="1" dirty="0"/>
              <a:t>In NYC</a:t>
            </a:r>
            <a:r>
              <a:rPr lang="en-US" b="1" dirty="0" smtClean="0"/>
              <a:t>, submit  </a:t>
            </a:r>
            <a:r>
              <a:rPr lang="en-US" b="1" dirty="0"/>
              <a:t>reimbursement requests </a:t>
            </a:r>
            <a:r>
              <a:rPr lang="en-US" b="1" dirty="0" smtClean="0"/>
              <a:t> for home care </a:t>
            </a:r>
          </a:p>
          <a:p>
            <a:pPr marL="274637" lvl="1" indent="0">
              <a:buNone/>
            </a:pPr>
            <a:r>
              <a:rPr lang="en-US" dirty="0"/>
              <a:t>HRA Home Care Services </a:t>
            </a:r>
            <a:r>
              <a:rPr lang="en-US" dirty="0" smtClean="0"/>
              <a:t>Program - Reimbursement </a:t>
            </a:r>
            <a:r>
              <a:rPr lang="en-US" dirty="0"/>
              <a:t>Unit</a:t>
            </a:r>
          </a:p>
          <a:p>
            <a:pPr marL="274637" lvl="1" indent="0">
              <a:buNone/>
            </a:pPr>
            <a:r>
              <a:rPr lang="en-US" dirty="0"/>
              <a:t>785 Atlantic Avenue, 3rd </a:t>
            </a:r>
            <a:r>
              <a:rPr lang="en-US" dirty="0" smtClean="0"/>
              <a:t>Floor, Brooklyn</a:t>
            </a:r>
            <a:r>
              <a:rPr lang="en-US" dirty="0"/>
              <a:t>, NY 11238-2205</a:t>
            </a:r>
          </a:p>
          <a:p>
            <a:pPr marL="274637" lvl="1" indent="0">
              <a:buNone/>
            </a:pPr>
            <a:r>
              <a:rPr lang="en-US" dirty="0"/>
              <a:t>Phone is (929) </a:t>
            </a:r>
            <a:r>
              <a:rPr lang="en-US" dirty="0" smtClean="0"/>
              <a:t>221-1193  </a:t>
            </a:r>
            <a:r>
              <a:rPr lang="en-US" dirty="0"/>
              <a:t>718-636-7750 (fax home care)</a:t>
            </a:r>
          </a:p>
          <a:p>
            <a:r>
              <a:rPr lang="en-US" b="1" dirty="0" smtClean="0"/>
              <a:t>Services other </a:t>
            </a:r>
            <a:r>
              <a:rPr lang="en-US" b="1" dirty="0"/>
              <a:t>than home care </a:t>
            </a:r>
            <a:r>
              <a:rPr lang="en-US" dirty="0"/>
              <a:t>should be addressed to:</a:t>
            </a:r>
          </a:p>
          <a:p>
            <a:pPr marL="274637" lvl="1" indent="0">
              <a:buNone/>
            </a:pPr>
            <a:r>
              <a:rPr lang="en-US" dirty="0"/>
              <a:t>Office of Financial and Program Planning</a:t>
            </a:r>
            <a:br>
              <a:rPr lang="en-US" dirty="0"/>
            </a:br>
            <a:r>
              <a:rPr lang="en-US" dirty="0"/>
              <a:t>Medicaid Client Reimbursement Unit</a:t>
            </a:r>
            <a:br>
              <a:rPr lang="en-US" dirty="0"/>
            </a:br>
            <a:r>
              <a:rPr lang="en-US" dirty="0"/>
              <a:t>785 Atlantic Ave</a:t>
            </a:r>
            <a:r>
              <a:rPr lang="en-US" dirty="0" smtClean="0"/>
              <a:t>.  Brooklyn </a:t>
            </a:r>
            <a:r>
              <a:rPr lang="en-US" dirty="0"/>
              <a:t>NY 11238</a:t>
            </a:r>
          </a:p>
          <a:p>
            <a:pPr marL="274637" lvl="1" indent="0">
              <a:buNone/>
            </a:pPr>
            <a:r>
              <a:rPr lang="en-US" dirty="0"/>
              <a:t>929-221-0845 (phone non-home care reimbursement )</a:t>
            </a:r>
            <a:br>
              <a:rPr lang="en-US" dirty="0"/>
            </a:b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29</a:t>
            </a:fld>
            <a:endParaRPr lang="en-US"/>
          </a:p>
        </p:txBody>
      </p:sp>
    </p:spTree>
    <p:extLst>
      <p:ext uri="{BB962C8B-B14F-4D97-AF65-F5344CB8AC3E}">
        <p14:creationId xmlns:p14="http://schemas.microsoft.com/office/powerpoint/2010/main" val="2265222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795" y="340825"/>
            <a:ext cx="8229600" cy="990600"/>
          </a:xfrm>
        </p:spPr>
        <p:txBody>
          <a:bodyPr>
            <a:normAutofit fontScale="90000"/>
          </a:bodyPr>
          <a:lstStyle/>
          <a:p>
            <a:r>
              <a:rPr lang="en-US" dirty="0" smtClean="0"/>
              <a:t>Refresher: Non MAGI/DAB Income </a:t>
            </a:r>
            <a:r>
              <a:rPr lang="en-US" dirty="0"/>
              <a:t>and Resource Limits</a:t>
            </a:r>
          </a:p>
        </p:txBody>
      </p:sp>
      <p:sp>
        <p:nvSpPr>
          <p:cNvPr id="3" name="Content Placeholder 2"/>
          <p:cNvSpPr>
            <a:spLocks noGrp="1"/>
          </p:cNvSpPr>
          <p:nvPr>
            <p:ph idx="1"/>
          </p:nvPr>
        </p:nvSpPr>
        <p:spPr>
          <a:xfrm>
            <a:off x="381000" y="1371600"/>
            <a:ext cx="8305800" cy="5105400"/>
          </a:xfrm>
        </p:spPr>
        <p:txBody>
          <a:bodyPr/>
          <a:lstStyle/>
          <a:p>
            <a:r>
              <a:rPr lang="en-US" sz="2800" dirty="0"/>
              <a:t>The income limit for Medicaid in 2016 is</a:t>
            </a:r>
          </a:p>
          <a:p>
            <a:pPr lvl="1"/>
            <a:r>
              <a:rPr lang="en-US" sz="2800" dirty="0" smtClean="0"/>
              <a:t>Single- $825</a:t>
            </a:r>
            <a:endParaRPr lang="en-US" sz="2800" dirty="0"/>
          </a:p>
          <a:p>
            <a:pPr lvl="1"/>
            <a:r>
              <a:rPr lang="en-US" sz="2800" dirty="0" smtClean="0"/>
              <a:t>Couple - $1209</a:t>
            </a:r>
            <a:endParaRPr lang="en-US" sz="2800" dirty="0"/>
          </a:p>
          <a:p>
            <a:r>
              <a:rPr lang="en-US" sz="2800" dirty="0"/>
              <a:t>The resource limit for Medicaid in 2016 is</a:t>
            </a:r>
          </a:p>
          <a:p>
            <a:pPr lvl="1"/>
            <a:r>
              <a:rPr lang="en-US" sz="2800" dirty="0" smtClean="0"/>
              <a:t>Single - $14,850</a:t>
            </a:r>
            <a:endParaRPr lang="en-US" sz="2800" dirty="0"/>
          </a:p>
          <a:p>
            <a:pPr lvl="1"/>
            <a:r>
              <a:rPr lang="en-US" sz="2800" dirty="0" smtClean="0"/>
              <a:t>Couple - $21,750</a:t>
            </a:r>
            <a:endParaRPr lang="en-US" sz="2800" dirty="0"/>
          </a:p>
          <a:p>
            <a:r>
              <a:rPr lang="en-US" sz="2800" dirty="0"/>
              <a:t>If </a:t>
            </a:r>
            <a:r>
              <a:rPr lang="en-US" sz="2800" dirty="0" smtClean="0"/>
              <a:t>spouse signs a “spousal refusal,” </a:t>
            </a:r>
            <a:r>
              <a:rPr lang="en-US" sz="2800" dirty="0"/>
              <a:t>the Medicaid applicant is budgeted as a single person</a:t>
            </a:r>
          </a:p>
          <a:p>
            <a:r>
              <a:rPr lang="en-US" sz="2800" dirty="0"/>
              <a:t>If spouses live apart, the Medicaid applicant is budgeted as a single </a:t>
            </a:r>
            <a:r>
              <a:rPr lang="en-US" sz="2800" dirty="0" smtClean="0"/>
              <a:t>person</a:t>
            </a:r>
            <a:endParaRPr lang="en-US" sz="2800" dirty="0"/>
          </a:p>
        </p:txBody>
      </p:sp>
      <p:sp>
        <p:nvSpPr>
          <p:cNvPr id="4" name="Rectangle 3"/>
          <p:cNvSpPr/>
          <p:nvPr/>
        </p:nvSpPr>
        <p:spPr>
          <a:xfrm>
            <a:off x="8382000" y="11277"/>
            <a:ext cx="284052" cy="307777"/>
          </a:xfrm>
          <a:prstGeom prst="rect">
            <a:avLst/>
          </a:prstGeom>
        </p:spPr>
        <p:txBody>
          <a:bodyPr wrap="none">
            <a:spAutoFit/>
          </a:bodyPr>
          <a:lstStyle/>
          <a:p>
            <a:pPr>
              <a:defRPr/>
            </a:pPr>
            <a:fld id="{1E107DAD-D09B-451F-85A5-E6AF2E2057A5}" type="slidenum">
              <a:rPr lang="en-US" sz="1400">
                <a:solidFill>
                  <a:schemeClr val="bg1"/>
                </a:solidFill>
              </a:rPr>
              <a:pPr>
                <a:defRPr/>
              </a:pPr>
              <a:t>3</a:t>
            </a:fld>
            <a:endParaRPr lang="en-US" sz="1400" dirty="0">
              <a:solidFill>
                <a:schemeClr val="bg1"/>
              </a:solidFill>
            </a:endParaRPr>
          </a:p>
        </p:txBody>
      </p:sp>
    </p:spTree>
    <p:extLst>
      <p:ext uri="{BB962C8B-B14F-4D97-AF65-F5344CB8AC3E}">
        <p14:creationId xmlns:p14="http://schemas.microsoft.com/office/powerpoint/2010/main" val="529534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685800"/>
            <a:ext cx="8077200" cy="2613025"/>
          </a:xfrm>
        </p:spPr>
        <p:txBody>
          <a:bodyPr/>
          <a:lstStyle/>
          <a:p>
            <a:r>
              <a:rPr lang="en-US" dirty="0" smtClean="0"/>
              <a:t>Tips for Applicants Seeking Managed long Term Care</a:t>
            </a:r>
            <a:endParaRPr lang="en-US" dirty="0"/>
          </a:p>
        </p:txBody>
      </p:sp>
      <p:sp>
        <p:nvSpPr>
          <p:cNvPr id="8" name="Subtitle 7"/>
          <p:cNvSpPr>
            <a:spLocks noGrp="1"/>
          </p:cNvSpPr>
          <p:nvPr>
            <p:ph type="subTitle" idx="1"/>
          </p:nvPr>
        </p:nvSpPr>
        <p:spPr>
          <a:xfrm>
            <a:off x="685800" y="3505200"/>
            <a:ext cx="7391400" cy="1752600"/>
          </a:xfrm>
        </p:spPr>
        <p:txBody>
          <a:bodyPr/>
          <a:lstStyle/>
          <a:p>
            <a:pPr marL="342900" indent="-342900">
              <a:buFont typeface="Arial" panose="020B0604020202020204" pitchFamily="34" charset="0"/>
              <a:buChar char="•"/>
            </a:pPr>
            <a:r>
              <a:rPr lang="en-US" dirty="0" smtClean="0"/>
              <a:t>Spend Down</a:t>
            </a:r>
          </a:p>
          <a:p>
            <a:pPr marL="342900" indent="-342900">
              <a:buFont typeface="Arial" panose="020B0604020202020204" pitchFamily="34" charset="0"/>
              <a:buChar char="•"/>
            </a:pPr>
            <a:r>
              <a:rPr lang="en-US" dirty="0" smtClean="0"/>
              <a:t>Immediate Need PCS</a:t>
            </a:r>
          </a:p>
          <a:p>
            <a:endParaRPr lang="en-US" dirty="0"/>
          </a:p>
        </p:txBody>
      </p:sp>
      <p:sp>
        <p:nvSpPr>
          <p:cNvPr id="4" name="Slide Number Placeholder 3"/>
          <p:cNvSpPr>
            <a:spLocks noGrp="1"/>
          </p:cNvSpPr>
          <p:nvPr>
            <p:ph type="sldNum" sz="quarter" idx="12"/>
          </p:nvPr>
        </p:nvSpPr>
        <p:spPr/>
        <p:txBody>
          <a:bodyPr/>
          <a:lstStyle/>
          <a:p>
            <a:pPr>
              <a:defRPr/>
            </a:pPr>
            <a:fld id="{FA9DE49B-3CFF-48D3-956C-AFE0666D0030}" type="slidenum">
              <a:rPr lang="en-US" smtClean="0"/>
              <a:pPr>
                <a:defRPr/>
              </a:pPr>
              <a:t>30</a:t>
            </a:fld>
            <a:endParaRPr lang="en-US" dirty="0"/>
          </a:p>
        </p:txBody>
      </p:sp>
    </p:spTree>
    <p:extLst>
      <p:ext uri="{BB962C8B-B14F-4D97-AF65-F5344CB8AC3E}">
        <p14:creationId xmlns:p14="http://schemas.microsoft.com/office/powerpoint/2010/main" val="1678526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914400"/>
          </a:xfrm>
        </p:spPr>
        <p:txBody>
          <a:bodyPr>
            <a:normAutofit fontScale="90000"/>
          </a:bodyPr>
          <a:lstStyle/>
          <a:p>
            <a:r>
              <a:rPr lang="en-US" dirty="0" smtClean="0"/>
              <a:t>Tips for filing Medicaid applications for Applicants Seeking Home Care</a:t>
            </a:r>
            <a:endParaRPr lang="en-US" dirty="0"/>
          </a:p>
        </p:txBody>
      </p:sp>
      <p:sp>
        <p:nvSpPr>
          <p:cNvPr id="58371" name="Content Placeholder 2"/>
          <p:cNvSpPr>
            <a:spLocks noGrp="1"/>
          </p:cNvSpPr>
          <p:nvPr>
            <p:ph idx="1"/>
          </p:nvPr>
        </p:nvSpPr>
        <p:spPr>
          <a:xfrm>
            <a:off x="457200" y="1524000"/>
            <a:ext cx="8229600" cy="4749800"/>
          </a:xfrm>
        </p:spPr>
        <p:txBody>
          <a:bodyPr/>
          <a:lstStyle/>
          <a:p>
            <a:pPr lvl="1"/>
            <a:r>
              <a:rPr lang="en-US" altLang="en-US" dirty="0" smtClean="0"/>
              <a:t>Must complete </a:t>
            </a:r>
            <a:r>
              <a:rPr lang="en-US" altLang="en-US" b="1" dirty="0" smtClean="0"/>
              <a:t>Supplement A</a:t>
            </a:r>
            <a:r>
              <a:rPr lang="en-US" altLang="en-US" dirty="0" smtClean="0"/>
              <a:t> and provide current </a:t>
            </a:r>
            <a:r>
              <a:rPr lang="en-US" altLang="en-US" b="1" dirty="0" smtClean="0"/>
              <a:t>asset documentation </a:t>
            </a:r>
            <a:r>
              <a:rPr lang="en-US" altLang="en-US" dirty="0" smtClean="0"/>
              <a:t>(+ last 3 months if want retro) </a:t>
            </a:r>
          </a:p>
          <a:p>
            <a:pPr lvl="1"/>
            <a:r>
              <a:rPr lang="en-US" altLang="en-US" dirty="0" smtClean="0"/>
              <a:t>Indicate on top of Application and Cover Letter that seeking MLTC</a:t>
            </a:r>
          </a:p>
          <a:p>
            <a:pPr lvl="1"/>
            <a:r>
              <a:rPr lang="en-US" altLang="en-US" dirty="0" smtClean="0"/>
              <a:t>If client will have a spend-down – special steps:</a:t>
            </a:r>
          </a:p>
          <a:p>
            <a:pPr lvl="2"/>
            <a:r>
              <a:rPr lang="en-US" altLang="en-US" sz="2000" dirty="0" smtClean="0"/>
              <a:t>May </a:t>
            </a:r>
            <a:r>
              <a:rPr lang="en-US" altLang="en-US" sz="2000" dirty="0"/>
              <a:t>be worth having </a:t>
            </a:r>
            <a:r>
              <a:rPr lang="en-US" altLang="en-US" sz="2000" dirty="0" smtClean="0"/>
              <a:t>MLTC plan </a:t>
            </a:r>
            <a:r>
              <a:rPr lang="en-US" altLang="en-US" sz="2000" dirty="0"/>
              <a:t>file app, avoids “coding” problems</a:t>
            </a:r>
          </a:p>
          <a:p>
            <a:pPr lvl="2"/>
            <a:r>
              <a:rPr lang="en-US" altLang="en-US" sz="2000" dirty="0" smtClean="0"/>
              <a:t>Wait to enroll in pooled trust until AFTER Medicaid approved and enrolled in MLTC.  Faster.  </a:t>
            </a:r>
          </a:p>
          <a:p>
            <a:pPr lvl="2"/>
            <a:r>
              <a:rPr lang="en-US" altLang="en-US" sz="2000" dirty="0" smtClean="0"/>
              <a:t>Submit any medical bills client has paid in last 3 months, and any unpaid bills from before that. </a:t>
            </a:r>
          </a:p>
          <a:p>
            <a:pPr lvl="2"/>
            <a:r>
              <a:rPr lang="en-US" altLang="en-US" sz="2000" dirty="0" smtClean="0"/>
              <a:t>MARRIED APPLICANTS may only have a spend-down – or have to use Spousal Refusal --  initially.  Once one spouse enrolls in MLTC, can request Spousal Impoverishment protections. </a:t>
            </a:r>
          </a:p>
        </p:txBody>
      </p:sp>
      <p:sp>
        <p:nvSpPr>
          <p:cNvPr id="8" name="Slide Number Placeholder 1"/>
          <p:cNvSpPr>
            <a:spLocks noGrp="1"/>
          </p:cNvSpPr>
          <p:nvPr>
            <p:ph type="sldNum" sz="quarter" idx="12"/>
          </p:nvPr>
        </p:nvSpPr>
        <p:spPr>
          <a:xfrm>
            <a:off x="7620000" y="19052"/>
            <a:ext cx="1066800" cy="32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CD6CC853-EA97-4CAF-845B-A0CF2DCFEED2}" type="slidenum">
              <a:rPr lang="en-US" altLang="en-US" sz="1400" smtClean="0">
                <a:solidFill>
                  <a:srgbClr val="FFFFFF"/>
                </a:solidFill>
              </a:rPr>
              <a:pPr eaLnBrk="1" hangingPunct="1">
                <a:spcBef>
                  <a:spcPct val="0"/>
                </a:spcBef>
                <a:buClrTx/>
                <a:buSzTx/>
                <a:buFontTx/>
                <a:buNone/>
              </a:pPr>
              <a:t>31</a:t>
            </a:fld>
            <a:endParaRPr lang="en-US" altLang="en-US" sz="1400" smtClean="0">
              <a:solidFill>
                <a:srgbClr val="FFFFFF"/>
              </a:solidFill>
            </a:endParaRPr>
          </a:p>
        </p:txBody>
      </p:sp>
    </p:spTree>
    <p:extLst>
      <p:ext uri="{BB962C8B-B14F-4D97-AF65-F5344CB8AC3E}">
        <p14:creationId xmlns:p14="http://schemas.microsoft.com/office/powerpoint/2010/main" val="151005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990600"/>
          </a:xfrm>
        </p:spPr>
        <p:txBody>
          <a:bodyPr>
            <a:normAutofit fontScale="90000"/>
          </a:bodyPr>
          <a:lstStyle/>
          <a:p>
            <a:r>
              <a:rPr lang="en-US" dirty="0" smtClean="0"/>
              <a:t>“Immediate Need” PCS Request to HRA/DSS </a:t>
            </a:r>
            <a:endParaRPr lang="en-US" dirty="0"/>
          </a:p>
        </p:txBody>
      </p:sp>
      <p:sp>
        <p:nvSpPr>
          <p:cNvPr id="3" name="Content Placeholder 2"/>
          <p:cNvSpPr>
            <a:spLocks noGrp="1"/>
          </p:cNvSpPr>
          <p:nvPr>
            <p:ph idx="1"/>
          </p:nvPr>
        </p:nvSpPr>
        <p:spPr>
          <a:xfrm>
            <a:off x="304800" y="990600"/>
            <a:ext cx="8458200" cy="5715000"/>
          </a:xfrm>
          <a:solidFill>
            <a:schemeClr val="bg1"/>
          </a:solidFill>
        </p:spPr>
        <p:txBody>
          <a:bodyPr/>
          <a:lstStyle/>
          <a:p>
            <a:r>
              <a:rPr lang="en-US" sz="2000" dirty="0" smtClean="0"/>
              <a:t>Though “Front door” closed for requesting Personal Care/ Home Attendant from CASA/LDSS, new strategy available in urgent cases where delay in MLTC enrollment will harm client.</a:t>
            </a:r>
          </a:p>
          <a:p>
            <a:r>
              <a:rPr lang="en-US" sz="2000" dirty="0" smtClean="0"/>
              <a:t>Submit an </a:t>
            </a:r>
            <a:r>
              <a:rPr lang="en-US" sz="2000" b="1" dirty="0" smtClean="0"/>
              <a:t>M11q</a:t>
            </a:r>
            <a:r>
              <a:rPr lang="en-US" sz="2000" dirty="0" smtClean="0"/>
              <a:t>  (physician’s order for home care) with the Medicaid application to HRA HCSP/DSS, or while Medicaid application is being processed.</a:t>
            </a:r>
          </a:p>
          <a:p>
            <a:r>
              <a:rPr lang="en-US" sz="2000" dirty="0" smtClean="0"/>
              <a:t>Provide a cover letter that details the reasons why the applicant/recipient requires PCS right away, why family can’t help, etc.  </a:t>
            </a:r>
          </a:p>
          <a:p>
            <a:r>
              <a:rPr lang="en-US" sz="2000" dirty="0" smtClean="0"/>
              <a:t>See NYS DOH GIS </a:t>
            </a:r>
            <a:r>
              <a:rPr lang="en-US" sz="2000" u="sng" dirty="0" err="1"/>
              <a:t>GIS</a:t>
            </a:r>
            <a:r>
              <a:rPr lang="en-US" sz="2000" u="sng" dirty="0"/>
              <a:t> 15 MA/011 - Reminder of Expedited Authorization Process for Medicaid Recipients with Immediate Need for Personal Care </a:t>
            </a:r>
            <a:r>
              <a:rPr lang="en-US" sz="2000" u="sng" dirty="0" smtClean="0"/>
              <a:t>Services</a:t>
            </a:r>
            <a:r>
              <a:rPr lang="en-US" sz="2000" dirty="0" smtClean="0"/>
              <a:t>, (July 2015) copy </a:t>
            </a:r>
            <a:r>
              <a:rPr lang="en-US" sz="2000" dirty="0"/>
              <a:t>available at </a:t>
            </a:r>
            <a:r>
              <a:rPr lang="en-US" sz="1800" u="sng" dirty="0"/>
              <a:t>http://</a:t>
            </a:r>
            <a:r>
              <a:rPr lang="en-US" sz="1800" u="sng" dirty="0" smtClean="0"/>
              <a:t>www.health.ny.gov/health_care/medicaid/publications/pub2015gis.htm</a:t>
            </a:r>
            <a:r>
              <a:rPr lang="en-US" sz="1800" dirty="0"/>
              <a:t> -</a:t>
            </a:r>
            <a:r>
              <a:rPr lang="en-US" sz="1800" dirty="0" smtClean="0"/>
              <a:t> </a:t>
            </a:r>
            <a:r>
              <a:rPr lang="en-US" sz="2000" dirty="0" smtClean="0"/>
              <a:t/>
            </a:r>
            <a:br>
              <a:rPr lang="en-US" sz="2000" dirty="0" smtClean="0"/>
            </a:br>
            <a:r>
              <a:rPr lang="en-US" sz="2000" dirty="0" smtClean="0"/>
              <a:t>HRA may authorize personal care until client enrolls into an MLTC plan.  </a:t>
            </a:r>
            <a:endParaRPr lang="en-US" sz="2000" dirty="0"/>
          </a:p>
          <a:p>
            <a:r>
              <a:rPr lang="en-US" sz="2000" dirty="0" smtClean="0"/>
              <a:t>If the individual already has Medicaid, then submit the M11Q to the HCSP </a:t>
            </a:r>
            <a:r>
              <a:rPr lang="en-US" sz="2000" dirty="0"/>
              <a:t>Immediate Needs </a:t>
            </a:r>
            <a:r>
              <a:rPr lang="en-US" sz="2000" dirty="0" smtClean="0"/>
              <a:t>Coordinator, fax # 917-639-0665 (NYC cases only). </a:t>
            </a: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A9DE49B-3CFF-48D3-956C-AFE0666D0030}" type="slidenum">
              <a:rPr lang="en-US" smtClean="0"/>
              <a:pPr>
                <a:defRPr/>
              </a:pPr>
              <a:t>32</a:t>
            </a:fld>
            <a:endParaRPr lang="en-US" dirty="0"/>
          </a:p>
        </p:txBody>
      </p:sp>
    </p:spTree>
    <p:extLst>
      <p:ext uri="{BB962C8B-B14F-4D97-AF65-F5344CB8AC3E}">
        <p14:creationId xmlns:p14="http://schemas.microsoft.com/office/powerpoint/2010/main" val="3789519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Content Placeholder 2"/>
          <p:cNvSpPr>
            <a:spLocks noGrp="1"/>
          </p:cNvSpPr>
          <p:nvPr>
            <p:ph type="subTitle" idx="1"/>
          </p:nvPr>
        </p:nvSpPr>
        <p:spPr/>
        <p:txBody>
          <a:bodyPr/>
          <a:lstStyle/>
          <a:p>
            <a:r>
              <a:rPr lang="en-US" b="1" dirty="0" smtClean="0"/>
              <a:t>We thank the</a:t>
            </a:r>
          </a:p>
          <a:p>
            <a:r>
              <a:rPr lang="en-US" b="1" smtClean="0"/>
              <a:t>Borchard</a:t>
            </a:r>
            <a:r>
              <a:rPr lang="en-US" b="1" dirty="0" smtClean="0"/>
              <a:t> </a:t>
            </a:r>
            <a:r>
              <a:rPr lang="en-US" b="1" dirty="0"/>
              <a:t>Foundation Center on Law &amp; Aging </a:t>
            </a:r>
          </a:p>
          <a:p>
            <a:r>
              <a:rPr lang="en-US" b="1" dirty="0"/>
              <a:t>for Support for this Program</a:t>
            </a:r>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33</a:t>
            </a:fld>
            <a:endParaRPr lang="en-US"/>
          </a:p>
        </p:txBody>
      </p:sp>
    </p:spTree>
    <p:extLst>
      <p:ext uri="{BB962C8B-B14F-4D97-AF65-F5344CB8AC3E}">
        <p14:creationId xmlns:p14="http://schemas.microsoft.com/office/powerpoint/2010/main" val="2428213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C5B87E0B-E5BB-4D58-9120-A8FAA9269941}" type="slidenum">
              <a:rPr lang="en-US" smtClean="0">
                <a:solidFill>
                  <a:schemeClr val="bg1"/>
                </a:solidFill>
              </a:rPr>
              <a:pPr eaLnBrk="1" hangingPunct="1"/>
              <a:t>4</a:t>
            </a:fld>
            <a:endParaRPr lang="en-US" dirty="0" smtClean="0">
              <a:solidFill>
                <a:schemeClr val="bg1"/>
              </a:solidFill>
            </a:endParaRPr>
          </a:p>
        </p:txBody>
      </p:sp>
      <p:sp>
        <p:nvSpPr>
          <p:cNvPr id="28675" name="Rectangle 2"/>
          <p:cNvSpPr>
            <a:spLocks noGrp="1"/>
          </p:cNvSpPr>
          <p:nvPr>
            <p:ph type="title"/>
          </p:nvPr>
        </p:nvSpPr>
        <p:spPr/>
        <p:txBody>
          <a:bodyPr>
            <a:normAutofit fontScale="90000"/>
          </a:bodyPr>
          <a:lstStyle/>
          <a:p>
            <a:r>
              <a:rPr lang="en-US" sz="3700" dirty="0" smtClean="0">
                <a:effectLst/>
                <a:ea typeface="ＭＳ Ｐゴシック" pitchFamily="-112" charset="-128"/>
              </a:rPr>
              <a:t>What is the Relationship Between Income &amp; Resources?</a:t>
            </a:r>
          </a:p>
        </p:txBody>
      </p:sp>
      <p:sp>
        <p:nvSpPr>
          <p:cNvPr id="28676" name="Rectangle 3"/>
          <p:cNvSpPr>
            <a:spLocks noGrp="1"/>
          </p:cNvSpPr>
          <p:nvPr>
            <p:ph type="body" idx="1"/>
          </p:nvPr>
        </p:nvSpPr>
        <p:spPr/>
        <p:txBody>
          <a:bodyPr/>
          <a:lstStyle/>
          <a:p>
            <a:pPr lvl="1">
              <a:spcBef>
                <a:spcPts val="1000"/>
              </a:spcBef>
            </a:pPr>
            <a:r>
              <a:rPr lang="en-US" sz="2200" dirty="0" smtClean="0">
                <a:ea typeface="ＭＳ Ｐゴシック" pitchFamily="-112" charset="-128"/>
              </a:rPr>
              <a:t>Generally, a payment is “income” in the month it is received.  If not spent during that month, and saved into the next month, it becomes a “resource.”</a:t>
            </a:r>
          </a:p>
          <a:p>
            <a:pPr lvl="1">
              <a:spcBef>
                <a:spcPts val="1000"/>
              </a:spcBef>
            </a:pPr>
            <a:r>
              <a:rPr lang="en-US" sz="2200" dirty="0"/>
              <a:t>Resources are cash or those assets, which can be readily converted to cash, such as bank accounts, life insurance policies, stocks, bonds, mutual fund shares and promissory notes. Resources also include property not readily converted to cash (i.e., real property)</a:t>
            </a:r>
            <a:endParaRPr lang="en-US" sz="2200" dirty="0" smtClean="0">
              <a:ea typeface="ＭＳ Ｐゴシック" pitchFamily="-112" charset="-128"/>
            </a:endParaRPr>
          </a:p>
          <a:p>
            <a:pPr lvl="1">
              <a:spcBef>
                <a:spcPts val="1000"/>
              </a:spcBef>
            </a:pPr>
            <a:r>
              <a:rPr lang="en-US" sz="2200" dirty="0" smtClean="0">
                <a:ea typeface="ＭＳ Ｐゴシック" pitchFamily="-112" charset="-128"/>
              </a:rPr>
              <a:t>First of Month Resource Rule – Medicaid takes a snapshot of the amount of assets on the 1</a:t>
            </a:r>
            <a:r>
              <a:rPr lang="en-US" sz="2200" baseline="30000" dirty="0" smtClean="0">
                <a:ea typeface="ＭＳ Ｐゴシック" pitchFamily="-112" charset="-128"/>
              </a:rPr>
              <a:t>st</a:t>
            </a:r>
            <a:r>
              <a:rPr lang="en-US" sz="2200" dirty="0" smtClean="0">
                <a:ea typeface="ＭＳ Ｐゴシック" pitchFamily="-112" charset="-128"/>
              </a:rPr>
              <a:t> minute of the month.  If that amount is under the Resource limit, the applicant is eligible.  New income received during that month is NOT counted.  </a:t>
            </a:r>
          </a:p>
        </p:txBody>
      </p:sp>
    </p:spTree>
    <p:extLst>
      <p:ext uri="{BB962C8B-B14F-4D97-AF65-F5344CB8AC3E}">
        <p14:creationId xmlns:p14="http://schemas.microsoft.com/office/powerpoint/2010/main" val="3274700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How and Where to Apply for Non-MAGI/DAB Medicaid</a:t>
            </a:r>
            <a:endParaRPr lang="en-US" dirty="0"/>
          </a:p>
        </p:txBody>
      </p:sp>
      <p:sp>
        <p:nvSpPr>
          <p:cNvPr id="8" name="Subtitle 7"/>
          <p:cNvSpPr>
            <a:spLocks noGrp="1"/>
          </p:cNvSpPr>
          <p:nvPr>
            <p:ph type="subTitle" idx="1"/>
          </p:nvPr>
        </p:nvSpPr>
        <p:spPr>
          <a:xfrm>
            <a:off x="685800" y="3505200"/>
            <a:ext cx="7391400" cy="1752600"/>
          </a:xfrm>
        </p:spPr>
        <p:txBody>
          <a:bodyPr/>
          <a:lstStyle/>
          <a:p>
            <a:pPr marL="342900" indent="-342900">
              <a:buFont typeface="Arial" panose="020B0604020202020204" pitchFamily="34" charset="0"/>
              <a:buChar char="•"/>
            </a:pPr>
            <a:r>
              <a:rPr lang="en-US" dirty="0" smtClean="0"/>
              <a:t>Outside NYC</a:t>
            </a:r>
          </a:p>
          <a:p>
            <a:pPr marL="342900" indent="-342900">
              <a:buFont typeface="Arial" panose="020B0604020202020204" pitchFamily="34" charset="0"/>
              <a:buChar char="•"/>
            </a:pPr>
            <a:r>
              <a:rPr lang="en-US" dirty="0" smtClean="0"/>
              <a:t>NYC</a:t>
            </a:r>
          </a:p>
          <a:p>
            <a:endParaRPr lang="en-US" dirty="0"/>
          </a:p>
        </p:txBody>
      </p:sp>
      <p:sp>
        <p:nvSpPr>
          <p:cNvPr id="4" name="Slide Number Placeholder 3"/>
          <p:cNvSpPr>
            <a:spLocks noGrp="1"/>
          </p:cNvSpPr>
          <p:nvPr>
            <p:ph type="sldNum" sz="quarter" idx="12"/>
          </p:nvPr>
        </p:nvSpPr>
        <p:spPr/>
        <p:txBody>
          <a:bodyPr/>
          <a:lstStyle/>
          <a:p>
            <a:pPr>
              <a:defRPr/>
            </a:pPr>
            <a:fld id="{FA9DE49B-3CFF-48D3-956C-AFE0666D0030}" type="slidenum">
              <a:rPr lang="en-US" smtClean="0"/>
              <a:pPr>
                <a:defRPr/>
              </a:pPr>
              <a:t>5</a:t>
            </a:fld>
            <a:endParaRPr lang="en-US" dirty="0"/>
          </a:p>
        </p:txBody>
      </p:sp>
    </p:spTree>
    <p:extLst>
      <p:ext uri="{BB962C8B-B14F-4D97-AF65-F5344CB8AC3E}">
        <p14:creationId xmlns:p14="http://schemas.microsoft.com/office/powerpoint/2010/main" val="3356060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fontScale="90000"/>
          </a:bodyPr>
          <a:lstStyle/>
          <a:p>
            <a:r>
              <a:rPr lang="en-US" dirty="0" smtClean="0"/>
              <a:t>Medicaid Applications for Non-MAGI/DAB</a:t>
            </a:r>
            <a:endParaRPr lang="en-US" dirty="0"/>
          </a:p>
        </p:txBody>
      </p:sp>
      <p:sp>
        <p:nvSpPr>
          <p:cNvPr id="3" name="Content Placeholder 2"/>
          <p:cNvSpPr>
            <a:spLocks noGrp="1"/>
          </p:cNvSpPr>
          <p:nvPr>
            <p:ph idx="1"/>
          </p:nvPr>
        </p:nvSpPr>
        <p:spPr>
          <a:xfrm>
            <a:off x="304800" y="1066800"/>
            <a:ext cx="8382000" cy="5181600"/>
          </a:xfrm>
        </p:spPr>
        <p:txBody>
          <a:bodyPr/>
          <a:lstStyle/>
          <a:p>
            <a:r>
              <a:rPr lang="en-US" b="1" dirty="0" smtClean="0"/>
              <a:t>Access NY Health Care – form DOH-4220 </a:t>
            </a:r>
          </a:p>
          <a:p>
            <a:pPr lvl="1"/>
            <a:r>
              <a:rPr lang="en-US" dirty="0"/>
              <a:t>Access NY Application or form DOH-4220 has been </a:t>
            </a:r>
            <a:r>
              <a:rPr lang="en-US" dirty="0" smtClean="0"/>
              <a:t>updated. See </a:t>
            </a:r>
            <a:r>
              <a:rPr lang="en-US" dirty="0"/>
              <a:t>16 MA 009</a:t>
            </a:r>
            <a:r>
              <a:rPr lang="en-US" sz="1600" dirty="0"/>
              <a:t>, </a:t>
            </a:r>
            <a:r>
              <a:rPr lang="en-US" sz="1600" dirty="0">
                <a:hlinkClick r:id="rId3"/>
              </a:rPr>
              <a:t>https://</a:t>
            </a:r>
            <a:r>
              <a:rPr lang="en-US" sz="1600" dirty="0" smtClean="0">
                <a:hlinkClick r:id="rId3"/>
              </a:rPr>
              <a:t>www.health.ny.gov/health_care/medicaid/publications/gis/16ma009.htm</a:t>
            </a:r>
            <a:r>
              <a:rPr lang="en-US" sz="1600" dirty="0" smtClean="0"/>
              <a:t> </a:t>
            </a:r>
            <a:r>
              <a:rPr lang="en-US" dirty="0" smtClean="0"/>
              <a:t> </a:t>
            </a:r>
            <a:endParaRPr lang="en-US" dirty="0"/>
          </a:p>
          <a:p>
            <a:pPr lvl="1"/>
            <a:r>
              <a:rPr lang="en-US" dirty="0" smtClean="0"/>
              <a:t>New </a:t>
            </a:r>
            <a:r>
              <a:rPr lang="en-US" dirty="0"/>
              <a:t>Form can be found at - </a:t>
            </a:r>
            <a:r>
              <a:rPr lang="en-US" dirty="0">
                <a:hlinkClick r:id="rId4"/>
              </a:rPr>
              <a:t>http://www.health.ny.gov/forms/doh-4220.pdf</a:t>
            </a:r>
            <a:endParaRPr lang="en-US" b="1" dirty="0"/>
          </a:p>
          <a:p>
            <a:pPr marL="182563" lvl="2">
              <a:buSzPct val="85000"/>
            </a:pPr>
            <a:r>
              <a:rPr lang="en-US" sz="2400" b="1" dirty="0" smtClean="0"/>
              <a:t>Access </a:t>
            </a:r>
            <a:r>
              <a:rPr lang="en-US" sz="2400" b="1" dirty="0"/>
              <a:t>NY Supplement A – form DOH-4495A or </a:t>
            </a:r>
            <a:r>
              <a:rPr lang="en-US" sz="2400" b="1" dirty="0" smtClean="0"/>
              <a:t>DOH-5178A</a:t>
            </a:r>
          </a:p>
          <a:p>
            <a:pPr marL="457201" lvl="3">
              <a:buSzPct val="85000"/>
            </a:pPr>
            <a:r>
              <a:rPr lang="en-US" sz="2000" b="1" dirty="0" smtClean="0"/>
              <a:t>Form DOH- 4495A can be found at </a:t>
            </a:r>
            <a:r>
              <a:rPr lang="en-US" sz="2000" b="1" dirty="0"/>
              <a:t>- </a:t>
            </a:r>
            <a:r>
              <a:rPr lang="en-US" sz="2000" b="1" dirty="0">
                <a:hlinkClick r:id="rId5"/>
              </a:rPr>
              <a:t>https://</a:t>
            </a:r>
            <a:r>
              <a:rPr lang="en-US" sz="2000" b="1" dirty="0" smtClean="0">
                <a:hlinkClick r:id="rId5"/>
              </a:rPr>
              <a:t>www.health.ny.gov/forms/doh-4495a.pdf</a:t>
            </a:r>
            <a:endParaRPr lang="en-US" sz="2000" b="1" dirty="0" smtClean="0"/>
          </a:p>
          <a:p>
            <a:pPr marL="457201" lvl="3">
              <a:buSzPct val="85000"/>
            </a:pPr>
            <a:r>
              <a:rPr lang="en-US" sz="2000" dirty="0" smtClean="0"/>
              <a:t>Pilot Program for Residents of </a:t>
            </a:r>
            <a:r>
              <a:rPr lang="en-US" sz="2000" b="1" dirty="0" smtClean="0"/>
              <a:t>Albany County, Schoharie County and Suffolk County, </a:t>
            </a:r>
            <a:r>
              <a:rPr lang="en-US" sz="2000" dirty="0" smtClean="0"/>
              <a:t>who will use the new Asset Verification System that will verify certain resources through computer matches. </a:t>
            </a:r>
          </a:p>
          <a:p>
            <a:pPr marL="639763" lvl="4">
              <a:buSzPct val="85000"/>
            </a:pPr>
            <a:r>
              <a:rPr lang="en-US" sz="2000" b="1" dirty="0" smtClean="0"/>
              <a:t>Form DOH-5178A can be found at </a:t>
            </a:r>
            <a:r>
              <a:rPr lang="en-US" sz="2000" dirty="0"/>
              <a:t>- </a:t>
            </a:r>
            <a:r>
              <a:rPr lang="en-US" sz="2000" dirty="0">
                <a:hlinkClick r:id="rId6"/>
              </a:rPr>
              <a:t>https://</a:t>
            </a:r>
            <a:r>
              <a:rPr lang="en-US" sz="2000" dirty="0" smtClean="0">
                <a:hlinkClick r:id="rId6"/>
              </a:rPr>
              <a:t>www.health.ny.gov/forms/doh-5178a.pdf</a:t>
            </a:r>
            <a:endParaRPr lang="en-US" sz="2000" dirty="0" smtClean="0"/>
          </a:p>
          <a:p>
            <a:pPr marL="639763" lvl="4">
              <a:buSzPct val="85000"/>
            </a:pPr>
            <a:endParaRPr lang="en-US" sz="2000" dirty="0" smtClean="0"/>
          </a:p>
          <a:p>
            <a:pPr marL="182563" lvl="2">
              <a:buSzPct val="85000"/>
            </a:pPr>
            <a:endParaRPr lang="en-US" sz="2400" b="1" dirty="0" smtClean="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6</a:t>
            </a:fld>
            <a:endParaRPr lang="en-US" dirty="0"/>
          </a:p>
        </p:txBody>
      </p:sp>
    </p:spTree>
    <p:extLst>
      <p:ext uri="{BB962C8B-B14F-4D97-AF65-F5344CB8AC3E}">
        <p14:creationId xmlns:p14="http://schemas.microsoft.com/office/powerpoint/2010/main" val="1834694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to File Medicaid Non-Magi/DAB Applications</a:t>
            </a:r>
            <a:endParaRPr lang="en-US" dirty="0"/>
          </a:p>
        </p:txBody>
      </p:sp>
      <p:sp>
        <p:nvSpPr>
          <p:cNvPr id="3" name="Content Placeholder 2"/>
          <p:cNvSpPr>
            <a:spLocks noGrp="1"/>
          </p:cNvSpPr>
          <p:nvPr>
            <p:ph idx="1"/>
          </p:nvPr>
        </p:nvSpPr>
        <p:spPr/>
        <p:txBody>
          <a:bodyPr/>
          <a:lstStyle/>
          <a:p>
            <a:r>
              <a:rPr lang="en-US" b="1" dirty="0" smtClean="0"/>
              <a:t>Medicaid Applications for Disabled, Aged, Blind:</a:t>
            </a:r>
          </a:p>
          <a:p>
            <a:pPr lvl="1"/>
            <a:r>
              <a:rPr lang="en-US" sz="2400" dirty="0" smtClean="0"/>
              <a:t>Still </a:t>
            </a:r>
            <a:r>
              <a:rPr lang="en-US" sz="2400" dirty="0"/>
              <a:t>apply </a:t>
            </a:r>
            <a:r>
              <a:rPr lang="en-US" sz="2400" dirty="0" smtClean="0"/>
              <a:t>to LDSS/HRA with paper </a:t>
            </a:r>
            <a:r>
              <a:rPr lang="en-US" sz="2400" dirty="0"/>
              <a:t>application, document assets and income.  If they apply on Exchange, will be referred back to local Medicaid program. </a:t>
            </a:r>
            <a:endParaRPr lang="en-US" sz="2400" dirty="0" smtClean="0"/>
          </a:p>
          <a:p>
            <a:pPr lvl="1"/>
            <a:r>
              <a:rPr lang="en-US" sz="2400" b="1" u="sng" dirty="0" smtClean="0"/>
              <a:t>Outside of NYC</a:t>
            </a:r>
            <a:r>
              <a:rPr lang="en-US" sz="2400" dirty="0" smtClean="0"/>
              <a:t> – applications for Community Medicaid, Community Based Long-Term Care Medicaid, and Nursing Home Medicaid are to be submitted to the local Department </a:t>
            </a:r>
            <a:r>
              <a:rPr lang="en-US" sz="2400" dirty="0"/>
              <a:t>of </a:t>
            </a:r>
            <a:r>
              <a:rPr lang="en-US" sz="2400" dirty="0" smtClean="0"/>
              <a:t>Social </a:t>
            </a:r>
            <a:r>
              <a:rPr lang="en-US" sz="2400" dirty="0"/>
              <a:t>S</a:t>
            </a:r>
            <a:r>
              <a:rPr lang="en-US" sz="2400" dirty="0" smtClean="0"/>
              <a:t>ervices</a:t>
            </a:r>
            <a:r>
              <a:rPr lang="en-US" sz="2400" dirty="0"/>
              <a:t>. A listing of offices can be located here</a:t>
            </a:r>
            <a:r>
              <a:rPr lang="en-US" sz="2400" dirty="0" smtClean="0"/>
              <a:t>: </a:t>
            </a:r>
            <a:r>
              <a:rPr lang="en-US" sz="2400" u="sng" dirty="0" smtClean="0">
                <a:hlinkClick r:id="rId3"/>
              </a:rPr>
              <a:t>http</a:t>
            </a:r>
            <a:r>
              <a:rPr lang="en-US" sz="2400" u="sng" dirty="0">
                <a:hlinkClick r:id="rId3"/>
              </a:rPr>
              <a:t>://</a:t>
            </a:r>
            <a:r>
              <a:rPr lang="en-US" sz="2400" u="sng" dirty="0" smtClean="0">
                <a:hlinkClick r:id="rId3"/>
              </a:rPr>
              <a:t>www.health.ny.gov/health_care/medicaid/ldss.htm</a:t>
            </a:r>
            <a:r>
              <a:rPr lang="en-US" sz="2400" u="sng" dirty="0" smtClean="0"/>
              <a:t> </a:t>
            </a:r>
          </a:p>
          <a:p>
            <a:pPr lvl="1"/>
            <a:endParaRPr lang="en-US" sz="2200" dirty="0"/>
          </a:p>
          <a:p>
            <a:pPr marL="0" lvl="7" indent="0">
              <a:tabLst>
                <a:tab pos="53975" algn="l"/>
              </a:tabLst>
            </a:pPr>
            <a:endParaRPr lang="en-US" dirty="0"/>
          </a:p>
        </p:txBody>
      </p:sp>
      <p:sp>
        <p:nvSpPr>
          <p:cNvPr id="4" name="Rectangle 3"/>
          <p:cNvSpPr/>
          <p:nvPr/>
        </p:nvSpPr>
        <p:spPr>
          <a:xfrm>
            <a:off x="8458200" y="11277"/>
            <a:ext cx="284052" cy="307777"/>
          </a:xfrm>
          <a:prstGeom prst="rect">
            <a:avLst/>
          </a:prstGeom>
        </p:spPr>
        <p:txBody>
          <a:bodyPr wrap="none">
            <a:spAutoFit/>
          </a:bodyPr>
          <a:lstStyle/>
          <a:p>
            <a:pPr>
              <a:defRPr/>
            </a:pPr>
            <a:fld id="{1E107DAD-D09B-451F-85A5-E6AF2E2057A5}" type="slidenum">
              <a:rPr lang="en-US" sz="1400">
                <a:solidFill>
                  <a:schemeClr val="bg1"/>
                </a:solidFill>
                <a:latin typeface="+mj-lt"/>
              </a:rPr>
              <a:pPr>
                <a:defRPr/>
              </a:pPr>
              <a:t>7</a:t>
            </a:fld>
            <a:endParaRPr lang="en-US" sz="1400" dirty="0">
              <a:solidFill>
                <a:schemeClr val="bg1"/>
              </a:solidFill>
              <a:latin typeface="+mj-lt"/>
            </a:endParaRPr>
          </a:p>
        </p:txBody>
      </p:sp>
    </p:spTree>
    <p:extLst>
      <p:ext uri="{BB962C8B-B14F-4D97-AF65-F5344CB8AC3E}">
        <p14:creationId xmlns:p14="http://schemas.microsoft.com/office/powerpoint/2010/main" val="1958047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90600"/>
          </a:xfrm>
        </p:spPr>
        <p:txBody>
          <a:bodyPr/>
          <a:lstStyle/>
          <a:p>
            <a:r>
              <a:rPr lang="en-US" dirty="0"/>
              <a:t>Where to File Medicaid Applications</a:t>
            </a:r>
          </a:p>
        </p:txBody>
      </p:sp>
      <p:sp>
        <p:nvSpPr>
          <p:cNvPr id="3" name="Content Placeholder 2"/>
          <p:cNvSpPr>
            <a:spLocks noGrp="1"/>
          </p:cNvSpPr>
          <p:nvPr>
            <p:ph idx="1"/>
          </p:nvPr>
        </p:nvSpPr>
        <p:spPr>
          <a:xfrm>
            <a:off x="381000" y="1219200"/>
            <a:ext cx="8305800" cy="5257800"/>
          </a:xfrm>
        </p:spPr>
        <p:txBody>
          <a:bodyPr/>
          <a:lstStyle/>
          <a:p>
            <a:pPr marL="182563" lvl="1"/>
            <a:r>
              <a:rPr lang="en-US" sz="2200" b="1" dirty="0"/>
              <a:t>NYC – </a:t>
            </a:r>
            <a:r>
              <a:rPr lang="en-US" sz="2200" b="1" dirty="0" smtClean="0"/>
              <a:t>For those </a:t>
            </a:r>
            <a:r>
              <a:rPr lang="en-US" sz="2200" b="1" i="1" dirty="0" smtClean="0"/>
              <a:t>not seeking </a:t>
            </a:r>
            <a:r>
              <a:rPr lang="en-US" sz="2200" b="1" dirty="0" smtClean="0"/>
              <a:t>Medicaid Home Care, Community </a:t>
            </a:r>
            <a:r>
              <a:rPr lang="en-US" sz="2200" b="1" dirty="0"/>
              <a:t>Medicaid </a:t>
            </a:r>
            <a:r>
              <a:rPr lang="en-US" sz="2200" dirty="0"/>
              <a:t>applications can be </a:t>
            </a:r>
            <a:r>
              <a:rPr lang="en-US" sz="2200" dirty="0" smtClean="0"/>
              <a:t>filed at </a:t>
            </a:r>
            <a:r>
              <a:rPr lang="en-US" sz="2200" dirty="0"/>
              <a:t>the Community Based HRA Medicaid offices. A listing of offices can be located here: </a:t>
            </a:r>
            <a:r>
              <a:rPr lang="en-US" sz="2200" dirty="0">
                <a:hlinkClick r:id="rId3"/>
              </a:rPr>
              <a:t>http://</a:t>
            </a:r>
            <a:r>
              <a:rPr lang="en-US" sz="2200" dirty="0" smtClean="0">
                <a:hlinkClick r:id="rId3"/>
              </a:rPr>
              <a:t>www1.nyc.gov/site/hra/locations/medicaid-locations.page</a:t>
            </a:r>
            <a:endParaRPr lang="en-US" sz="2200" dirty="0" smtClean="0"/>
          </a:p>
          <a:p>
            <a:pPr marL="182563" lvl="1"/>
            <a:r>
              <a:rPr lang="en-US" sz="2200" b="1" dirty="0" smtClean="0"/>
              <a:t>NYC – Nursing Home Medicaid </a:t>
            </a:r>
            <a:r>
              <a:rPr lang="en-US" sz="2200" dirty="0" smtClean="0"/>
              <a:t>Applications can be submitted only after being admitted into a Nursing Home.  Include 5-year lookback.</a:t>
            </a:r>
          </a:p>
          <a:p>
            <a:pPr lvl="1"/>
            <a:endParaRPr lang="en-US" sz="2200"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080081317"/>
              </p:ext>
            </p:extLst>
          </p:nvPr>
        </p:nvGraphicFramePr>
        <p:xfrm>
          <a:off x="457200" y="3809999"/>
          <a:ext cx="8458200" cy="2575560"/>
        </p:xfrm>
        <a:graphic>
          <a:graphicData uri="http://schemas.openxmlformats.org/drawingml/2006/table">
            <a:tbl>
              <a:tblPr firstRow="1" bandRow="1">
                <a:tableStyleId>{5940675A-B579-460E-94D1-54222C63F5DA}</a:tableStyleId>
              </a:tblPr>
              <a:tblGrid>
                <a:gridCol w="4229100"/>
                <a:gridCol w="4229100"/>
              </a:tblGrid>
              <a:tr h="304801">
                <a:tc gridSpan="2">
                  <a:txBody>
                    <a:bodyPr/>
                    <a:lstStyle/>
                    <a:p>
                      <a:pPr algn="ctr"/>
                      <a:r>
                        <a:rPr lang="en-US" b="1" dirty="0" smtClean="0"/>
                        <a:t>Where to Submit Medicaid App for Nursing Home Care in NYC</a:t>
                      </a:r>
                      <a:endParaRPr lang="en-US" b="1" dirty="0"/>
                    </a:p>
                  </a:txBody>
                  <a:tcPr/>
                </a:tc>
                <a:tc hMerge="1">
                  <a:txBody>
                    <a:bodyPr/>
                    <a:lstStyle/>
                    <a:p>
                      <a:pPr algn="l"/>
                      <a:endParaRPr lang="en-US" u="sng" dirty="0"/>
                    </a:p>
                  </a:txBody>
                  <a:tcPr/>
                </a:tc>
              </a:tr>
              <a:tr h="2209800">
                <a:tc>
                  <a:txBody>
                    <a:bodyPr/>
                    <a:lstStyle/>
                    <a:p>
                      <a:pPr algn="ctr"/>
                      <a:r>
                        <a:rPr lang="en-US" u="sng" dirty="0" smtClean="0"/>
                        <a:t>Was already</a:t>
                      </a:r>
                      <a:r>
                        <a:rPr lang="en-US" u="sng" baseline="0" dirty="0" smtClean="0"/>
                        <a:t> enrolled with MLTC Plan at the time you entered the NH:</a:t>
                      </a:r>
                    </a:p>
                    <a:p>
                      <a:endParaRPr lang="en-US" sz="1800" b="0" i="0" kern="1200" dirty="0" smtClean="0">
                        <a:solidFill>
                          <a:schemeClr val="tx1"/>
                        </a:solidFill>
                        <a:effectLst/>
                        <a:latin typeface="+mn-lt"/>
                        <a:ea typeface="+mn-ea"/>
                        <a:cs typeface="+mn-cs"/>
                      </a:endParaRPr>
                    </a:p>
                    <a:p>
                      <a:r>
                        <a:rPr lang="en-US" sz="1800" b="1" i="0" kern="1200" dirty="0" smtClean="0">
                          <a:solidFill>
                            <a:schemeClr val="tx1"/>
                          </a:solidFill>
                          <a:effectLst/>
                          <a:latin typeface="+mn-lt"/>
                          <a:ea typeface="+mn-ea"/>
                          <a:cs typeface="+mn-cs"/>
                        </a:rPr>
                        <a:t>HRA--HCSP Central Medicaid Unit </a:t>
                      </a:r>
                      <a:endParaRPr lang="en-US" sz="1800" b="0" i="0" kern="1200" dirty="0" smtClean="0">
                        <a:solidFill>
                          <a:schemeClr val="tx1"/>
                        </a:solidFill>
                        <a:effectLst/>
                        <a:latin typeface="+mn-lt"/>
                        <a:ea typeface="+mn-ea"/>
                        <a:cs typeface="+mn-cs"/>
                      </a:endParaRPr>
                    </a:p>
                    <a:p>
                      <a:r>
                        <a:rPr lang="en-US" sz="1800" b="0" i="0" kern="1200" dirty="0" smtClean="0">
                          <a:solidFill>
                            <a:schemeClr val="tx1"/>
                          </a:solidFill>
                          <a:effectLst/>
                          <a:latin typeface="+mn-lt"/>
                          <a:ea typeface="+mn-ea"/>
                          <a:cs typeface="+mn-cs"/>
                        </a:rPr>
                        <a:t>785 Atlantic Avenue, 7th Floor</a:t>
                      </a:r>
                    </a:p>
                    <a:p>
                      <a:r>
                        <a:rPr lang="en-US" sz="1800" b="0" i="0" kern="1200" dirty="0" smtClean="0">
                          <a:solidFill>
                            <a:schemeClr val="tx1"/>
                          </a:solidFill>
                          <a:effectLst/>
                          <a:latin typeface="+mn-lt"/>
                          <a:ea typeface="+mn-ea"/>
                          <a:cs typeface="+mn-cs"/>
                        </a:rPr>
                        <a:t>Brooklyn, NY 11238                </a:t>
                      </a:r>
                    </a:p>
                    <a:p>
                      <a:endParaRPr lang="en-US" dirty="0"/>
                    </a:p>
                  </a:txBody>
                  <a:tcPr/>
                </a:tc>
                <a:tc>
                  <a:txBody>
                    <a:bodyPr/>
                    <a:lstStyle/>
                    <a:p>
                      <a:pPr algn="ctr"/>
                      <a:r>
                        <a:rPr lang="en-US" u="sng" dirty="0" smtClean="0"/>
                        <a:t>Did not</a:t>
                      </a:r>
                      <a:r>
                        <a:rPr lang="en-US" u="sng" baseline="0" dirty="0" smtClean="0"/>
                        <a:t> have Medicaid at time </a:t>
                      </a:r>
                    </a:p>
                    <a:p>
                      <a:pPr algn="ctr"/>
                      <a:r>
                        <a:rPr lang="en-US" u="sng" baseline="0" dirty="0" smtClean="0"/>
                        <a:t>you entered the NH:</a:t>
                      </a:r>
                    </a:p>
                    <a:p>
                      <a:pPr algn="ctr"/>
                      <a:endParaRPr lang="en-US" u="sng" baseline="0" dirty="0" smtClean="0"/>
                    </a:p>
                    <a:p>
                      <a:pPr algn="l"/>
                      <a:r>
                        <a:rPr lang="en-US" sz="1800" b="1" i="0" u="none" kern="1200" dirty="0" smtClean="0">
                          <a:solidFill>
                            <a:schemeClr val="tx1"/>
                          </a:solidFill>
                          <a:effectLst/>
                          <a:latin typeface="+mn-lt"/>
                          <a:ea typeface="+mn-ea"/>
                          <a:cs typeface="+mn-cs"/>
                        </a:rPr>
                        <a:t>Nursing Home Eligibility</a:t>
                      </a:r>
                      <a:r>
                        <a:rPr lang="en-US" sz="1800" b="1" i="0" u="none" kern="1200" baseline="0" dirty="0" smtClean="0">
                          <a:solidFill>
                            <a:schemeClr val="tx1"/>
                          </a:solidFill>
                          <a:effectLst/>
                          <a:latin typeface="+mn-lt"/>
                          <a:ea typeface="+mn-ea"/>
                          <a:cs typeface="+mn-cs"/>
                        </a:rPr>
                        <a:t> Division</a:t>
                      </a:r>
                    </a:p>
                    <a:p>
                      <a:pPr algn="l"/>
                      <a:r>
                        <a:rPr lang="en-US" sz="1800" b="0" i="0" kern="1200" dirty="0" smtClean="0">
                          <a:solidFill>
                            <a:schemeClr val="tx1"/>
                          </a:solidFill>
                          <a:effectLst/>
                          <a:latin typeface="+mn-lt"/>
                          <a:ea typeface="+mn-ea"/>
                          <a:cs typeface="+mn-cs"/>
                        </a:rPr>
                        <a:t>785 Atlantic Ave.</a:t>
                      </a:r>
                    </a:p>
                    <a:p>
                      <a:pPr algn="l"/>
                      <a:r>
                        <a:rPr lang="en-US" sz="1800" b="0" i="0" kern="1200" dirty="0" smtClean="0">
                          <a:solidFill>
                            <a:schemeClr val="tx1"/>
                          </a:solidFill>
                          <a:effectLst/>
                          <a:latin typeface="+mn-lt"/>
                          <a:ea typeface="+mn-ea"/>
                          <a:cs typeface="+mn-cs"/>
                        </a:rPr>
                        <a:t>Brooklyn, NY 11238</a:t>
                      </a:r>
                      <a:endParaRPr lang="en-US" sz="1800" b="0" i="0" u="none" kern="1200" dirty="0" smtClean="0">
                        <a:solidFill>
                          <a:schemeClr val="tx1"/>
                        </a:solidFill>
                        <a:effectLst/>
                        <a:latin typeface="+mn-lt"/>
                        <a:ea typeface="+mn-ea"/>
                        <a:cs typeface="+mn-cs"/>
                      </a:endParaRPr>
                    </a:p>
                    <a:p>
                      <a:pPr algn="l"/>
                      <a:endParaRPr lang="en-US" u="sng" dirty="0"/>
                    </a:p>
                  </a:txBody>
                  <a:tcPr/>
                </a:tc>
              </a:tr>
            </a:tbl>
          </a:graphicData>
        </a:graphic>
      </p:graphicFrame>
    </p:spTree>
    <p:extLst>
      <p:ext uri="{BB962C8B-B14F-4D97-AF65-F5344CB8AC3E}">
        <p14:creationId xmlns:p14="http://schemas.microsoft.com/office/powerpoint/2010/main" val="3191383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2"/>
          <p:cNvSpPr>
            <a:spLocks noGrp="1"/>
          </p:cNvSpPr>
          <p:nvPr>
            <p:ph type="title" idx="4294967295"/>
          </p:nvPr>
        </p:nvSpPr>
        <p:spPr bwMode="auto">
          <a:xfrm>
            <a:off x="385583" y="304800"/>
            <a:ext cx="8229600" cy="72274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0000"/>
          </a:bodyPr>
          <a:lstStyle/>
          <a:p>
            <a:pPr algn="ctr" eaLnBrk="1" hangingPunct="1">
              <a:defRPr/>
            </a:pPr>
            <a:r>
              <a:rPr lang="en-US" sz="3600" dirty="0" smtClean="0"/>
              <a:t>New Applicants for Medicaid Home Care in NYC</a:t>
            </a:r>
          </a:p>
        </p:txBody>
      </p:sp>
      <p:sp>
        <p:nvSpPr>
          <p:cNvPr id="57347" name="Rectangle 3"/>
          <p:cNvSpPr>
            <a:spLocks noGrp="1"/>
          </p:cNvSpPr>
          <p:nvPr>
            <p:ph type="body" idx="4294967295"/>
          </p:nvPr>
        </p:nvSpPr>
        <p:spPr>
          <a:xfrm>
            <a:off x="381000" y="914401"/>
            <a:ext cx="8477962" cy="5722920"/>
          </a:xfrm>
        </p:spPr>
        <p:txBody>
          <a:bodyPr/>
          <a:lstStyle/>
          <a:p>
            <a:pPr marL="1588" lvl="1" indent="0" eaLnBrk="1" hangingPunct="1">
              <a:lnSpc>
                <a:spcPct val="90000"/>
              </a:lnSpc>
              <a:buNone/>
            </a:pPr>
            <a:endParaRPr lang="en-US" altLang="en-US" sz="2400" b="1" dirty="0" smtClean="0"/>
          </a:p>
          <a:p>
            <a:pPr marL="1588" lvl="1" indent="0" eaLnBrk="1" hangingPunct="1">
              <a:lnSpc>
                <a:spcPct val="90000"/>
              </a:lnSpc>
              <a:buNone/>
            </a:pPr>
            <a:endParaRPr lang="en-US" altLang="en-US" sz="2400" b="1" dirty="0"/>
          </a:p>
          <a:p>
            <a:pPr marL="1588" lvl="1" indent="0" eaLnBrk="1" hangingPunct="1">
              <a:lnSpc>
                <a:spcPct val="90000"/>
              </a:lnSpc>
              <a:buNone/>
            </a:pPr>
            <a:endParaRPr lang="en-US" altLang="en-US" sz="2400" b="1" dirty="0" smtClean="0"/>
          </a:p>
          <a:p>
            <a:pPr marL="1588" lvl="1" indent="0" eaLnBrk="1" hangingPunct="1">
              <a:lnSpc>
                <a:spcPct val="90000"/>
              </a:lnSpc>
              <a:buNone/>
            </a:pPr>
            <a:r>
              <a:rPr lang="en-US" altLang="en-US" sz="2400" b="1" dirty="0" smtClean="0"/>
              <a:t>Front Door Closed </a:t>
            </a:r>
            <a:r>
              <a:rPr lang="en-US" altLang="en-US" sz="2400" dirty="0" smtClean="0"/>
              <a:t>to apply through CASA/DSS </a:t>
            </a:r>
            <a:r>
              <a:rPr lang="en-US" altLang="en-US" sz="2400" i="1" dirty="0" smtClean="0"/>
              <a:t>unless</a:t>
            </a:r>
            <a:r>
              <a:rPr lang="en-US" altLang="en-US" sz="2400" dirty="0" smtClean="0"/>
              <a:t> you are in (a) home hospice, OR (2) need </a:t>
            </a:r>
            <a:r>
              <a:rPr lang="en-US" altLang="en-US" sz="2400" i="1" dirty="0" smtClean="0"/>
              <a:t>only</a:t>
            </a:r>
            <a:r>
              <a:rPr lang="en-US" altLang="en-US" sz="2400" dirty="0" smtClean="0"/>
              <a:t> housekeeping (limited to 8 hours/week), OR (3) require “Immediate Need” PCS, OR (4) in OPWDD/TBI or NHTDW waiver. </a:t>
            </a:r>
          </a:p>
          <a:p>
            <a:pPr marL="1588" lvl="1" indent="0" eaLnBrk="1" hangingPunct="1">
              <a:lnSpc>
                <a:spcPct val="90000"/>
              </a:lnSpc>
              <a:buNone/>
            </a:pPr>
            <a:endParaRPr lang="en-US" altLang="en-US" sz="1400" dirty="0" smtClean="0"/>
          </a:p>
          <a:p>
            <a:pPr marL="1588" lvl="1" indent="0" eaLnBrk="1" hangingPunct="1">
              <a:lnSpc>
                <a:spcPct val="90000"/>
              </a:lnSpc>
              <a:buNone/>
            </a:pPr>
            <a:endParaRPr lang="en-US" altLang="en-US" sz="1400" dirty="0"/>
          </a:p>
          <a:p>
            <a:pPr marL="1588" lvl="1" indent="0" eaLnBrk="1" hangingPunct="1">
              <a:lnSpc>
                <a:spcPct val="90000"/>
              </a:lnSpc>
              <a:buNone/>
            </a:pPr>
            <a:endParaRPr lang="en-US" altLang="en-US" sz="1400" dirty="0" smtClean="0"/>
          </a:p>
          <a:p>
            <a:pPr marL="576263" lvl="2" indent="-342900">
              <a:lnSpc>
                <a:spcPct val="90000"/>
              </a:lnSpc>
            </a:pPr>
            <a:endParaRPr lang="en-US" altLang="en-US" sz="2000" u="sng" dirty="0" smtClean="0"/>
          </a:p>
          <a:p>
            <a:pPr marL="233363" lvl="2" indent="0">
              <a:lnSpc>
                <a:spcPct val="90000"/>
              </a:lnSpc>
              <a:buNone/>
            </a:pPr>
            <a:endParaRPr lang="en-US" altLang="en-US" sz="100" u="sng" dirty="0" smtClean="0"/>
          </a:p>
          <a:p>
            <a:pPr marL="233363" lvl="2" indent="0">
              <a:lnSpc>
                <a:spcPct val="90000"/>
              </a:lnSpc>
              <a:buNone/>
            </a:pPr>
            <a:endParaRPr lang="en-US" altLang="en-US" sz="1900" u="sng" dirty="0" smtClean="0"/>
          </a:p>
          <a:p>
            <a:pPr marL="460376" lvl="3" indent="0">
              <a:spcBef>
                <a:spcPts val="0"/>
              </a:spcBef>
              <a:buNone/>
            </a:pPr>
            <a:endParaRPr lang="en-US" altLang="en-US" sz="1800" dirty="0"/>
          </a:p>
        </p:txBody>
      </p:sp>
      <p:pic>
        <p:nvPicPr>
          <p:cNvPr id="57348" name="Picture 1" descr="MP90038596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4196" y="1012371"/>
            <a:ext cx="1677069" cy="119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CD6CC853-EA97-4CAF-845B-A0CF2DCFEED2}" type="slidenum">
              <a:rPr lang="en-US" altLang="en-US" sz="1400" smtClean="0">
                <a:solidFill>
                  <a:srgbClr val="FFFFFF"/>
                </a:solidFill>
              </a:rPr>
              <a:pPr eaLnBrk="1" hangingPunct="1">
                <a:spcBef>
                  <a:spcPct val="0"/>
                </a:spcBef>
                <a:buClrTx/>
                <a:buSzTx/>
                <a:buFontTx/>
                <a:buNone/>
              </a:pPr>
              <a:t>9</a:t>
            </a:fld>
            <a:endParaRPr lang="en-US" altLang="en-US" sz="1400" smtClean="0">
              <a:solidFill>
                <a:srgbClr val="FFFFFF"/>
              </a:solidFill>
            </a:endParaRPr>
          </a:p>
        </p:txBody>
      </p:sp>
      <p:sp>
        <p:nvSpPr>
          <p:cNvPr id="3" name="TextBox 2"/>
          <p:cNvSpPr txBox="1"/>
          <p:nvPr/>
        </p:nvSpPr>
        <p:spPr>
          <a:xfrm>
            <a:off x="546947" y="5766436"/>
            <a:ext cx="5168053" cy="840230"/>
          </a:xfrm>
          <a:prstGeom prst="rect">
            <a:avLst/>
          </a:prstGeom>
          <a:noFill/>
        </p:spPr>
        <p:txBody>
          <a:bodyPr wrap="square" rtlCol="0">
            <a:spAutoFit/>
          </a:bodyPr>
          <a:lstStyle/>
          <a:p>
            <a:pPr marL="0" lvl="1" indent="-225424">
              <a:lnSpc>
                <a:spcPct val="90000"/>
              </a:lnSpc>
            </a:pPr>
            <a:r>
              <a:rPr lang="en-US" altLang="en-US" sz="1800" b="1" dirty="0" smtClean="0"/>
              <a:t>NOTE</a:t>
            </a:r>
            <a:r>
              <a:rPr lang="en-US" altLang="en-US" sz="1800" dirty="0" smtClean="0"/>
              <a:t>:  MLTC </a:t>
            </a:r>
            <a:r>
              <a:rPr lang="en-US" altLang="en-US" sz="1800" dirty="0"/>
              <a:t>plans can’t give services </a:t>
            </a:r>
            <a:endParaRPr lang="en-US" altLang="en-US" sz="1800" dirty="0" smtClean="0"/>
          </a:p>
          <a:p>
            <a:pPr marL="0" lvl="1" indent="-225424">
              <a:lnSpc>
                <a:spcPct val="90000"/>
              </a:lnSpc>
            </a:pPr>
            <a:r>
              <a:rPr lang="en-US" altLang="en-US" sz="1800" dirty="0" smtClean="0"/>
              <a:t>Medicaid-pending</a:t>
            </a:r>
            <a:r>
              <a:rPr lang="en-US" altLang="en-US" sz="1800" dirty="0"/>
              <a:t>. </a:t>
            </a:r>
            <a:r>
              <a:rPr lang="en-US" altLang="en-US" sz="1800" dirty="0" smtClean="0"/>
              <a:t> Some </a:t>
            </a:r>
            <a:r>
              <a:rPr lang="en-US" altLang="en-US" sz="1800" dirty="0"/>
              <a:t>will help </a:t>
            </a:r>
            <a:endParaRPr lang="en-US" altLang="en-US" sz="1800" dirty="0" smtClean="0"/>
          </a:p>
          <a:p>
            <a:pPr marL="0" lvl="1" indent="-225424">
              <a:lnSpc>
                <a:spcPct val="90000"/>
              </a:lnSpc>
            </a:pPr>
            <a:r>
              <a:rPr lang="en-US" altLang="en-US" sz="1800" dirty="0" smtClean="0"/>
              <a:t>apply </a:t>
            </a:r>
            <a:r>
              <a:rPr lang="en-US" altLang="en-US" sz="1800" dirty="0"/>
              <a:t>for Medicaid and </a:t>
            </a:r>
            <a:r>
              <a:rPr lang="en-US" altLang="en-US" sz="1800" dirty="0" smtClean="0"/>
              <a:t>with pooled </a:t>
            </a:r>
            <a:r>
              <a:rPr lang="en-US" altLang="en-US" sz="1800" dirty="0"/>
              <a:t>trust.</a:t>
            </a:r>
          </a:p>
        </p:txBody>
      </p:sp>
      <p:graphicFrame>
        <p:nvGraphicFramePr>
          <p:cNvPr id="2" name="Table 1"/>
          <p:cNvGraphicFramePr>
            <a:graphicFrameLocks noGrp="1"/>
          </p:cNvGraphicFramePr>
          <p:nvPr>
            <p:extLst>
              <p:ext uri="{D42A27DB-BD31-4B8C-83A1-F6EECF244321}">
                <p14:modId xmlns:p14="http://schemas.microsoft.com/office/powerpoint/2010/main" val="1820152749"/>
              </p:ext>
            </p:extLst>
          </p:nvPr>
        </p:nvGraphicFramePr>
        <p:xfrm>
          <a:off x="261402" y="3657601"/>
          <a:ext cx="8477962" cy="2054352"/>
        </p:xfrm>
        <a:graphic>
          <a:graphicData uri="http://schemas.openxmlformats.org/drawingml/2006/table">
            <a:tbl>
              <a:tblPr firstRow="1" bandRow="1">
                <a:tableStyleId>{5C22544A-7EE6-4342-B048-85BDC9FD1C3A}</a:tableStyleId>
              </a:tblPr>
              <a:tblGrid>
                <a:gridCol w="3671735"/>
                <a:gridCol w="4806227"/>
              </a:tblGrid>
              <a:tr h="2054352">
                <a:tc>
                  <a:txBody>
                    <a:bodyPr/>
                    <a:lstStyle/>
                    <a:p>
                      <a:pPr marL="233363" lvl="2" indent="0">
                        <a:lnSpc>
                          <a:spcPct val="90000"/>
                        </a:lnSpc>
                        <a:buNone/>
                      </a:pPr>
                      <a:r>
                        <a:rPr lang="en-US" altLang="en-US" sz="2000" b="1" u="sng" dirty="0" smtClean="0">
                          <a:solidFill>
                            <a:schemeClr val="tx1"/>
                          </a:solidFill>
                          <a:latin typeface="Calibri" panose="020F0502020204030204" pitchFamily="34" charset="0"/>
                        </a:rPr>
                        <a:t>MLTC/HOME</a:t>
                      </a:r>
                      <a:r>
                        <a:rPr lang="en-US" altLang="en-US" sz="2000" b="1" u="sng" baseline="0" dirty="0" smtClean="0">
                          <a:solidFill>
                            <a:schemeClr val="tx1"/>
                          </a:solidFill>
                          <a:latin typeface="Calibri" panose="020F0502020204030204" pitchFamily="34" charset="0"/>
                        </a:rPr>
                        <a:t> CARE</a:t>
                      </a:r>
                      <a:endParaRPr lang="en-US" altLang="en-US" sz="2000" b="1" u="sng" dirty="0" smtClean="0">
                        <a:solidFill>
                          <a:schemeClr val="tx1"/>
                        </a:solidFill>
                        <a:latin typeface="Calibri" panose="020F0502020204030204" pitchFamily="34" charset="0"/>
                      </a:endParaRPr>
                    </a:p>
                    <a:p>
                      <a:pPr marL="233363" lvl="2" indent="0">
                        <a:lnSpc>
                          <a:spcPct val="90000"/>
                        </a:lnSpc>
                        <a:buNone/>
                      </a:pPr>
                      <a:r>
                        <a:rPr lang="en-US" altLang="en-US" sz="2000" b="0" dirty="0" smtClean="0">
                          <a:solidFill>
                            <a:schemeClr val="tx1"/>
                          </a:solidFill>
                          <a:latin typeface="Calibri" panose="020F0502020204030204" pitchFamily="34" charset="0"/>
                        </a:rPr>
                        <a:t>Medicaid application goes to:</a:t>
                      </a:r>
                    </a:p>
                    <a:p>
                      <a:pPr marL="233363" lvl="2" indent="0">
                        <a:lnSpc>
                          <a:spcPct val="90000"/>
                        </a:lnSpc>
                        <a:buNone/>
                      </a:pPr>
                      <a:endParaRPr lang="en-US" altLang="en-US" sz="2000" b="0" dirty="0" smtClean="0">
                        <a:solidFill>
                          <a:schemeClr val="tx1"/>
                        </a:solidFill>
                        <a:latin typeface="Calibri" panose="020F0502020204030204" pitchFamily="34" charset="0"/>
                      </a:endParaRPr>
                    </a:p>
                    <a:p>
                      <a:pPr marL="233363" lvl="2" indent="0">
                        <a:lnSpc>
                          <a:spcPct val="90000"/>
                        </a:lnSpc>
                        <a:buNone/>
                      </a:pPr>
                      <a:r>
                        <a:rPr lang="en-US" altLang="en-US" sz="1800" b="1" dirty="0" smtClean="0">
                          <a:solidFill>
                            <a:schemeClr val="tx1"/>
                          </a:solidFill>
                          <a:latin typeface="Calibri" panose="020F0502020204030204" pitchFamily="34" charset="0"/>
                        </a:rPr>
                        <a:t>HRA HCSP Central Medicaid Unit </a:t>
                      </a:r>
                      <a:br>
                        <a:rPr lang="en-US" altLang="en-US" sz="1800" b="1" dirty="0" smtClean="0">
                          <a:solidFill>
                            <a:schemeClr val="tx1"/>
                          </a:solidFill>
                          <a:latin typeface="Calibri" panose="020F0502020204030204" pitchFamily="34" charset="0"/>
                        </a:rPr>
                      </a:br>
                      <a:r>
                        <a:rPr lang="en-US" altLang="en-US" sz="1800" b="0" dirty="0" smtClean="0">
                          <a:solidFill>
                            <a:schemeClr val="tx1"/>
                          </a:solidFill>
                          <a:latin typeface="Calibri" panose="020F0502020204030204" pitchFamily="34" charset="0"/>
                        </a:rPr>
                        <a:t>785 Atlantic Avenue, 7th Floor</a:t>
                      </a:r>
                      <a:br>
                        <a:rPr lang="en-US" altLang="en-US" sz="1800" b="0" dirty="0" smtClean="0">
                          <a:solidFill>
                            <a:schemeClr val="tx1"/>
                          </a:solidFill>
                          <a:latin typeface="Calibri" panose="020F0502020204030204" pitchFamily="34" charset="0"/>
                        </a:rPr>
                      </a:br>
                      <a:r>
                        <a:rPr lang="en-US" altLang="en-US" sz="1800" b="0" dirty="0" smtClean="0">
                          <a:solidFill>
                            <a:schemeClr val="tx1"/>
                          </a:solidFill>
                          <a:latin typeface="Calibri" panose="020F0502020204030204" pitchFamily="34" charset="0"/>
                        </a:rPr>
                        <a:t>Brooklyn, NY 11238   </a:t>
                      </a:r>
                      <a:br>
                        <a:rPr lang="en-US" altLang="en-US" sz="1800" b="0" dirty="0" smtClean="0">
                          <a:solidFill>
                            <a:schemeClr val="tx1"/>
                          </a:solidFill>
                          <a:latin typeface="Calibri" panose="020F0502020204030204" pitchFamily="34" charset="0"/>
                        </a:rPr>
                      </a:br>
                      <a:r>
                        <a:rPr lang="en-US" altLang="en-US" sz="1800" b="0" dirty="0" smtClean="0">
                          <a:solidFill>
                            <a:schemeClr val="tx1"/>
                          </a:solidFill>
                          <a:latin typeface="Calibri" panose="020F0502020204030204" pitchFamily="34" charset="0"/>
                        </a:rPr>
                        <a:t>T: 929-221-0849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76263" lvl="2" indent="-342900">
                        <a:lnSpc>
                          <a:spcPct val="90000"/>
                        </a:lnSpc>
                      </a:pPr>
                      <a:r>
                        <a:rPr lang="en-US" altLang="en-US" sz="2000" b="1" u="sng" dirty="0" smtClean="0">
                          <a:solidFill>
                            <a:schemeClr val="tx1"/>
                          </a:solidFill>
                          <a:latin typeface="Calibri" panose="020F0502020204030204" pitchFamily="34" charset="0"/>
                        </a:rPr>
                        <a:t>HOUSEKEEPING ONLY  (max 8 </a:t>
                      </a:r>
                      <a:r>
                        <a:rPr lang="en-US" altLang="en-US" sz="2000" b="1" u="sng" dirty="0" err="1" smtClean="0">
                          <a:solidFill>
                            <a:schemeClr val="tx1"/>
                          </a:solidFill>
                          <a:latin typeface="Calibri" panose="020F0502020204030204" pitchFamily="34" charset="0"/>
                        </a:rPr>
                        <a:t>hrs</a:t>
                      </a:r>
                      <a:r>
                        <a:rPr lang="en-US" altLang="en-US" sz="2000" b="1" u="sng" dirty="0" smtClean="0">
                          <a:solidFill>
                            <a:schemeClr val="tx1"/>
                          </a:solidFill>
                          <a:latin typeface="Calibri" panose="020F0502020204030204" pitchFamily="34" charset="0"/>
                        </a:rPr>
                        <a:t>/</a:t>
                      </a:r>
                      <a:r>
                        <a:rPr lang="en-US" altLang="en-US" sz="2000" b="1" u="sng" dirty="0" err="1" smtClean="0">
                          <a:solidFill>
                            <a:schemeClr val="tx1"/>
                          </a:solidFill>
                          <a:latin typeface="Calibri" panose="020F0502020204030204" pitchFamily="34" charset="0"/>
                        </a:rPr>
                        <a:t>wk</a:t>
                      </a:r>
                      <a:r>
                        <a:rPr lang="en-US" altLang="en-US" sz="2000" b="1" u="sng" dirty="0" smtClean="0">
                          <a:solidFill>
                            <a:schemeClr val="tx1"/>
                          </a:solidFill>
                          <a:latin typeface="Calibri" panose="020F0502020204030204" pitchFamily="34" charset="0"/>
                        </a:rPr>
                        <a:t>)</a:t>
                      </a:r>
                    </a:p>
                    <a:p>
                      <a:pPr marL="576263" lvl="2" indent="-342900">
                        <a:lnSpc>
                          <a:spcPct val="90000"/>
                        </a:lnSpc>
                      </a:pPr>
                      <a:r>
                        <a:rPr lang="en-US" altLang="en-US" sz="2000" b="0" dirty="0" smtClean="0">
                          <a:solidFill>
                            <a:schemeClr val="tx1"/>
                          </a:solidFill>
                          <a:latin typeface="Calibri" panose="020F0502020204030204" pitchFamily="34" charset="0"/>
                        </a:rPr>
                        <a:t>Medicaid application </a:t>
                      </a:r>
                      <a:r>
                        <a:rPr lang="en-US" altLang="en-US" sz="2000" b="1" dirty="0" smtClean="0">
                          <a:solidFill>
                            <a:schemeClr val="tx1"/>
                          </a:solidFill>
                          <a:latin typeface="Calibri" panose="020F0502020204030204" pitchFamily="34" charset="0"/>
                        </a:rPr>
                        <a:t>and M11q </a:t>
                      </a:r>
                      <a:r>
                        <a:rPr lang="en-US" altLang="en-US" sz="2000" b="0" dirty="0" smtClean="0">
                          <a:solidFill>
                            <a:schemeClr val="tx1"/>
                          </a:solidFill>
                          <a:latin typeface="Calibri" panose="020F0502020204030204" pitchFamily="34" charset="0"/>
                        </a:rPr>
                        <a:t>go to:</a:t>
                      </a:r>
                    </a:p>
                    <a:p>
                      <a:pPr marL="576263" lvl="2" indent="-342900">
                        <a:lnSpc>
                          <a:spcPct val="90000"/>
                        </a:lnSpc>
                      </a:pPr>
                      <a:endParaRPr lang="en-US" altLang="en-US" sz="1800" b="1" dirty="0" smtClean="0">
                        <a:solidFill>
                          <a:schemeClr val="tx1"/>
                        </a:solidFill>
                        <a:latin typeface="Calibri" panose="020F0502020204030204" pitchFamily="34" charset="0"/>
                      </a:endParaRPr>
                    </a:p>
                    <a:p>
                      <a:pPr marL="576263" lvl="2" indent="-342900">
                        <a:lnSpc>
                          <a:spcPct val="90000"/>
                        </a:lnSpc>
                      </a:pPr>
                      <a:r>
                        <a:rPr lang="en-US" altLang="en-US" sz="1800" b="1" dirty="0" smtClean="0">
                          <a:solidFill>
                            <a:schemeClr val="tx1"/>
                          </a:solidFill>
                          <a:latin typeface="Calibri" panose="020F0502020204030204" pitchFamily="34" charset="0"/>
                        </a:rPr>
                        <a:t>NYC HCSP Central Intake </a:t>
                      </a:r>
                    </a:p>
                    <a:p>
                      <a:pPr marL="576263" lvl="2" indent="-342900">
                        <a:lnSpc>
                          <a:spcPct val="90000"/>
                        </a:lnSpc>
                      </a:pPr>
                      <a:r>
                        <a:rPr lang="en-US" altLang="en-US" sz="1800" b="0" dirty="0" smtClean="0">
                          <a:solidFill>
                            <a:schemeClr val="tx1"/>
                          </a:solidFill>
                          <a:latin typeface="Calibri" panose="020F0502020204030204" pitchFamily="34" charset="0"/>
                        </a:rPr>
                        <a:t>109 East 16th Street, 5th Floor</a:t>
                      </a:r>
                    </a:p>
                    <a:p>
                      <a:pPr marL="576263" lvl="2" indent="-342900">
                        <a:lnSpc>
                          <a:spcPct val="90000"/>
                        </a:lnSpc>
                      </a:pPr>
                      <a:r>
                        <a:rPr lang="en-US" altLang="en-US" sz="1800" b="0" dirty="0" smtClean="0">
                          <a:solidFill>
                            <a:schemeClr val="tx1"/>
                          </a:solidFill>
                          <a:latin typeface="Calibri" panose="020F0502020204030204" pitchFamily="34" charset="0"/>
                        </a:rPr>
                        <a:t>New York, NY 10003</a:t>
                      </a:r>
                    </a:p>
                    <a:p>
                      <a:pPr marL="576263" lvl="2" indent="-342900">
                        <a:lnSpc>
                          <a:spcPct val="90000"/>
                        </a:lnSpc>
                      </a:pPr>
                      <a:r>
                        <a:rPr lang="en-US" altLang="en-US" sz="1800" b="0" dirty="0" smtClean="0">
                          <a:solidFill>
                            <a:schemeClr val="tx1"/>
                          </a:solidFill>
                          <a:latin typeface="Calibri" panose="020F0502020204030204" pitchFamily="34" charset="0"/>
                        </a:rPr>
                        <a:t>T: 212-824-0706   FAX 212-896-8814</a:t>
                      </a:r>
                      <a:endParaRPr lang="en-US" altLang="en-US" b="0" dirty="0" smtClean="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1589314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YLAG Powerpoint Template">
  <a:themeElements>
    <a:clrScheme name="Custom 2">
      <a:dk1>
        <a:sysClr val="windowText" lastClr="000000"/>
      </a:dk1>
      <a:lt1>
        <a:sysClr val="window" lastClr="FFFFFF"/>
      </a:lt1>
      <a:dk2>
        <a:srgbClr val="000000"/>
      </a:dk2>
      <a:lt2>
        <a:srgbClr val="C5D1D7"/>
      </a:lt2>
      <a:accent1>
        <a:srgbClr val="A32E37"/>
      </a:accent1>
      <a:accent2>
        <a:srgbClr val="007AA0"/>
      </a:accent2>
      <a:accent3>
        <a:srgbClr val="00843C"/>
      </a:accent3>
      <a:accent4>
        <a:srgbClr val="FF9900"/>
      </a:accent4>
      <a:accent5>
        <a:srgbClr val="660066"/>
      </a:accent5>
      <a:accent6>
        <a:srgbClr val="777777"/>
      </a:accent6>
      <a:hlink>
        <a:srgbClr val="00A3D6"/>
      </a:hlink>
      <a:folHlink>
        <a:srgbClr val="694F0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000000"/>
    </a:dk2>
    <a:lt2>
      <a:srgbClr val="C5D1D7"/>
    </a:lt2>
    <a:accent1>
      <a:srgbClr val="A32E37"/>
    </a:accent1>
    <a:accent2>
      <a:srgbClr val="007AA0"/>
    </a:accent2>
    <a:accent3>
      <a:srgbClr val="00843C"/>
    </a:accent3>
    <a:accent4>
      <a:srgbClr val="FF9900"/>
    </a:accent4>
    <a:accent5>
      <a:srgbClr val="660066"/>
    </a:accent5>
    <a:accent6>
      <a:srgbClr val="777777"/>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otalTime>1955</TotalTime>
  <Words>2764</Words>
  <Application>Microsoft Office PowerPoint</Application>
  <PresentationFormat>On-screen Show (4:3)</PresentationFormat>
  <Paragraphs>326</Paragraphs>
  <Slides>33</Slides>
  <Notes>26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NYLAG Powerpoint Template</vt:lpstr>
      <vt:lpstr>PowerPoint Presentation</vt:lpstr>
      <vt:lpstr>Roadmap of CLE</vt:lpstr>
      <vt:lpstr>Refresher: Non MAGI/DAB Income and Resource Limits</vt:lpstr>
      <vt:lpstr>What is the Relationship Between Income &amp; Resources?</vt:lpstr>
      <vt:lpstr>How and Where to Apply for Non-MAGI/DAB Medicaid</vt:lpstr>
      <vt:lpstr>Medicaid Applications for Non-MAGI/DAB</vt:lpstr>
      <vt:lpstr>Where to File Medicaid Non-Magi/DAB Applications</vt:lpstr>
      <vt:lpstr>Where to File Medicaid Applications</vt:lpstr>
      <vt:lpstr>New Applicants for Medicaid Home Care in NYC</vt:lpstr>
      <vt:lpstr>Medicaid Application Walkthrough</vt:lpstr>
      <vt:lpstr>Documentation to be Submitted - Citizens</vt:lpstr>
      <vt:lpstr>Documentation to be Submitted - Citizens    Proof of Age, Identity, &amp; Date of Birth   </vt:lpstr>
      <vt:lpstr>Documentation to be Submitted Continued</vt:lpstr>
      <vt:lpstr>“Attestation” vs. Verification - Resources </vt:lpstr>
      <vt:lpstr>Attestation vs. Verification Income &amp; Health Insurance </vt:lpstr>
      <vt:lpstr>Documentation of Income, Resources and Proof of Health Insurance Premium</vt:lpstr>
      <vt:lpstr>Documenting Resources Held in Financial Institutions</vt:lpstr>
      <vt:lpstr>Ask client about all income &amp; resources</vt:lpstr>
      <vt:lpstr>Processing Times</vt:lpstr>
      <vt:lpstr>Processing Times</vt:lpstr>
      <vt:lpstr>EFFECTIVE DATE of Medicaid Coverage</vt:lpstr>
      <vt:lpstr>Medicaid Effective Date</vt:lpstr>
      <vt:lpstr>RETROACTIVE COVERAGE</vt:lpstr>
      <vt:lpstr>Application Tip – Retro Coverage </vt:lpstr>
      <vt:lpstr>Reimbursement Rules</vt:lpstr>
      <vt:lpstr>Reimbursement Rules &amp; Exceptions</vt:lpstr>
      <vt:lpstr>Reimbursement Rules – Home Care</vt:lpstr>
      <vt:lpstr>Pay Now, Get Reimbursed Later</vt:lpstr>
      <vt:lpstr>More on reimbursement </vt:lpstr>
      <vt:lpstr>Tips for Applicants Seeking Managed long Term Care</vt:lpstr>
      <vt:lpstr>Tips for filing Medicaid applications for Applicants Seeking Home Care</vt:lpstr>
      <vt:lpstr>“Immediate Need” PCS Request to HRA/DSS </vt:lpstr>
      <vt:lpstr>THANK YOU</vt:lpstr>
    </vt:vector>
  </TitlesOfParts>
  <Company>NYLAG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dc:title>
  <dc:creator>Valerie Bogart</dc:creator>
  <cp:lastModifiedBy>Kelly Murray</cp:lastModifiedBy>
  <cp:revision>235</cp:revision>
  <cp:lastPrinted>2016-05-03T18:42:49Z</cp:lastPrinted>
  <dcterms:created xsi:type="dcterms:W3CDTF">2016-03-28T21:09:48Z</dcterms:created>
  <dcterms:modified xsi:type="dcterms:W3CDTF">2016-05-04T13:19:43Z</dcterms:modified>
</cp:coreProperties>
</file>