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467" r:id="rId2"/>
    <p:sldId id="468" r:id="rId3"/>
    <p:sldId id="469" r:id="rId4"/>
    <p:sldId id="470" r:id="rId5"/>
    <p:sldId id="471" r:id="rId6"/>
    <p:sldId id="472" r:id="rId7"/>
    <p:sldId id="473" r:id="rId8"/>
    <p:sldId id="474" r:id="rId9"/>
    <p:sldId id="475" r:id="rId10"/>
    <p:sldId id="476" r:id="rId11"/>
    <p:sldId id="477" r:id="rId12"/>
    <p:sldId id="478" r:id="rId13"/>
    <p:sldId id="479" r:id="rId14"/>
    <p:sldId id="480" r:id="rId15"/>
    <p:sldId id="481" r:id="rId16"/>
    <p:sldId id="482" r:id="rId17"/>
    <p:sldId id="497" r:id="rId18"/>
    <p:sldId id="498" r:id="rId19"/>
    <p:sldId id="499" r:id="rId20"/>
    <p:sldId id="487" r:id="rId21"/>
    <p:sldId id="483" r:id="rId22"/>
    <p:sldId id="484" r:id="rId23"/>
    <p:sldId id="488" r:id="rId24"/>
    <p:sldId id="489" r:id="rId25"/>
    <p:sldId id="490" r:id="rId26"/>
    <p:sldId id="491" r:id="rId27"/>
    <p:sldId id="492" r:id="rId28"/>
    <p:sldId id="274" r:id="rId29"/>
    <p:sldId id="458" r:id="rId30"/>
    <p:sldId id="496" r:id="rId31"/>
    <p:sldId id="379" r:id="rId32"/>
    <p:sldId id="493" r:id="rId33"/>
    <p:sldId id="385" r:id="rId34"/>
    <p:sldId id="459" r:id="rId35"/>
    <p:sldId id="460" r:id="rId36"/>
    <p:sldId id="461" r:id="rId37"/>
    <p:sldId id="462" r:id="rId38"/>
    <p:sldId id="386" r:id="rId39"/>
    <p:sldId id="393" r:id="rId40"/>
    <p:sldId id="394" r:id="rId41"/>
    <p:sldId id="396" r:id="rId42"/>
    <p:sldId id="397" r:id="rId43"/>
    <p:sldId id="428" r:id="rId44"/>
    <p:sldId id="450" r:id="rId45"/>
    <p:sldId id="404" r:id="rId46"/>
    <p:sldId id="429" r:id="rId47"/>
    <p:sldId id="430" r:id="rId48"/>
    <p:sldId id="431" r:id="rId49"/>
    <p:sldId id="432" r:id="rId50"/>
    <p:sldId id="500" r:id="rId51"/>
    <p:sldId id="433" r:id="rId52"/>
    <p:sldId id="425" r:id="rId53"/>
    <p:sldId id="426" r:id="rId54"/>
    <p:sldId id="409" r:id="rId55"/>
    <p:sldId id="410" r:id="rId56"/>
    <p:sldId id="424" r:id="rId57"/>
    <p:sldId id="412" r:id="rId58"/>
    <p:sldId id="465" r:id="rId59"/>
    <p:sldId id="434" r:id="rId60"/>
    <p:sldId id="421" r:id="rId61"/>
    <p:sldId id="435" r:id="rId62"/>
    <p:sldId id="415" r:id="rId63"/>
    <p:sldId id="402" r:id="rId64"/>
    <p:sldId id="403" r:id="rId65"/>
    <p:sldId id="494" r:id="rId66"/>
    <p:sldId id="423" r:id="rId67"/>
    <p:sldId id="420" r:id="rId68"/>
    <p:sldId id="466" r:id="rId69"/>
    <p:sldId id="419" r:id="rId70"/>
    <p:sldId id="439" r:id="rId71"/>
    <p:sldId id="440" r:id="rId72"/>
    <p:sldId id="501" r:id="rId7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551" autoAdjust="0"/>
  </p:normalViewPr>
  <p:slideViewPr>
    <p:cSldViewPr>
      <p:cViewPr>
        <p:scale>
          <a:sx n="89" d="100"/>
          <a:sy n="89"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D61D9-D1ED-42AA-ACD4-C2D3A7D8B48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265E89D-7E1E-4038-B128-3DA38B0A2C2E}">
      <dgm:prSet phldrT="[Text]"/>
      <dgm:spPr>
        <a:solidFill>
          <a:schemeClr val="accent1">
            <a:lumMod val="20000"/>
            <a:lumOff val="80000"/>
          </a:schemeClr>
        </a:solidFill>
      </dgm:spPr>
      <dgm:t>
        <a:bodyPr/>
        <a:lstStyle/>
        <a:p>
          <a:r>
            <a:rPr lang="en-US" dirty="0" smtClean="0">
              <a:solidFill>
                <a:schemeClr val="tx1"/>
              </a:solidFill>
            </a:rPr>
            <a:t>Medicaid Eligibility</a:t>
          </a:r>
          <a:endParaRPr lang="en-US" dirty="0">
            <a:solidFill>
              <a:schemeClr val="tx1"/>
            </a:solidFill>
          </a:endParaRPr>
        </a:p>
      </dgm:t>
    </dgm:pt>
    <dgm:pt modelId="{ADABA9CA-FD03-4CC7-9C97-CD77F24C2BA3}" type="parTrans" cxnId="{666D8C54-1CA5-4A21-B33B-DEE9D7DE6324}">
      <dgm:prSet/>
      <dgm:spPr/>
      <dgm:t>
        <a:bodyPr/>
        <a:lstStyle/>
        <a:p>
          <a:endParaRPr lang="en-US"/>
        </a:p>
      </dgm:t>
    </dgm:pt>
    <dgm:pt modelId="{7B0FD25B-86AB-4419-8F39-0200801409D2}" type="sibTrans" cxnId="{666D8C54-1CA5-4A21-B33B-DEE9D7DE6324}">
      <dgm:prSet/>
      <dgm:spPr/>
      <dgm:t>
        <a:bodyPr/>
        <a:lstStyle/>
        <a:p>
          <a:endParaRPr lang="en-US"/>
        </a:p>
      </dgm:t>
    </dgm:pt>
    <dgm:pt modelId="{84BF69F3-131B-4B38-AECB-DBB1561C291F}">
      <dgm:prSet phldrT="[Text]"/>
      <dgm:spPr>
        <a:solidFill>
          <a:schemeClr val="accent1">
            <a:lumMod val="40000"/>
            <a:lumOff val="60000"/>
          </a:schemeClr>
        </a:solidFill>
      </dgm:spPr>
      <dgm:t>
        <a:bodyPr/>
        <a:lstStyle/>
        <a:p>
          <a:r>
            <a:rPr lang="en-US" dirty="0" smtClean="0">
              <a:solidFill>
                <a:schemeClr val="tx1"/>
              </a:solidFill>
            </a:rPr>
            <a:t>Conflict Free Evaluation</a:t>
          </a:r>
          <a:endParaRPr lang="en-US" dirty="0">
            <a:solidFill>
              <a:schemeClr val="tx1"/>
            </a:solidFill>
          </a:endParaRPr>
        </a:p>
      </dgm:t>
    </dgm:pt>
    <dgm:pt modelId="{72757EBD-9BF5-43E0-BBD7-F572456996A1}" type="parTrans" cxnId="{EBEB0F3C-B4D3-419E-84E7-EB027F5436C5}">
      <dgm:prSet/>
      <dgm:spPr/>
      <dgm:t>
        <a:bodyPr/>
        <a:lstStyle/>
        <a:p>
          <a:endParaRPr lang="en-US"/>
        </a:p>
      </dgm:t>
    </dgm:pt>
    <dgm:pt modelId="{A837AFA6-13EB-46D3-B8E8-0CD77939A1B1}" type="sibTrans" cxnId="{EBEB0F3C-B4D3-419E-84E7-EB027F5436C5}">
      <dgm:prSet/>
      <dgm:spPr/>
      <dgm:t>
        <a:bodyPr/>
        <a:lstStyle/>
        <a:p>
          <a:endParaRPr lang="en-US"/>
        </a:p>
      </dgm:t>
    </dgm:pt>
    <dgm:pt modelId="{589B304D-2B2C-4E41-BC70-A3929B7A3F3D}">
      <dgm:prSet phldrT="[Text]"/>
      <dgm:spPr>
        <a:solidFill>
          <a:schemeClr val="accent1">
            <a:lumMod val="60000"/>
            <a:lumOff val="40000"/>
          </a:schemeClr>
        </a:solidFill>
      </dgm:spPr>
      <dgm:t>
        <a:bodyPr/>
        <a:lstStyle/>
        <a:p>
          <a:r>
            <a:rPr lang="en-US" dirty="0" smtClean="0">
              <a:solidFill>
                <a:schemeClr val="tx1"/>
              </a:solidFill>
            </a:rPr>
            <a:t>MLTC Plan</a:t>
          </a:r>
          <a:endParaRPr lang="en-US" dirty="0">
            <a:solidFill>
              <a:schemeClr val="tx1"/>
            </a:solidFill>
          </a:endParaRPr>
        </a:p>
      </dgm:t>
    </dgm:pt>
    <dgm:pt modelId="{C15DC418-4CC0-4817-ADEF-A9A245CD7067}" type="parTrans" cxnId="{4417C59F-14BA-4863-AF09-D78E264F647A}">
      <dgm:prSet/>
      <dgm:spPr/>
      <dgm:t>
        <a:bodyPr/>
        <a:lstStyle/>
        <a:p>
          <a:endParaRPr lang="en-US"/>
        </a:p>
      </dgm:t>
    </dgm:pt>
    <dgm:pt modelId="{3E9C458D-C242-4380-BF80-972F211757B0}" type="sibTrans" cxnId="{4417C59F-14BA-4863-AF09-D78E264F647A}">
      <dgm:prSet/>
      <dgm:spPr/>
      <dgm:t>
        <a:bodyPr/>
        <a:lstStyle/>
        <a:p>
          <a:endParaRPr lang="en-US"/>
        </a:p>
      </dgm:t>
    </dgm:pt>
    <dgm:pt modelId="{4E86F2B3-0F4F-463A-ACA7-F5ED2264298B}" type="pres">
      <dgm:prSet presAssocID="{008D61D9-D1ED-42AA-ACD4-C2D3A7D8B481}" presName="CompostProcess" presStyleCnt="0">
        <dgm:presLayoutVars>
          <dgm:dir/>
          <dgm:resizeHandles val="exact"/>
        </dgm:presLayoutVars>
      </dgm:prSet>
      <dgm:spPr/>
      <dgm:t>
        <a:bodyPr/>
        <a:lstStyle/>
        <a:p>
          <a:endParaRPr lang="en-US"/>
        </a:p>
      </dgm:t>
    </dgm:pt>
    <dgm:pt modelId="{A8EEDA5A-A43B-4B9F-B8A3-460E90570F7E}" type="pres">
      <dgm:prSet presAssocID="{008D61D9-D1ED-42AA-ACD4-C2D3A7D8B481}" presName="arrow" presStyleLbl="bgShp" presStyleIdx="0" presStyleCnt="1"/>
      <dgm:spPr/>
    </dgm:pt>
    <dgm:pt modelId="{0612FF7E-C463-4468-B83F-E677E019C5A1}" type="pres">
      <dgm:prSet presAssocID="{008D61D9-D1ED-42AA-ACD4-C2D3A7D8B481}" presName="linearProcess" presStyleCnt="0"/>
      <dgm:spPr/>
    </dgm:pt>
    <dgm:pt modelId="{83B60493-B782-4895-A9EC-E8D953590C90}" type="pres">
      <dgm:prSet presAssocID="{4265E89D-7E1E-4038-B128-3DA38B0A2C2E}" presName="textNode" presStyleLbl="node1" presStyleIdx="0" presStyleCnt="3">
        <dgm:presLayoutVars>
          <dgm:bulletEnabled val="1"/>
        </dgm:presLayoutVars>
      </dgm:prSet>
      <dgm:spPr/>
      <dgm:t>
        <a:bodyPr/>
        <a:lstStyle/>
        <a:p>
          <a:endParaRPr lang="en-US"/>
        </a:p>
      </dgm:t>
    </dgm:pt>
    <dgm:pt modelId="{1BFDE07D-80E5-4DD2-A1C0-083CC2AC6E49}" type="pres">
      <dgm:prSet presAssocID="{7B0FD25B-86AB-4419-8F39-0200801409D2}" presName="sibTrans" presStyleCnt="0"/>
      <dgm:spPr/>
    </dgm:pt>
    <dgm:pt modelId="{C7349267-9BF1-4B3B-AA2F-0A84867F8C7E}" type="pres">
      <dgm:prSet presAssocID="{84BF69F3-131B-4B38-AECB-DBB1561C291F}" presName="textNode" presStyleLbl="node1" presStyleIdx="1" presStyleCnt="3">
        <dgm:presLayoutVars>
          <dgm:bulletEnabled val="1"/>
        </dgm:presLayoutVars>
      </dgm:prSet>
      <dgm:spPr/>
      <dgm:t>
        <a:bodyPr/>
        <a:lstStyle/>
        <a:p>
          <a:endParaRPr lang="en-US"/>
        </a:p>
      </dgm:t>
    </dgm:pt>
    <dgm:pt modelId="{4D4A7326-338F-416C-B8CD-1B943AC9FFFB}" type="pres">
      <dgm:prSet presAssocID="{A837AFA6-13EB-46D3-B8E8-0CD77939A1B1}" presName="sibTrans" presStyleCnt="0"/>
      <dgm:spPr/>
    </dgm:pt>
    <dgm:pt modelId="{B8F65AF1-6E15-4176-A8F5-D16B4B15CBA0}" type="pres">
      <dgm:prSet presAssocID="{589B304D-2B2C-4E41-BC70-A3929B7A3F3D}" presName="textNode" presStyleLbl="node1" presStyleIdx="2" presStyleCnt="3">
        <dgm:presLayoutVars>
          <dgm:bulletEnabled val="1"/>
        </dgm:presLayoutVars>
      </dgm:prSet>
      <dgm:spPr/>
      <dgm:t>
        <a:bodyPr/>
        <a:lstStyle/>
        <a:p>
          <a:endParaRPr lang="en-US"/>
        </a:p>
      </dgm:t>
    </dgm:pt>
  </dgm:ptLst>
  <dgm:cxnLst>
    <dgm:cxn modelId="{5269BF36-88F5-4EFD-9D17-8D6A853D046E}" type="presOf" srcId="{589B304D-2B2C-4E41-BC70-A3929B7A3F3D}" destId="{B8F65AF1-6E15-4176-A8F5-D16B4B15CBA0}" srcOrd="0" destOrd="0" presId="urn:microsoft.com/office/officeart/2005/8/layout/hProcess9"/>
    <dgm:cxn modelId="{666D8C54-1CA5-4A21-B33B-DEE9D7DE6324}" srcId="{008D61D9-D1ED-42AA-ACD4-C2D3A7D8B481}" destId="{4265E89D-7E1E-4038-B128-3DA38B0A2C2E}" srcOrd="0" destOrd="0" parTransId="{ADABA9CA-FD03-4CC7-9C97-CD77F24C2BA3}" sibTransId="{7B0FD25B-86AB-4419-8F39-0200801409D2}"/>
    <dgm:cxn modelId="{EBEB0F3C-B4D3-419E-84E7-EB027F5436C5}" srcId="{008D61D9-D1ED-42AA-ACD4-C2D3A7D8B481}" destId="{84BF69F3-131B-4B38-AECB-DBB1561C291F}" srcOrd="1" destOrd="0" parTransId="{72757EBD-9BF5-43E0-BBD7-F572456996A1}" sibTransId="{A837AFA6-13EB-46D3-B8E8-0CD77939A1B1}"/>
    <dgm:cxn modelId="{66408616-37A4-4AF2-BF3C-4CD38D52A24C}" type="presOf" srcId="{84BF69F3-131B-4B38-AECB-DBB1561C291F}" destId="{C7349267-9BF1-4B3B-AA2F-0A84867F8C7E}" srcOrd="0" destOrd="0" presId="urn:microsoft.com/office/officeart/2005/8/layout/hProcess9"/>
    <dgm:cxn modelId="{4417C59F-14BA-4863-AF09-D78E264F647A}" srcId="{008D61D9-D1ED-42AA-ACD4-C2D3A7D8B481}" destId="{589B304D-2B2C-4E41-BC70-A3929B7A3F3D}" srcOrd="2" destOrd="0" parTransId="{C15DC418-4CC0-4817-ADEF-A9A245CD7067}" sibTransId="{3E9C458D-C242-4380-BF80-972F211757B0}"/>
    <dgm:cxn modelId="{9E584977-4068-430D-A72A-7DDB51EBF298}" type="presOf" srcId="{4265E89D-7E1E-4038-B128-3DA38B0A2C2E}" destId="{83B60493-B782-4895-A9EC-E8D953590C90}" srcOrd="0" destOrd="0" presId="urn:microsoft.com/office/officeart/2005/8/layout/hProcess9"/>
    <dgm:cxn modelId="{ED5BEB97-E5CA-404D-A173-5E73D39C532A}" type="presOf" srcId="{008D61D9-D1ED-42AA-ACD4-C2D3A7D8B481}" destId="{4E86F2B3-0F4F-463A-ACA7-F5ED2264298B}" srcOrd="0" destOrd="0" presId="urn:microsoft.com/office/officeart/2005/8/layout/hProcess9"/>
    <dgm:cxn modelId="{86491695-8A81-4A05-B05B-C8B53183C149}" type="presParOf" srcId="{4E86F2B3-0F4F-463A-ACA7-F5ED2264298B}" destId="{A8EEDA5A-A43B-4B9F-B8A3-460E90570F7E}" srcOrd="0" destOrd="0" presId="urn:microsoft.com/office/officeart/2005/8/layout/hProcess9"/>
    <dgm:cxn modelId="{7D28F831-45DA-441A-8AD1-5CAF1ACB1DD8}" type="presParOf" srcId="{4E86F2B3-0F4F-463A-ACA7-F5ED2264298B}" destId="{0612FF7E-C463-4468-B83F-E677E019C5A1}" srcOrd="1" destOrd="0" presId="urn:microsoft.com/office/officeart/2005/8/layout/hProcess9"/>
    <dgm:cxn modelId="{AC19A3E6-7980-422A-AB9D-30C9099F198E}" type="presParOf" srcId="{0612FF7E-C463-4468-B83F-E677E019C5A1}" destId="{83B60493-B782-4895-A9EC-E8D953590C90}" srcOrd="0" destOrd="0" presId="urn:microsoft.com/office/officeart/2005/8/layout/hProcess9"/>
    <dgm:cxn modelId="{18632339-71FB-4346-BA31-93D3BB332A30}" type="presParOf" srcId="{0612FF7E-C463-4468-B83F-E677E019C5A1}" destId="{1BFDE07D-80E5-4DD2-A1C0-083CC2AC6E49}" srcOrd="1" destOrd="0" presId="urn:microsoft.com/office/officeart/2005/8/layout/hProcess9"/>
    <dgm:cxn modelId="{63D5C1F4-3EC7-472F-9F86-2414F5EE4AAE}" type="presParOf" srcId="{0612FF7E-C463-4468-B83F-E677E019C5A1}" destId="{C7349267-9BF1-4B3B-AA2F-0A84867F8C7E}" srcOrd="2" destOrd="0" presId="urn:microsoft.com/office/officeart/2005/8/layout/hProcess9"/>
    <dgm:cxn modelId="{D5EE99E8-2379-4703-8206-E78D6C086F27}" type="presParOf" srcId="{0612FF7E-C463-4468-B83F-E677E019C5A1}" destId="{4D4A7326-338F-416C-B8CD-1B943AC9FFFB}" srcOrd="3" destOrd="0" presId="urn:microsoft.com/office/officeart/2005/8/layout/hProcess9"/>
    <dgm:cxn modelId="{DBBCABAC-8B1D-4B57-90BB-1B79F1AAFD64}" type="presParOf" srcId="{0612FF7E-C463-4468-B83F-E677E019C5A1}" destId="{B8F65AF1-6E15-4176-A8F5-D16B4B15CBA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856C70-259B-45D1-816A-77AC1B3995DA}" type="doc">
      <dgm:prSet loTypeId="urn:microsoft.com/office/officeart/2005/8/layout/hierarchy4" loCatId="hierarchy" qsTypeId="urn:microsoft.com/office/officeart/2005/8/quickstyle/simple1" qsCatId="simple" csTypeId="urn:microsoft.com/office/officeart/2005/8/colors/accent1_2#1" csCatId="accent1" phldr="1"/>
      <dgm:spPr/>
      <dgm:t>
        <a:bodyPr/>
        <a:lstStyle/>
        <a:p>
          <a:endParaRPr lang="en-US"/>
        </a:p>
      </dgm:t>
    </dgm:pt>
    <dgm:pt modelId="{3DD34F84-8267-48ED-A2FF-1CC1DF04D0A1}">
      <dgm:prSet phldrT="[Text]" custT="1"/>
      <dgm:spPr/>
      <dgm:t>
        <a:bodyPr/>
        <a:lstStyle/>
        <a:p>
          <a:r>
            <a:rPr lang="en-US" sz="1800" b="0" dirty="0">
              <a:solidFill>
                <a:schemeClr val="tx1"/>
              </a:solidFill>
            </a:rPr>
            <a:t>Government Health Plan</a:t>
          </a:r>
        </a:p>
      </dgm:t>
    </dgm:pt>
    <dgm:pt modelId="{DF944D08-14ED-46B6-B6FB-D0CBD68D916F}" type="parTrans" cxnId="{67972601-4D3A-4E50-82C7-C8666BC62DE3}">
      <dgm:prSet/>
      <dgm:spPr/>
      <dgm:t>
        <a:bodyPr/>
        <a:lstStyle/>
        <a:p>
          <a:endParaRPr lang="en-US"/>
        </a:p>
      </dgm:t>
    </dgm:pt>
    <dgm:pt modelId="{4F585FA5-E897-43FF-9CFF-E5D7CFBEB1EA}" type="sibTrans" cxnId="{67972601-4D3A-4E50-82C7-C8666BC62DE3}">
      <dgm:prSet/>
      <dgm:spPr/>
      <dgm:t>
        <a:bodyPr/>
        <a:lstStyle/>
        <a:p>
          <a:endParaRPr lang="en-US"/>
        </a:p>
      </dgm:t>
    </dgm:pt>
    <dgm:pt modelId="{4BDBAD5D-20B1-4968-A1FE-D7F2B05FE18D}">
      <dgm:prSet phldrT="[Text]" custT="1"/>
      <dgm:spPr>
        <a:solidFill>
          <a:schemeClr val="accent1">
            <a:lumMod val="60000"/>
            <a:lumOff val="40000"/>
          </a:schemeClr>
        </a:solidFill>
      </dgm:spPr>
      <dgm:t>
        <a:bodyPr/>
        <a:lstStyle/>
        <a:p>
          <a:r>
            <a:rPr lang="en-US" sz="1800" dirty="0">
              <a:solidFill>
                <a:schemeClr val="tx1"/>
              </a:solidFill>
            </a:rPr>
            <a:t>Managed Care Plan</a:t>
          </a:r>
        </a:p>
      </dgm:t>
    </dgm:pt>
    <dgm:pt modelId="{B7761B83-9DE8-4F23-9487-8D36F315B1F8}" type="parTrans" cxnId="{605C02C7-6B2D-4378-A7EB-DBEF9E7B82F7}">
      <dgm:prSet/>
      <dgm:spPr/>
      <dgm:t>
        <a:bodyPr/>
        <a:lstStyle/>
        <a:p>
          <a:endParaRPr lang="en-US"/>
        </a:p>
      </dgm:t>
    </dgm:pt>
    <dgm:pt modelId="{B8AB38C3-BEAE-4BC8-9270-245F3A9A7297}" type="sibTrans" cxnId="{605C02C7-6B2D-4378-A7EB-DBEF9E7B82F7}">
      <dgm:prSet/>
      <dgm:spPr/>
      <dgm:t>
        <a:bodyPr/>
        <a:lstStyle/>
        <a:p>
          <a:endParaRPr lang="en-US"/>
        </a:p>
      </dgm:t>
    </dgm:pt>
    <dgm:pt modelId="{EC55272E-8FC9-4921-8E3E-163014D5072D}">
      <dgm:prSet phldrT="[Text]"/>
      <dgm:spPr>
        <a:solidFill>
          <a:schemeClr val="accent4">
            <a:lumMod val="40000"/>
            <a:lumOff val="60000"/>
          </a:schemeClr>
        </a:solidFill>
      </dgm:spPr>
      <dgm:t>
        <a:bodyPr/>
        <a:lstStyle/>
        <a:p>
          <a:r>
            <a:rPr lang="en-US" dirty="0">
              <a:solidFill>
                <a:schemeClr val="tx1"/>
              </a:solidFill>
            </a:rPr>
            <a:t>Hospital </a:t>
          </a:r>
        </a:p>
      </dgm:t>
    </dgm:pt>
    <dgm:pt modelId="{2CFB9285-A403-469F-AAE8-9C071A2CC1E3}" type="parTrans" cxnId="{2053F769-3654-4D3C-AB49-1C0A4D35E647}">
      <dgm:prSet/>
      <dgm:spPr/>
      <dgm:t>
        <a:bodyPr/>
        <a:lstStyle/>
        <a:p>
          <a:endParaRPr lang="en-US"/>
        </a:p>
      </dgm:t>
    </dgm:pt>
    <dgm:pt modelId="{031DF07C-3EB9-447F-849C-EFC6CCB67570}" type="sibTrans" cxnId="{2053F769-3654-4D3C-AB49-1C0A4D35E647}">
      <dgm:prSet/>
      <dgm:spPr/>
      <dgm:t>
        <a:bodyPr/>
        <a:lstStyle/>
        <a:p>
          <a:endParaRPr lang="en-US"/>
        </a:p>
      </dgm:t>
    </dgm:pt>
    <dgm:pt modelId="{7C804894-A01C-432D-8DF6-B280D7C44F6E}">
      <dgm:prSet phldrT="[Text]"/>
      <dgm:spPr>
        <a:solidFill>
          <a:schemeClr val="accent4">
            <a:lumMod val="40000"/>
            <a:lumOff val="60000"/>
          </a:schemeClr>
        </a:solidFill>
      </dgm:spPr>
      <dgm:t>
        <a:bodyPr/>
        <a:lstStyle/>
        <a:p>
          <a:r>
            <a:rPr lang="en-US" dirty="0">
              <a:solidFill>
                <a:schemeClr val="tx1"/>
              </a:solidFill>
            </a:rPr>
            <a:t>Doctor</a:t>
          </a:r>
        </a:p>
      </dgm:t>
    </dgm:pt>
    <dgm:pt modelId="{70F4A329-106D-497E-B324-2D4876AD036E}" type="parTrans" cxnId="{369DE912-4297-4B94-BE68-BFB7C21C0F1B}">
      <dgm:prSet/>
      <dgm:spPr/>
      <dgm:t>
        <a:bodyPr/>
        <a:lstStyle/>
        <a:p>
          <a:endParaRPr lang="en-US"/>
        </a:p>
      </dgm:t>
    </dgm:pt>
    <dgm:pt modelId="{B995EEB5-B8AA-4A2E-9F7F-FF7DE2074771}" type="sibTrans" cxnId="{369DE912-4297-4B94-BE68-BFB7C21C0F1B}">
      <dgm:prSet/>
      <dgm:spPr/>
      <dgm:t>
        <a:bodyPr/>
        <a:lstStyle/>
        <a:p>
          <a:endParaRPr lang="en-US"/>
        </a:p>
      </dgm:t>
    </dgm:pt>
    <dgm:pt modelId="{DA1BFD6D-1F34-49C5-BCA3-5AA346165F84}">
      <dgm:prSet phldrT="[Text]"/>
      <dgm:spPr>
        <a:solidFill>
          <a:schemeClr val="accent4">
            <a:lumMod val="40000"/>
            <a:lumOff val="60000"/>
          </a:schemeClr>
        </a:solidFill>
      </dgm:spPr>
      <dgm:t>
        <a:bodyPr/>
        <a:lstStyle/>
        <a:p>
          <a:r>
            <a:rPr lang="en-US" dirty="0">
              <a:solidFill>
                <a:schemeClr val="tx1"/>
              </a:solidFill>
            </a:rPr>
            <a:t>Others</a:t>
          </a:r>
        </a:p>
      </dgm:t>
    </dgm:pt>
    <dgm:pt modelId="{03A6B681-3C4A-4183-B19A-D8E2B8AAB808}" type="parTrans" cxnId="{AA9ED414-F221-497C-B750-E8763462F7B8}">
      <dgm:prSet/>
      <dgm:spPr/>
      <dgm:t>
        <a:bodyPr/>
        <a:lstStyle/>
        <a:p>
          <a:endParaRPr lang="en-US"/>
        </a:p>
      </dgm:t>
    </dgm:pt>
    <dgm:pt modelId="{2D1A2AEA-74AA-43A1-8448-43DFFE87EC22}" type="sibTrans" cxnId="{AA9ED414-F221-497C-B750-E8763462F7B8}">
      <dgm:prSet/>
      <dgm:spPr/>
      <dgm:t>
        <a:bodyPr/>
        <a:lstStyle/>
        <a:p>
          <a:endParaRPr lang="en-US"/>
        </a:p>
      </dgm:t>
    </dgm:pt>
    <dgm:pt modelId="{1EB47359-AACB-4BCA-8036-294A0FD440B4}" type="pres">
      <dgm:prSet presAssocID="{7E856C70-259B-45D1-816A-77AC1B3995DA}" presName="Name0" presStyleCnt="0">
        <dgm:presLayoutVars>
          <dgm:chPref val="1"/>
          <dgm:dir/>
          <dgm:animOne val="branch"/>
          <dgm:animLvl val="lvl"/>
          <dgm:resizeHandles/>
        </dgm:presLayoutVars>
      </dgm:prSet>
      <dgm:spPr/>
      <dgm:t>
        <a:bodyPr/>
        <a:lstStyle/>
        <a:p>
          <a:endParaRPr lang="en-US"/>
        </a:p>
      </dgm:t>
    </dgm:pt>
    <dgm:pt modelId="{FB7CE561-038E-4CF5-BF58-2EDA3C62EB44}" type="pres">
      <dgm:prSet presAssocID="{3DD34F84-8267-48ED-A2FF-1CC1DF04D0A1}" presName="vertOne" presStyleCnt="0"/>
      <dgm:spPr/>
    </dgm:pt>
    <dgm:pt modelId="{258BAC6D-1323-428D-BE4A-E4AC370BC623}" type="pres">
      <dgm:prSet presAssocID="{3DD34F84-8267-48ED-A2FF-1CC1DF04D0A1}" presName="txOne" presStyleLbl="node0" presStyleIdx="0" presStyleCnt="1" custScaleY="8353" custLinFactY="-14782" custLinFactNeighborX="-384" custLinFactNeighborY="-100000">
        <dgm:presLayoutVars>
          <dgm:chPref val="3"/>
        </dgm:presLayoutVars>
      </dgm:prSet>
      <dgm:spPr/>
      <dgm:t>
        <a:bodyPr/>
        <a:lstStyle/>
        <a:p>
          <a:endParaRPr lang="en-US"/>
        </a:p>
      </dgm:t>
    </dgm:pt>
    <dgm:pt modelId="{85F86904-AB73-4587-9B81-BAE78B9C0398}" type="pres">
      <dgm:prSet presAssocID="{3DD34F84-8267-48ED-A2FF-1CC1DF04D0A1}" presName="parTransOne" presStyleCnt="0"/>
      <dgm:spPr/>
    </dgm:pt>
    <dgm:pt modelId="{26129191-6603-4225-B92C-FE0E019BC46D}" type="pres">
      <dgm:prSet presAssocID="{3DD34F84-8267-48ED-A2FF-1CC1DF04D0A1}" presName="horzOne" presStyleCnt="0"/>
      <dgm:spPr/>
    </dgm:pt>
    <dgm:pt modelId="{47624C4C-1BE0-4DBD-927F-012D1F3EA478}" type="pres">
      <dgm:prSet presAssocID="{4BDBAD5D-20B1-4968-A1FE-D7F2B05FE18D}" presName="vertTwo" presStyleCnt="0"/>
      <dgm:spPr/>
    </dgm:pt>
    <dgm:pt modelId="{7814C912-3E92-4783-864B-D27D840DD65A}" type="pres">
      <dgm:prSet presAssocID="{4BDBAD5D-20B1-4968-A1FE-D7F2B05FE18D}" presName="txTwo" presStyleLbl="node2" presStyleIdx="0" presStyleCnt="1" custScaleY="8089" custLinFactY="-3312" custLinFactNeighborX="-384" custLinFactNeighborY="-100000">
        <dgm:presLayoutVars>
          <dgm:chPref val="3"/>
        </dgm:presLayoutVars>
      </dgm:prSet>
      <dgm:spPr/>
      <dgm:t>
        <a:bodyPr/>
        <a:lstStyle/>
        <a:p>
          <a:endParaRPr lang="en-US"/>
        </a:p>
      </dgm:t>
    </dgm:pt>
    <dgm:pt modelId="{DE553C95-4637-4FFC-BD1B-21D5C4AF7119}" type="pres">
      <dgm:prSet presAssocID="{4BDBAD5D-20B1-4968-A1FE-D7F2B05FE18D}" presName="parTransTwo" presStyleCnt="0"/>
      <dgm:spPr/>
    </dgm:pt>
    <dgm:pt modelId="{B3775C22-64DB-45D1-BFE4-23504506640C}" type="pres">
      <dgm:prSet presAssocID="{4BDBAD5D-20B1-4968-A1FE-D7F2B05FE18D}" presName="horzTwo" presStyleCnt="0"/>
      <dgm:spPr/>
    </dgm:pt>
    <dgm:pt modelId="{0C623992-40FC-4896-835B-E0DAF4B41317}" type="pres">
      <dgm:prSet presAssocID="{EC55272E-8FC9-4921-8E3E-163014D5072D}" presName="vertThree" presStyleCnt="0"/>
      <dgm:spPr/>
    </dgm:pt>
    <dgm:pt modelId="{B56488C6-53B2-44F7-8F17-E9CAA4306D70}" type="pres">
      <dgm:prSet presAssocID="{EC55272E-8FC9-4921-8E3E-163014D5072D}" presName="txThree" presStyleLbl="node3" presStyleIdx="0" presStyleCnt="3" custScaleX="95779" custScaleY="11084" custLinFactNeighborX="-4" custLinFactNeighborY="8159">
        <dgm:presLayoutVars>
          <dgm:chPref val="3"/>
        </dgm:presLayoutVars>
      </dgm:prSet>
      <dgm:spPr/>
      <dgm:t>
        <a:bodyPr/>
        <a:lstStyle/>
        <a:p>
          <a:endParaRPr lang="en-US"/>
        </a:p>
      </dgm:t>
    </dgm:pt>
    <dgm:pt modelId="{E9FB29A9-27C1-40A2-A528-9AC12B05C3FF}" type="pres">
      <dgm:prSet presAssocID="{EC55272E-8FC9-4921-8E3E-163014D5072D}" presName="horzThree" presStyleCnt="0"/>
      <dgm:spPr/>
    </dgm:pt>
    <dgm:pt modelId="{3E7D18DD-2ACF-4FBD-9236-BBFAD618D9CA}" type="pres">
      <dgm:prSet presAssocID="{031DF07C-3EB9-447F-849C-EFC6CCB67570}" presName="sibSpaceThree" presStyleCnt="0"/>
      <dgm:spPr/>
    </dgm:pt>
    <dgm:pt modelId="{1A460722-EC0B-4055-9680-26CA7F049E8F}" type="pres">
      <dgm:prSet presAssocID="{7C804894-A01C-432D-8DF6-B280D7C44F6E}" presName="vertThree" presStyleCnt="0"/>
      <dgm:spPr/>
    </dgm:pt>
    <dgm:pt modelId="{F8FB3C05-81BB-4569-9114-D9D42D54709E}" type="pres">
      <dgm:prSet presAssocID="{7C804894-A01C-432D-8DF6-B280D7C44F6E}" presName="txThree" presStyleLbl="node3" presStyleIdx="1" presStyleCnt="3" custScaleX="95619" custScaleY="11587" custLinFactNeighborX="1525" custLinFactNeighborY="6803">
        <dgm:presLayoutVars>
          <dgm:chPref val="3"/>
        </dgm:presLayoutVars>
      </dgm:prSet>
      <dgm:spPr/>
      <dgm:t>
        <a:bodyPr/>
        <a:lstStyle/>
        <a:p>
          <a:endParaRPr lang="en-US"/>
        </a:p>
      </dgm:t>
    </dgm:pt>
    <dgm:pt modelId="{359F16B8-134E-4925-B0D8-0877992077E2}" type="pres">
      <dgm:prSet presAssocID="{7C804894-A01C-432D-8DF6-B280D7C44F6E}" presName="horzThree" presStyleCnt="0"/>
      <dgm:spPr/>
    </dgm:pt>
    <dgm:pt modelId="{37CA466D-311A-42D7-B5C9-8474E7E0F417}" type="pres">
      <dgm:prSet presAssocID="{B995EEB5-B8AA-4A2E-9F7F-FF7DE2074771}" presName="sibSpaceThree" presStyleCnt="0"/>
      <dgm:spPr/>
    </dgm:pt>
    <dgm:pt modelId="{EE7C07FA-ECD7-4A4E-8A15-51F2BBE47739}" type="pres">
      <dgm:prSet presAssocID="{DA1BFD6D-1F34-49C5-BCA3-5AA346165F84}" presName="vertThree" presStyleCnt="0"/>
      <dgm:spPr/>
    </dgm:pt>
    <dgm:pt modelId="{120057A2-B262-4BA4-BB49-D7C8C39F7E4B}" type="pres">
      <dgm:prSet presAssocID="{DA1BFD6D-1F34-49C5-BCA3-5AA346165F84}" presName="txThree" presStyleLbl="node3" presStyleIdx="2" presStyleCnt="3" custScaleY="11587" custLinFactNeighborX="2969" custLinFactNeighborY="7357">
        <dgm:presLayoutVars>
          <dgm:chPref val="3"/>
        </dgm:presLayoutVars>
      </dgm:prSet>
      <dgm:spPr/>
      <dgm:t>
        <a:bodyPr/>
        <a:lstStyle/>
        <a:p>
          <a:endParaRPr lang="en-US"/>
        </a:p>
      </dgm:t>
    </dgm:pt>
    <dgm:pt modelId="{E6A41814-A2ED-4501-8060-9508F78E3E13}" type="pres">
      <dgm:prSet presAssocID="{DA1BFD6D-1F34-49C5-BCA3-5AA346165F84}" presName="horzThree" presStyleCnt="0"/>
      <dgm:spPr/>
    </dgm:pt>
  </dgm:ptLst>
  <dgm:cxnLst>
    <dgm:cxn modelId="{369DE912-4297-4B94-BE68-BFB7C21C0F1B}" srcId="{4BDBAD5D-20B1-4968-A1FE-D7F2B05FE18D}" destId="{7C804894-A01C-432D-8DF6-B280D7C44F6E}" srcOrd="1" destOrd="0" parTransId="{70F4A329-106D-497E-B324-2D4876AD036E}" sibTransId="{B995EEB5-B8AA-4A2E-9F7F-FF7DE2074771}"/>
    <dgm:cxn modelId="{67972601-4D3A-4E50-82C7-C8666BC62DE3}" srcId="{7E856C70-259B-45D1-816A-77AC1B3995DA}" destId="{3DD34F84-8267-48ED-A2FF-1CC1DF04D0A1}" srcOrd="0" destOrd="0" parTransId="{DF944D08-14ED-46B6-B6FB-D0CBD68D916F}" sibTransId="{4F585FA5-E897-43FF-9CFF-E5D7CFBEB1EA}"/>
    <dgm:cxn modelId="{605C02C7-6B2D-4378-A7EB-DBEF9E7B82F7}" srcId="{3DD34F84-8267-48ED-A2FF-1CC1DF04D0A1}" destId="{4BDBAD5D-20B1-4968-A1FE-D7F2B05FE18D}" srcOrd="0" destOrd="0" parTransId="{B7761B83-9DE8-4F23-9487-8D36F315B1F8}" sibTransId="{B8AB38C3-BEAE-4BC8-9270-245F3A9A7297}"/>
    <dgm:cxn modelId="{1AFF6BE5-A56A-4100-B5A2-4E65DB6458D8}" type="presOf" srcId="{7E856C70-259B-45D1-816A-77AC1B3995DA}" destId="{1EB47359-AACB-4BCA-8036-294A0FD440B4}" srcOrd="0" destOrd="0" presId="urn:microsoft.com/office/officeart/2005/8/layout/hierarchy4"/>
    <dgm:cxn modelId="{C9FBADBE-A7A5-4EC5-8139-CBBAC851325A}" type="presOf" srcId="{3DD34F84-8267-48ED-A2FF-1CC1DF04D0A1}" destId="{258BAC6D-1323-428D-BE4A-E4AC370BC623}" srcOrd="0" destOrd="0" presId="urn:microsoft.com/office/officeart/2005/8/layout/hierarchy4"/>
    <dgm:cxn modelId="{13F95F8B-CF52-4136-AD09-408753E3BA6E}" type="presOf" srcId="{EC55272E-8FC9-4921-8E3E-163014D5072D}" destId="{B56488C6-53B2-44F7-8F17-E9CAA4306D70}" srcOrd="0" destOrd="0" presId="urn:microsoft.com/office/officeart/2005/8/layout/hierarchy4"/>
    <dgm:cxn modelId="{AA9ED414-F221-497C-B750-E8763462F7B8}" srcId="{4BDBAD5D-20B1-4968-A1FE-D7F2B05FE18D}" destId="{DA1BFD6D-1F34-49C5-BCA3-5AA346165F84}" srcOrd="2" destOrd="0" parTransId="{03A6B681-3C4A-4183-B19A-D8E2B8AAB808}" sibTransId="{2D1A2AEA-74AA-43A1-8448-43DFFE87EC22}"/>
    <dgm:cxn modelId="{3751AC10-E55A-4C78-AD66-92AA81F6D391}" type="presOf" srcId="{DA1BFD6D-1F34-49C5-BCA3-5AA346165F84}" destId="{120057A2-B262-4BA4-BB49-D7C8C39F7E4B}" srcOrd="0" destOrd="0" presId="urn:microsoft.com/office/officeart/2005/8/layout/hierarchy4"/>
    <dgm:cxn modelId="{2053F769-3654-4D3C-AB49-1C0A4D35E647}" srcId="{4BDBAD5D-20B1-4968-A1FE-D7F2B05FE18D}" destId="{EC55272E-8FC9-4921-8E3E-163014D5072D}" srcOrd="0" destOrd="0" parTransId="{2CFB9285-A403-469F-AAE8-9C071A2CC1E3}" sibTransId="{031DF07C-3EB9-447F-849C-EFC6CCB67570}"/>
    <dgm:cxn modelId="{09E1D390-D654-442C-8199-EDC1DE1B80C9}" type="presOf" srcId="{4BDBAD5D-20B1-4968-A1FE-D7F2B05FE18D}" destId="{7814C912-3E92-4783-864B-D27D840DD65A}" srcOrd="0" destOrd="0" presId="urn:microsoft.com/office/officeart/2005/8/layout/hierarchy4"/>
    <dgm:cxn modelId="{4761A03E-D75C-4388-81B1-A2BE1D080C27}" type="presOf" srcId="{7C804894-A01C-432D-8DF6-B280D7C44F6E}" destId="{F8FB3C05-81BB-4569-9114-D9D42D54709E}" srcOrd="0" destOrd="0" presId="urn:microsoft.com/office/officeart/2005/8/layout/hierarchy4"/>
    <dgm:cxn modelId="{FE750071-E8F0-4C5A-B72F-C42DC2B66E9D}" type="presParOf" srcId="{1EB47359-AACB-4BCA-8036-294A0FD440B4}" destId="{FB7CE561-038E-4CF5-BF58-2EDA3C62EB44}" srcOrd="0" destOrd="0" presId="urn:microsoft.com/office/officeart/2005/8/layout/hierarchy4"/>
    <dgm:cxn modelId="{366A136D-B4B7-4372-9506-6079F4B53D22}" type="presParOf" srcId="{FB7CE561-038E-4CF5-BF58-2EDA3C62EB44}" destId="{258BAC6D-1323-428D-BE4A-E4AC370BC623}" srcOrd="0" destOrd="0" presId="urn:microsoft.com/office/officeart/2005/8/layout/hierarchy4"/>
    <dgm:cxn modelId="{82718C18-8AC2-438B-A043-6B58E4F2777E}" type="presParOf" srcId="{FB7CE561-038E-4CF5-BF58-2EDA3C62EB44}" destId="{85F86904-AB73-4587-9B81-BAE78B9C0398}" srcOrd="1" destOrd="0" presId="urn:microsoft.com/office/officeart/2005/8/layout/hierarchy4"/>
    <dgm:cxn modelId="{9012225D-DFF8-4B0D-8167-67249913BF01}" type="presParOf" srcId="{FB7CE561-038E-4CF5-BF58-2EDA3C62EB44}" destId="{26129191-6603-4225-B92C-FE0E019BC46D}" srcOrd="2" destOrd="0" presId="urn:microsoft.com/office/officeart/2005/8/layout/hierarchy4"/>
    <dgm:cxn modelId="{71AF6C59-7EDE-4E86-8C4A-99FE17876E03}" type="presParOf" srcId="{26129191-6603-4225-B92C-FE0E019BC46D}" destId="{47624C4C-1BE0-4DBD-927F-012D1F3EA478}" srcOrd="0" destOrd="0" presId="urn:microsoft.com/office/officeart/2005/8/layout/hierarchy4"/>
    <dgm:cxn modelId="{E643D4BB-E996-4664-9C63-E2EB61175BC8}" type="presParOf" srcId="{47624C4C-1BE0-4DBD-927F-012D1F3EA478}" destId="{7814C912-3E92-4783-864B-D27D840DD65A}" srcOrd="0" destOrd="0" presId="urn:microsoft.com/office/officeart/2005/8/layout/hierarchy4"/>
    <dgm:cxn modelId="{4F44EE91-2DB3-4CEE-B15D-7CCEBDB94BBD}" type="presParOf" srcId="{47624C4C-1BE0-4DBD-927F-012D1F3EA478}" destId="{DE553C95-4637-4FFC-BD1B-21D5C4AF7119}" srcOrd="1" destOrd="0" presId="urn:microsoft.com/office/officeart/2005/8/layout/hierarchy4"/>
    <dgm:cxn modelId="{159FFE60-75A1-470D-B983-2252568942A5}" type="presParOf" srcId="{47624C4C-1BE0-4DBD-927F-012D1F3EA478}" destId="{B3775C22-64DB-45D1-BFE4-23504506640C}" srcOrd="2" destOrd="0" presId="urn:microsoft.com/office/officeart/2005/8/layout/hierarchy4"/>
    <dgm:cxn modelId="{0287C108-8B1B-4970-AB44-79D507E7CF90}" type="presParOf" srcId="{B3775C22-64DB-45D1-BFE4-23504506640C}" destId="{0C623992-40FC-4896-835B-E0DAF4B41317}" srcOrd="0" destOrd="0" presId="urn:microsoft.com/office/officeart/2005/8/layout/hierarchy4"/>
    <dgm:cxn modelId="{103E8430-9E47-4AE5-B99A-D61ED01EBBCA}" type="presParOf" srcId="{0C623992-40FC-4896-835B-E0DAF4B41317}" destId="{B56488C6-53B2-44F7-8F17-E9CAA4306D70}" srcOrd="0" destOrd="0" presId="urn:microsoft.com/office/officeart/2005/8/layout/hierarchy4"/>
    <dgm:cxn modelId="{44B4656B-4799-428E-A267-F8557AF64DC7}" type="presParOf" srcId="{0C623992-40FC-4896-835B-E0DAF4B41317}" destId="{E9FB29A9-27C1-40A2-A528-9AC12B05C3FF}" srcOrd="1" destOrd="0" presId="urn:microsoft.com/office/officeart/2005/8/layout/hierarchy4"/>
    <dgm:cxn modelId="{45D166D7-1E15-4CF4-8C30-812D7E5EC596}" type="presParOf" srcId="{B3775C22-64DB-45D1-BFE4-23504506640C}" destId="{3E7D18DD-2ACF-4FBD-9236-BBFAD618D9CA}" srcOrd="1" destOrd="0" presId="urn:microsoft.com/office/officeart/2005/8/layout/hierarchy4"/>
    <dgm:cxn modelId="{EEE77921-1BE3-4D2B-95BF-EEA710F83C3B}" type="presParOf" srcId="{B3775C22-64DB-45D1-BFE4-23504506640C}" destId="{1A460722-EC0B-4055-9680-26CA7F049E8F}" srcOrd="2" destOrd="0" presId="urn:microsoft.com/office/officeart/2005/8/layout/hierarchy4"/>
    <dgm:cxn modelId="{3CC670E4-348B-439A-9FA4-AB7052C9978B}" type="presParOf" srcId="{1A460722-EC0B-4055-9680-26CA7F049E8F}" destId="{F8FB3C05-81BB-4569-9114-D9D42D54709E}" srcOrd="0" destOrd="0" presId="urn:microsoft.com/office/officeart/2005/8/layout/hierarchy4"/>
    <dgm:cxn modelId="{FC7A39A4-7A77-4EA1-B724-EFF7598537DC}" type="presParOf" srcId="{1A460722-EC0B-4055-9680-26CA7F049E8F}" destId="{359F16B8-134E-4925-B0D8-0877992077E2}" srcOrd="1" destOrd="0" presId="urn:microsoft.com/office/officeart/2005/8/layout/hierarchy4"/>
    <dgm:cxn modelId="{7DA0B2AE-B02C-45B2-AB71-B415077D5AF9}" type="presParOf" srcId="{B3775C22-64DB-45D1-BFE4-23504506640C}" destId="{37CA466D-311A-42D7-B5C9-8474E7E0F417}" srcOrd="3" destOrd="0" presId="urn:microsoft.com/office/officeart/2005/8/layout/hierarchy4"/>
    <dgm:cxn modelId="{23E2E0B4-E4A4-4D23-BA1E-DD132E397C7A}" type="presParOf" srcId="{B3775C22-64DB-45D1-BFE4-23504506640C}" destId="{EE7C07FA-ECD7-4A4E-8A15-51F2BBE47739}" srcOrd="4" destOrd="0" presId="urn:microsoft.com/office/officeart/2005/8/layout/hierarchy4"/>
    <dgm:cxn modelId="{9CE0DC2D-5F34-4F82-BE4D-7E03D60CE968}" type="presParOf" srcId="{EE7C07FA-ECD7-4A4E-8A15-51F2BBE47739}" destId="{120057A2-B262-4BA4-BB49-D7C8C39F7E4B}" srcOrd="0" destOrd="0" presId="urn:microsoft.com/office/officeart/2005/8/layout/hierarchy4"/>
    <dgm:cxn modelId="{B71749C0-0223-43BB-BD76-4A0256560CDE}" type="presParOf" srcId="{EE7C07FA-ECD7-4A4E-8A15-51F2BBE47739}" destId="{E6A41814-A2ED-4501-8060-9508F78E3E1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1C8EC-2A6F-40B2-97CC-B68C73F69DEE}"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9A082C8E-F706-40A3-8FBC-2C7044DA0FD2}">
      <dgm:prSet/>
      <dgm:spPr/>
      <dgm:t>
        <a:bodyPr/>
        <a:lstStyle/>
        <a:p>
          <a:pPr rtl="0"/>
          <a:r>
            <a:rPr lang="en-US" dirty="0" smtClean="0"/>
            <a:t>FIDA is in NYC and Nassau County only - expected to expand to Westchester County and Suffolk County in the second half of 2016</a:t>
          </a:r>
          <a:endParaRPr lang="en-US" dirty="0"/>
        </a:p>
      </dgm:t>
    </dgm:pt>
    <dgm:pt modelId="{7179B649-57F3-45E5-A5ED-422C4E5F3F29}" type="parTrans" cxnId="{28FEFB9B-75AA-4CA6-A747-E86338304D93}">
      <dgm:prSet/>
      <dgm:spPr/>
      <dgm:t>
        <a:bodyPr/>
        <a:lstStyle/>
        <a:p>
          <a:endParaRPr lang="en-US"/>
        </a:p>
      </dgm:t>
    </dgm:pt>
    <dgm:pt modelId="{7BEE599E-E566-4A45-B625-42770BC31C89}" type="sibTrans" cxnId="{28FEFB9B-75AA-4CA6-A747-E86338304D93}">
      <dgm:prSet/>
      <dgm:spPr/>
      <dgm:t>
        <a:bodyPr/>
        <a:lstStyle/>
        <a:p>
          <a:endParaRPr lang="en-US"/>
        </a:p>
      </dgm:t>
    </dgm:pt>
    <dgm:pt modelId="{90107370-C85C-4B33-873F-DD1A179501EE}">
      <dgm:prSet/>
      <dgm:spPr/>
      <dgm:t>
        <a:bodyPr/>
        <a:lstStyle/>
        <a:p>
          <a:pPr rtl="0"/>
          <a:r>
            <a:rPr lang="en-US" dirty="0" smtClean="0"/>
            <a:t>FIDA-IDD is available in the FIDA region </a:t>
          </a:r>
          <a:r>
            <a:rPr lang="en-US" u="sng" dirty="0" smtClean="0"/>
            <a:t>AND</a:t>
          </a:r>
          <a:r>
            <a:rPr lang="en-US" dirty="0" smtClean="0"/>
            <a:t> Rockland County</a:t>
          </a:r>
          <a:endParaRPr lang="en-US" dirty="0"/>
        </a:p>
      </dgm:t>
    </dgm:pt>
    <dgm:pt modelId="{2572A4D2-AE9A-4BC2-A4D0-5C91F01652B7}" type="parTrans" cxnId="{CED70781-E116-46A6-B28A-F89B4904E3C7}">
      <dgm:prSet/>
      <dgm:spPr/>
      <dgm:t>
        <a:bodyPr/>
        <a:lstStyle/>
        <a:p>
          <a:endParaRPr lang="en-US"/>
        </a:p>
      </dgm:t>
    </dgm:pt>
    <dgm:pt modelId="{85830284-177D-4CB7-B92B-7A7EDE64212A}" type="sibTrans" cxnId="{CED70781-E116-46A6-B28A-F89B4904E3C7}">
      <dgm:prSet/>
      <dgm:spPr/>
      <dgm:t>
        <a:bodyPr/>
        <a:lstStyle/>
        <a:p>
          <a:endParaRPr lang="en-US"/>
        </a:p>
      </dgm:t>
    </dgm:pt>
    <dgm:pt modelId="{31D23A21-35F8-4B69-B756-7833DC78C9EE}">
      <dgm:prSet/>
      <dgm:spPr/>
      <dgm:t>
        <a:bodyPr/>
        <a:lstStyle/>
        <a:p>
          <a:pPr rtl="0"/>
          <a:r>
            <a:rPr lang="en-US" dirty="0" smtClean="0"/>
            <a:t>MLTC, MAP, and PACE are available statewide</a:t>
          </a:r>
          <a:endParaRPr lang="en-US" dirty="0"/>
        </a:p>
      </dgm:t>
    </dgm:pt>
    <dgm:pt modelId="{ABC36FD7-2E58-43FB-B8CD-F68C9FD6AE5C}" type="parTrans" cxnId="{EBC43626-8F37-4881-A1B6-50229209636F}">
      <dgm:prSet/>
      <dgm:spPr/>
      <dgm:t>
        <a:bodyPr/>
        <a:lstStyle/>
        <a:p>
          <a:endParaRPr lang="en-US"/>
        </a:p>
      </dgm:t>
    </dgm:pt>
    <dgm:pt modelId="{15877534-8D5F-46BF-9D5D-CF257E742A29}" type="sibTrans" cxnId="{EBC43626-8F37-4881-A1B6-50229209636F}">
      <dgm:prSet/>
      <dgm:spPr/>
      <dgm:t>
        <a:bodyPr/>
        <a:lstStyle/>
        <a:p>
          <a:endParaRPr lang="en-US"/>
        </a:p>
      </dgm:t>
    </dgm:pt>
    <dgm:pt modelId="{FE1940D1-664D-4C60-9C0C-132997376710}" type="pres">
      <dgm:prSet presAssocID="{1551C8EC-2A6F-40B2-97CC-B68C73F69DEE}" presName="composite" presStyleCnt="0">
        <dgm:presLayoutVars>
          <dgm:chMax val="5"/>
          <dgm:dir/>
          <dgm:resizeHandles val="exact"/>
        </dgm:presLayoutVars>
      </dgm:prSet>
      <dgm:spPr/>
      <dgm:t>
        <a:bodyPr/>
        <a:lstStyle/>
        <a:p>
          <a:endParaRPr lang="en-US"/>
        </a:p>
      </dgm:t>
    </dgm:pt>
    <dgm:pt modelId="{FC331ADE-7174-438D-9E93-FD6B3601304D}" type="pres">
      <dgm:prSet presAssocID="{9A082C8E-F706-40A3-8FBC-2C7044DA0FD2}" presName="circle1" presStyleLbl="lnNode1" presStyleIdx="0" presStyleCnt="3"/>
      <dgm:spPr>
        <a:solidFill>
          <a:schemeClr val="accent2">
            <a:lumMod val="20000"/>
            <a:lumOff val="80000"/>
          </a:schemeClr>
        </a:solidFill>
      </dgm:spPr>
    </dgm:pt>
    <dgm:pt modelId="{91174D18-90D7-46DF-8CCA-322C74FD8EC6}" type="pres">
      <dgm:prSet presAssocID="{9A082C8E-F706-40A3-8FBC-2C7044DA0FD2}" presName="text1" presStyleLbl="revTx" presStyleIdx="0" presStyleCnt="3" custScaleX="186084" custScaleY="102519" custLinFactNeighborX="45146" custLinFactNeighborY="3311">
        <dgm:presLayoutVars>
          <dgm:bulletEnabled val="1"/>
        </dgm:presLayoutVars>
      </dgm:prSet>
      <dgm:spPr/>
      <dgm:t>
        <a:bodyPr/>
        <a:lstStyle/>
        <a:p>
          <a:endParaRPr lang="en-US"/>
        </a:p>
      </dgm:t>
    </dgm:pt>
    <dgm:pt modelId="{93976CD8-36DF-4A78-B48C-044EBF86D52A}" type="pres">
      <dgm:prSet presAssocID="{9A082C8E-F706-40A3-8FBC-2C7044DA0FD2}" presName="line1" presStyleLbl="callout" presStyleIdx="0" presStyleCnt="6"/>
      <dgm:spPr/>
    </dgm:pt>
    <dgm:pt modelId="{892C8A55-E77F-4288-9C8C-D05E4C21CB64}" type="pres">
      <dgm:prSet presAssocID="{9A082C8E-F706-40A3-8FBC-2C7044DA0FD2}" presName="d1" presStyleLbl="callout" presStyleIdx="1" presStyleCnt="6"/>
      <dgm:spPr/>
    </dgm:pt>
    <dgm:pt modelId="{E391E9B1-4C5F-455A-ABB1-5FD77B4A4974}" type="pres">
      <dgm:prSet presAssocID="{90107370-C85C-4B33-873F-DD1A179501EE}" presName="circle2" presStyleLbl="lnNode1" presStyleIdx="1" presStyleCnt="3"/>
      <dgm:spPr>
        <a:solidFill>
          <a:schemeClr val="accent3">
            <a:lumMod val="20000"/>
            <a:lumOff val="80000"/>
          </a:schemeClr>
        </a:solidFill>
      </dgm:spPr>
    </dgm:pt>
    <dgm:pt modelId="{11C47B29-BF99-4969-B084-678BFF8CB978}" type="pres">
      <dgm:prSet presAssocID="{90107370-C85C-4B33-873F-DD1A179501EE}" presName="text2" presStyleLbl="revTx" presStyleIdx="1" presStyleCnt="3" custScaleX="171954" custScaleY="95597" custLinFactNeighborX="30206" custLinFactNeighborY="1098">
        <dgm:presLayoutVars>
          <dgm:bulletEnabled val="1"/>
        </dgm:presLayoutVars>
      </dgm:prSet>
      <dgm:spPr/>
      <dgm:t>
        <a:bodyPr/>
        <a:lstStyle/>
        <a:p>
          <a:endParaRPr lang="en-US"/>
        </a:p>
      </dgm:t>
    </dgm:pt>
    <dgm:pt modelId="{7F696422-DE4D-4A10-867E-0BEFF625B8B0}" type="pres">
      <dgm:prSet presAssocID="{90107370-C85C-4B33-873F-DD1A179501EE}" presName="line2" presStyleLbl="callout" presStyleIdx="2" presStyleCnt="6"/>
      <dgm:spPr/>
    </dgm:pt>
    <dgm:pt modelId="{851F6C0D-B427-462F-9761-8CA6CF468974}" type="pres">
      <dgm:prSet presAssocID="{90107370-C85C-4B33-873F-DD1A179501EE}" presName="d2" presStyleLbl="callout" presStyleIdx="3" presStyleCnt="6"/>
      <dgm:spPr/>
    </dgm:pt>
    <dgm:pt modelId="{DB3BFDF6-E6A4-4E1C-BA6C-D9D4EE17B214}" type="pres">
      <dgm:prSet presAssocID="{31D23A21-35F8-4B69-B756-7833DC78C9EE}" presName="circle3" presStyleLbl="lnNode1" presStyleIdx="2" presStyleCnt="3"/>
      <dgm:spPr>
        <a:solidFill>
          <a:schemeClr val="accent4"/>
        </a:solidFill>
      </dgm:spPr>
      <dgm:t>
        <a:bodyPr/>
        <a:lstStyle/>
        <a:p>
          <a:endParaRPr lang="en-US"/>
        </a:p>
      </dgm:t>
    </dgm:pt>
    <dgm:pt modelId="{D668E03B-9DB8-474A-8239-56BBB38FF41B}" type="pres">
      <dgm:prSet presAssocID="{31D23A21-35F8-4B69-B756-7833DC78C9EE}" presName="text3" presStyleLbl="revTx" presStyleIdx="2" presStyleCnt="3" custScaleX="179829" custLinFactNeighborX="38081" custLinFactNeighborY="4548">
        <dgm:presLayoutVars>
          <dgm:bulletEnabled val="1"/>
        </dgm:presLayoutVars>
      </dgm:prSet>
      <dgm:spPr/>
      <dgm:t>
        <a:bodyPr/>
        <a:lstStyle/>
        <a:p>
          <a:endParaRPr lang="en-US"/>
        </a:p>
      </dgm:t>
    </dgm:pt>
    <dgm:pt modelId="{97451AE7-E561-45A3-BC39-39E1444BDEE5}" type="pres">
      <dgm:prSet presAssocID="{31D23A21-35F8-4B69-B756-7833DC78C9EE}" presName="line3" presStyleLbl="callout" presStyleIdx="4" presStyleCnt="6"/>
      <dgm:spPr/>
    </dgm:pt>
    <dgm:pt modelId="{24D9D727-4F1F-44AF-A9CA-E6A1E0CF43E1}" type="pres">
      <dgm:prSet presAssocID="{31D23A21-35F8-4B69-B756-7833DC78C9EE}" presName="d3" presStyleLbl="callout" presStyleIdx="5" presStyleCnt="6"/>
      <dgm:spPr/>
    </dgm:pt>
  </dgm:ptLst>
  <dgm:cxnLst>
    <dgm:cxn modelId="{28FEFB9B-75AA-4CA6-A747-E86338304D93}" srcId="{1551C8EC-2A6F-40B2-97CC-B68C73F69DEE}" destId="{9A082C8E-F706-40A3-8FBC-2C7044DA0FD2}" srcOrd="0" destOrd="0" parTransId="{7179B649-57F3-45E5-A5ED-422C4E5F3F29}" sibTransId="{7BEE599E-E566-4A45-B625-42770BC31C89}"/>
    <dgm:cxn modelId="{AB248626-E0AB-472B-B661-4E97344BFF4C}" type="presOf" srcId="{90107370-C85C-4B33-873F-DD1A179501EE}" destId="{11C47B29-BF99-4969-B084-678BFF8CB978}" srcOrd="0" destOrd="0" presId="urn:microsoft.com/office/officeart/2005/8/layout/target1"/>
    <dgm:cxn modelId="{77603AB3-1FD4-4331-A803-31B6FC9831B1}" type="presOf" srcId="{31D23A21-35F8-4B69-B756-7833DC78C9EE}" destId="{D668E03B-9DB8-474A-8239-56BBB38FF41B}" srcOrd="0" destOrd="0" presId="urn:microsoft.com/office/officeart/2005/8/layout/target1"/>
    <dgm:cxn modelId="{CED70781-E116-46A6-B28A-F89B4904E3C7}" srcId="{1551C8EC-2A6F-40B2-97CC-B68C73F69DEE}" destId="{90107370-C85C-4B33-873F-DD1A179501EE}" srcOrd="1" destOrd="0" parTransId="{2572A4D2-AE9A-4BC2-A4D0-5C91F01652B7}" sibTransId="{85830284-177D-4CB7-B92B-7A7EDE64212A}"/>
    <dgm:cxn modelId="{AEC991A8-ABFA-40D0-84B5-594C49E98C56}" type="presOf" srcId="{9A082C8E-F706-40A3-8FBC-2C7044DA0FD2}" destId="{91174D18-90D7-46DF-8CCA-322C74FD8EC6}" srcOrd="0" destOrd="0" presId="urn:microsoft.com/office/officeart/2005/8/layout/target1"/>
    <dgm:cxn modelId="{2DB5287D-DFAB-495E-ACD0-43103ADA80F2}" type="presOf" srcId="{1551C8EC-2A6F-40B2-97CC-B68C73F69DEE}" destId="{FE1940D1-664D-4C60-9C0C-132997376710}" srcOrd="0" destOrd="0" presId="urn:microsoft.com/office/officeart/2005/8/layout/target1"/>
    <dgm:cxn modelId="{EBC43626-8F37-4881-A1B6-50229209636F}" srcId="{1551C8EC-2A6F-40B2-97CC-B68C73F69DEE}" destId="{31D23A21-35F8-4B69-B756-7833DC78C9EE}" srcOrd="2" destOrd="0" parTransId="{ABC36FD7-2E58-43FB-B8CD-F68C9FD6AE5C}" sibTransId="{15877534-8D5F-46BF-9D5D-CF257E742A29}"/>
    <dgm:cxn modelId="{311BCEA7-09B7-4307-B0AE-C12C906FDA89}" type="presParOf" srcId="{FE1940D1-664D-4C60-9C0C-132997376710}" destId="{FC331ADE-7174-438D-9E93-FD6B3601304D}" srcOrd="0" destOrd="0" presId="urn:microsoft.com/office/officeart/2005/8/layout/target1"/>
    <dgm:cxn modelId="{0E23F068-3F16-4D55-87A4-E847327CFA34}" type="presParOf" srcId="{FE1940D1-664D-4C60-9C0C-132997376710}" destId="{91174D18-90D7-46DF-8CCA-322C74FD8EC6}" srcOrd="1" destOrd="0" presId="urn:microsoft.com/office/officeart/2005/8/layout/target1"/>
    <dgm:cxn modelId="{E61F0F76-7544-4E93-BE12-3A1260C28C25}" type="presParOf" srcId="{FE1940D1-664D-4C60-9C0C-132997376710}" destId="{93976CD8-36DF-4A78-B48C-044EBF86D52A}" srcOrd="2" destOrd="0" presId="urn:microsoft.com/office/officeart/2005/8/layout/target1"/>
    <dgm:cxn modelId="{933EB2D8-9EB4-4CEB-9842-E2B1FAC656A7}" type="presParOf" srcId="{FE1940D1-664D-4C60-9C0C-132997376710}" destId="{892C8A55-E77F-4288-9C8C-D05E4C21CB64}" srcOrd="3" destOrd="0" presId="urn:microsoft.com/office/officeart/2005/8/layout/target1"/>
    <dgm:cxn modelId="{7B078632-4585-46BF-94A6-A5CFA01CF717}" type="presParOf" srcId="{FE1940D1-664D-4C60-9C0C-132997376710}" destId="{E391E9B1-4C5F-455A-ABB1-5FD77B4A4974}" srcOrd="4" destOrd="0" presId="urn:microsoft.com/office/officeart/2005/8/layout/target1"/>
    <dgm:cxn modelId="{8CE52AD7-CC45-448C-A4A6-84A2384781E2}" type="presParOf" srcId="{FE1940D1-664D-4C60-9C0C-132997376710}" destId="{11C47B29-BF99-4969-B084-678BFF8CB978}" srcOrd="5" destOrd="0" presId="urn:microsoft.com/office/officeart/2005/8/layout/target1"/>
    <dgm:cxn modelId="{EA0D297D-EC4C-4CBE-AF39-789C668826A5}" type="presParOf" srcId="{FE1940D1-664D-4C60-9C0C-132997376710}" destId="{7F696422-DE4D-4A10-867E-0BEFF625B8B0}" srcOrd="6" destOrd="0" presId="urn:microsoft.com/office/officeart/2005/8/layout/target1"/>
    <dgm:cxn modelId="{8DA10BF5-B0C9-4072-B927-B4133DE34D6E}" type="presParOf" srcId="{FE1940D1-664D-4C60-9C0C-132997376710}" destId="{851F6C0D-B427-462F-9761-8CA6CF468974}" srcOrd="7" destOrd="0" presId="urn:microsoft.com/office/officeart/2005/8/layout/target1"/>
    <dgm:cxn modelId="{EC998CA2-9E3A-4072-86D6-5D7582D2AD6B}" type="presParOf" srcId="{FE1940D1-664D-4C60-9C0C-132997376710}" destId="{DB3BFDF6-E6A4-4E1C-BA6C-D9D4EE17B214}" srcOrd="8" destOrd="0" presId="urn:microsoft.com/office/officeart/2005/8/layout/target1"/>
    <dgm:cxn modelId="{CB192685-FB67-464A-ABE4-B0219C7FD55E}" type="presParOf" srcId="{FE1940D1-664D-4C60-9C0C-132997376710}" destId="{D668E03B-9DB8-474A-8239-56BBB38FF41B}" srcOrd="9" destOrd="0" presId="urn:microsoft.com/office/officeart/2005/8/layout/target1"/>
    <dgm:cxn modelId="{883D22EE-00E8-4AEA-BC68-14B84423AED2}" type="presParOf" srcId="{FE1940D1-664D-4C60-9C0C-132997376710}" destId="{97451AE7-E561-45A3-BC39-39E1444BDEE5}" srcOrd="10" destOrd="0" presId="urn:microsoft.com/office/officeart/2005/8/layout/target1"/>
    <dgm:cxn modelId="{0BB0F0C2-C45C-4D47-B9B0-8E51FBCAB389}" type="presParOf" srcId="{FE1940D1-664D-4C60-9C0C-132997376710}" destId="{24D9D727-4F1F-44AF-A9CA-E6A1E0CF43E1}"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D61D9-D1ED-42AA-ACD4-C2D3A7D8B48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265E89D-7E1E-4038-B128-3DA38B0A2C2E}">
      <dgm:prSet phldrT="[Text]"/>
      <dgm:spPr>
        <a:solidFill>
          <a:schemeClr val="accent2">
            <a:lumMod val="20000"/>
            <a:lumOff val="80000"/>
          </a:schemeClr>
        </a:solidFill>
      </dgm:spPr>
      <dgm:t>
        <a:bodyPr/>
        <a:lstStyle/>
        <a:p>
          <a:r>
            <a:rPr lang="en-US" dirty="0" smtClean="0">
              <a:solidFill>
                <a:schemeClr val="tx1"/>
              </a:solidFill>
            </a:rPr>
            <a:t>Medicaid Eligibility</a:t>
          </a:r>
          <a:endParaRPr lang="en-US" dirty="0">
            <a:solidFill>
              <a:schemeClr val="tx1"/>
            </a:solidFill>
          </a:endParaRPr>
        </a:p>
      </dgm:t>
    </dgm:pt>
    <dgm:pt modelId="{ADABA9CA-FD03-4CC7-9C97-CD77F24C2BA3}" type="parTrans" cxnId="{666D8C54-1CA5-4A21-B33B-DEE9D7DE6324}">
      <dgm:prSet/>
      <dgm:spPr/>
      <dgm:t>
        <a:bodyPr/>
        <a:lstStyle/>
        <a:p>
          <a:endParaRPr lang="en-US"/>
        </a:p>
      </dgm:t>
    </dgm:pt>
    <dgm:pt modelId="{7B0FD25B-86AB-4419-8F39-0200801409D2}" type="sibTrans" cxnId="{666D8C54-1CA5-4A21-B33B-DEE9D7DE6324}">
      <dgm:prSet/>
      <dgm:spPr/>
      <dgm:t>
        <a:bodyPr/>
        <a:lstStyle/>
        <a:p>
          <a:endParaRPr lang="en-US"/>
        </a:p>
      </dgm:t>
    </dgm:pt>
    <dgm:pt modelId="{84BF69F3-131B-4B38-AECB-DBB1561C291F}">
      <dgm:prSet phldrT="[Text]"/>
      <dgm:spPr>
        <a:solidFill>
          <a:schemeClr val="accent2">
            <a:lumMod val="40000"/>
            <a:lumOff val="60000"/>
          </a:schemeClr>
        </a:solidFill>
      </dgm:spPr>
      <dgm:t>
        <a:bodyPr/>
        <a:lstStyle/>
        <a:p>
          <a:r>
            <a:rPr lang="en-US" dirty="0" smtClean="0">
              <a:solidFill>
                <a:schemeClr val="tx1"/>
              </a:solidFill>
            </a:rPr>
            <a:t>Conflict Free Evaluation</a:t>
          </a:r>
          <a:endParaRPr lang="en-US" dirty="0">
            <a:solidFill>
              <a:schemeClr val="tx1"/>
            </a:solidFill>
          </a:endParaRPr>
        </a:p>
      </dgm:t>
    </dgm:pt>
    <dgm:pt modelId="{72757EBD-9BF5-43E0-BBD7-F572456996A1}" type="parTrans" cxnId="{EBEB0F3C-B4D3-419E-84E7-EB027F5436C5}">
      <dgm:prSet/>
      <dgm:spPr/>
      <dgm:t>
        <a:bodyPr/>
        <a:lstStyle/>
        <a:p>
          <a:endParaRPr lang="en-US"/>
        </a:p>
      </dgm:t>
    </dgm:pt>
    <dgm:pt modelId="{A837AFA6-13EB-46D3-B8E8-0CD77939A1B1}" type="sibTrans" cxnId="{EBEB0F3C-B4D3-419E-84E7-EB027F5436C5}">
      <dgm:prSet/>
      <dgm:spPr/>
      <dgm:t>
        <a:bodyPr/>
        <a:lstStyle/>
        <a:p>
          <a:endParaRPr lang="en-US"/>
        </a:p>
      </dgm:t>
    </dgm:pt>
    <dgm:pt modelId="{589B304D-2B2C-4E41-BC70-A3929B7A3F3D}">
      <dgm:prSet phldrT="[Text]"/>
      <dgm:spPr>
        <a:solidFill>
          <a:schemeClr val="accent2">
            <a:lumMod val="60000"/>
            <a:lumOff val="40000"/>
          </a:schemeClr>
        </a:solidFill>
      </dgm:spPr>
      <dgm:t>
        <a:bodyPr/>
        <a:lstStyle/>
        <a:p>
          <a:r>
            <a:rPr lang="en-US" dirty="0" smtClean="0">
              <a:solidFill>
                <a:schemeClr val="tx1"/>
              </a:solidFill>
            </a:rPr>
            <a:t>MAP</a:t>
          </a:r>
          <a:endParaRPr lang="en-US" dirty="0">
            <a:solidFill>
              <a:schemeClr val="tx1"/>
            </a:solidFill>
          </a:endParaRPr>
        </a:p>
      </dgm:t>
    </dgm:pt>
    <dgm:pt modelId="{C15DC418-4CC0-4817-ADEF-A9A245CD7067}" type="parTrans" cxnId="{4417C59F-14BA-4863-AF09-D78E264F647A}">
      <dgm:prSet/>
      <dgm:spPr/>
      <dgm:t>
        <a:bodyPr/>
        <a:lstStyle/>
        <a:p>
          <a:endParaRPr lang="en-US"/>
        </a:p>
      </dgm:t>
    </dgm:pt>
    <dgm:pt modelId="{3E9C458D-C242-4380-BF80-972F211757B0}" type="sibTrans" cxnId="{4417C59F-14BA-4863-AF09-D78E264F647A}">
      <dgm:prSet/>
      <dgm:spPr/>
      <dgm:t>
        <a:bodyPr/>
        <a:lstStyle/>
        <a:p>
          <a:endParaRPr lang="en-US"/>
        </a:p>
      </dgm:t>
    </dgm:pt>
    <dgm:pt modelId="{4E86F2B3-0F4F-463A-ACA7-F5ED2264298B}" type="pres">
      <dgm:prSet presAssocID="{008D61D9-D1ED-42AA-ACD4-C2D3A7D8B481}" presName="CompostProcess" presStyleCnt="0">
        <dgm:presLayoutVars>
          <dgm:dir/>
          <dgm:resizeHandles val="exact"/>
        </dgm:presLayoutVars>
      </dgm:prSet>
      <dgm:spPr/>
      <dgm:t>
        <a:bodyPr/>
        <a:lstStyle/>
        <a:p>
          <a:endParaRPr lang="en-US"/>
        </a:p>
      </dgm:t>
    </dgm:pt>
    <dgm:pt modelId="{A8EEDA5A-A43B-4B9F-B8A3-460E90570F7E}" type="pres">
      <dgm:prSet presAssocID="{008D61D9-D1ED-42AA-ACD4-C2D3A7D8B481}" presName="arrow" presStyleLbl="bgShp" presStyleIdx="0" presStyleCnt="1"/>
      <dgm:spPr/>
    </dgm:pt>
    <dgm:pt modelId="{0612FF7E-C463-4468-B83F-E677E019C5A1}" type="pres">
      <dgm:prSet presAssocID="{008D61D9-D1ED-42AA-ACD4-C2D3A7D8B481}" presName="linearProcess" presStyleCnt="0"/>
      <dgm:spPr/>
    </dgm:pt>
    <dgm:pt modelId="{83B60493-B782-4895-A9EC-E8D953590C90}" type="pres">
      <dgm:prSet presAssocID="{4265E89D-7E1E-4038-B128-3DA38B0A2C2E}" presName="textNode" presStyleLbl="node1" presStyleIdx="0" presStyleCnt="3">
        <dgm:presLayoutVars>
          <dgm:bulletEnabled val="1"/>
        </dgm:presLayoutVars>
      </dgm:prSet>
      <dgm:spPr/>
      <dgm:t>
        <a:bodyPr/>
        <a:lstStyle/>
        <a:p>
          <a:endParaRPr lang="en-US"/>
        </a:p>
      </dgm:t>
    </dgm:pt>
    <dgm:pt modelId="{1BFDE07D-80E5-4DD2-A1C0-083CC2AC6E49}" type="pres">
      <dgm:prSet presAssocID="{7B0FD25B-86AB-4419-8F39-0200801409D2}" presName="sibTrans" presStyleCnt="0"/>
      <dgm:spPr/>
    </dgm:pt>
    <dgm:pt modelId="{C7349267-9BF1-4B3B-AA2F-0A84867F8C7E}" type="pres">
      <dgm:prSet presAssocID="{84BF69F3-131B-4B38-AECB-DBB1561C291F}" presName="textNode" presStyleLbl="node1" presStyleIdx="1" presStyleCnt="3">
        <dgm:presLayoutVars>
          <dgm:bulletEnabled val="1"/>
        </dgm:presLayoutVars>
      </dgm:prSet>
      <dgm:spPr/>
      <dgm:t>
        <a:bodyPr/>
        <a:lstStyle/>
        <a:p>
          <a:endParaRPr lang="en-US"/>
        </a:p>
      </dgm:t>
    </dgm:pt>
    <dgm:pt modelId="{4D4A7326-338F-416C-B8CD-1B943AC9FFFB}" type="pres">
      <dgm:prSet presAssocID="{A837AFA6-13EB-46D3-B8E8-0CD77939A1B1}" presName="sibTrans" presStyleCnt="0"/>
      <dgm:spPr/>
    </dgm:pt>
    <dgm:pt modelId="{B8F65AF1-6E15-4176-A8F5-D16B4B15CBA0}" type="pres">
      <dgm:prSet presAssocID="{589B304D-2B2C-4E41-BC70-A3929B7A3F3D}" presName="textNode" presStyleLbl="node1" presStyleIdx="2" presStyleCnt="3">
        <dgm:presLayoutVars>
          <dgm:bulletEnabled val="1"/>
        </dgm:presLayoutVars>
      </dgm:prSet>
      <dgm:spPr/>
      <dgm:t>
        <a:bodyPr/>
        <a:lstStyle/>
        <a:p>
          <a:endParaRPr lang="en-US"/>
        </a:p>
      </dgm:t>
    </dgm:pt>
  </dgm:ptLst>
  <dgm:cxnLst>
    <dgm:cxn modelId="{5E0B1C4A-7BF8-4E79-8047-ADF2DD8D5CFD}" type="presOf" srcId="{589B304D-2B2C-4E41-BC70-A3929B7A3F3D}" destId="{B8F65AF1-6E15-4176-A8F5-D16B4B15CBA0}" srcOrd="0" destOrd="0" presId="urn:microsoft.com/office/officeart/2005/8/layout/hProcess9"/>
    <dgm:cxn modelId="{FCA55530-66AE-4DAD-A527-7438E219A30A}" type="presOf" srcId="{84BF69F3-131B-4B38-AECB-DBB1561C291F}" destId="{C7349267-9BF1-4B3B-AA2F-0A84867F8C7E}" srcOrd="0" destOrd="0" presId="urn:microsoft.com/office/officeart/2005/8/layout/hProcess9"/>
    <dgm:cxn modelId="{666D8C54-1CA5-4A21-B33B-DEE9D7DE6324}" srcId="{008D61D9-D1ED-42AA-ACD4-C2D3A7D8B481}" destId="{4265E89D-7E1E-4038-B128-3DA38B0A2C2E}" srcOrd="0" destOrd="0" parTransId="{ADABA9CA-FD03-4CC7-9C97-CD77F24C2BA3}" sibTransId="{7B0FD25B-86AB-4419-8F39-0200801409D2}"/>
    <dgm:cxn modelId="{EBEB0F3C-B4D3-419E-84E7-EB027F5436C5}" srcId="{008D61D9-D1ED-42AA-ACD4-C2D3A7D8B481}" destId="{84BF69F3-131B-4B38-AECB-DBB1561C291F}" srcOrd="1" destOrd="0" parTransId="{72757EBD-9BF5-43E0-BBD7-F572456996A1}" sibTransId="{A837AFA6-13EB-46D3-B8E8-0CD77939A1B1}"/>
    <dgm:cxn modelId="{5545BCF6-FB3F-4FDC-A13C-7C0CD838DC2E}" type="presOf" srcId="{008D61D9-D1ED-42AA-ACD4-C2D3A7D8B481}" destId="{4E86F2B3-0F4F-463A-ACA7-F5ED2264298B}" srcOrd="0" destOrd="0" presId="urn:microsoft.com/office/officeart/2005/8/layout/hProcess9"/>
    <dgm:cxn modelId="{4417C59F-14BA-4863-AF09-D78E264F647A}" srcId="{008D61D9-D1ED-42AA-ACD4-C2D3A7D8B481}" destId="{589B304D-2B2C-4E41-BC70-A3929B7A3F3D}" srcOrd="2" destOrd="0" parTransId="{C15DC418-4CC0-4817-ADEF-A9A245CD7067}" sibTransId="{3E9C458D-C242-4380-BF80-972F211757B0}"/>
    <dgm:cxn modelId="{EEB19A6D-2E88-48CE-84E3-CBEC279DFAFE}" type="presOf" srcId="{4265E89D-7E1E-4038-B128-3DA38B0A2C2E}" destId="{83B60493-B782-4895-A9EC-E8D953590C90}" srcOrd="0" destOrd="0" presId="urn:microsoft.com/office/officeart/2005/8/layout/hProcess9"/>
    <dgm:cxn modelId="{E88ACD44-092A-4628-8F21-93AFFF481D2C}" type="presParOf" srcId="{4E86F2B3-0F4F-463A-ACA7-F5ED2264298B}" destId="{A8EEDA5A-A43B-4B9F-B8A3-460E90570F7E}" srcOrd="0" destOrd="0" presId="urn:microsoft.com/office/officeart/2005/8/layout/hProcess9"/>
    <dgm:cxn modelId="{11819291-9D94-47E9-A5CC-FD2C09F0B658}" type="presParOf" srcId="{4E86F2B3-0F4F-463A-ACA7-F5ED2264298B}" destId="{0612FF7E-C463-4468-B83F-E677E019C5A1}" srcOrd="1" destOrd="0" presId="urn:microsoft.com/office/officeart/2005/8/layout/hProcess9"/>
    <dgm:cxn modelId="{7D6CE413-B279-4582-BABA-443D31829F97}" type="presParOf" srcId="{0612FF7E-C463-4468-B83F-E677E019C5A1}" destId="{83B60493-B782-4895-A9EC-E8D953590C90}" srcOrd="0" destOrd="0" presId="urn:microsoft.com/office/officeart/2005/8/layout/hProcess9"/>
    <dgm:cxn modelId="{4FC6773D-FFA6-46A4-8065-5F0A3BF3CB7E}" type="presParOf" srcId="{0612FF7E-C463-4468-B83F-E677E019C5A1}" destId="{1BFDE07D-80E5-4DD2-A1C0-083CC2AC6E49}" srcOrd="1" destOrd="0" presId="urn:microsoft.com/office/officeart/2005/8/layout/hProcess9"/>
    <dgm:cxn modelId="{310771D2-D4D1-4431-8BA6-94EB7C3A5BEF}" type="presParOf" srcId="{0612FF7E-C463-4468-B83F-E677E019C5A1}" destId="{C7349267-9BF1-4B3B-AA2F-0A84867F8C7E}" srcOrd="2" destOrd="0" presId="urn:microsoft.com/office/officeart/2005/8/layout/hProcess9"/>
    <dgm:cxn modelId="{01696C51-5209-4B5C-B9B5-1EE90664C830}" type="presParOf" srcId="{0612FF7E-C463-4468-B83F-E677E019C5A1}" destId="{4D4A7326-338F-416C-B8CD-1B943AC9FFFB}" srcOrd="3" destOrd="0" presId="urn:microsoft.com/office/officeart/2005/8/layout/hProcess9"/>
    <dgm:cxn modelId="{73BA6DB0-4B91-4A20-9049-4DA5AFDF5C52}" type="presParOf" srcId="{0612FF7E-C463-4468-B83F-E677E019C5A1}" destId="{B8F65AF1-6E15-4176-A8F5-D16B4B15CBA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8D61D9-D1ED-42AA-ACD4-C2D3A7D8B48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265E89D-7E1E-4038-B128-3DA38B0A2C2E}">
      <dgm:prSet phldrT="[Text]"/>
      <dgm:spPr>
        <a:solidFill>
          <a:schemeClr val="accent4">
            <a:lumMod val="20000"/>
            <a:lumOff val="80000"/>
          </a:schemeClr>
        </a:solidFill>
      </dgm:spPr>
      <dgm:t>
        <a:bodyPr/>
        <a:lstStyle/>
        <a:p>
          <a:r>
            <a:rPr lang="en-US" dirty="0" smtClean="0">
              <a:solidFill>
                <a:schemeClr val="tx1"/>
              </a:solidFill>
            </a:rPr>
            <a:t>Medicaid Eligibility</a:t>
          </a:r>
          <a:endParaRPr lang="en-US" dirty="0">
            <a:solidFill>
              <a:schemeClr val="tx1"/>
            </a:solidFill>
          </a:endParaRPr>
        </a:p>
      </dgm:t>
    </dgm:pt>
    <dgm:pt modelId="{ADABA9CA-FD03-4CC7-9C97-CD77F24C2BA3}" type="parTrans" cxnId="{666D8C54-1CA5-4A21-B33B-DEE9D7DE6324}">
      <dgm:prSet/>
      <dgm:spPr/>
      <dgm:t>
        <a:bodyPr/>
        <a:lstStyle/>
        <a:p>
          <a:endParaRPr lang="en-US"/>
        </a:p>
      </dgm:t>
    </dgm:pt>
    <dgm:pt modelId="{7B0FD25B-86AB-4419-8F39-0200801409D2}" type="sibTrans" cxnId="{666D8C54-1CA5-4A21-B33B-DEE9D7DE6324}">
      <dgm:prSet/>
      <dgm:spPr/>
      <dgm:t>
        <a:bodyPr/>
        <a:lstStyle/>
        <a:p>
          <a:endParaRPr lang="en-US"/>
        </a:p>
      </dgm:t>
    </dgm:pt>
    <dgm:pt modelId="{84BF69F3-131B-4B38-AECB-DBB1561C291F}">
      <dgm:prSet phldrT="[Text]"/>
      <dgm:spPr>
        <a:solidFill>
          <a:schemeClr val="accent4">
            <a:lumMod val="40000"/>
            <a:lumOff val="60000"/>
          </a:schemeClr>
        </a:solidFill>
      </dgm:spPr>
      <dgm:t>
        <a:bodyPr/>
        <a:lstStyle/>
        <a:p>
          <a:r>
            <a:rPr lang="en-US" dirty="0" smtClean="0">
              <a:solidFill>
                <a:schemeClr val="tx1"/>
              </a:solidFill>
            </a:rPr>
            <a:t>Conflict Free Evaluation</a:t>
          </a:r>
          <a:endParaRPr lang="en-US" dirty="0">
            <a:solidFill>
              <a:schemeClr val="tx1"/>
            </a:solidFill>
          </a:endParaRPr>
        </a:p>
      </dgm:t>
    </dgm:pt>
    <dgm:pt modelId="{72757EBD-9BF5-43E0-BBD7-F572456996A1}" type="parTrans" cxnId="{EBEB0F3C-B4D3-419E-84E7-EB027F5436C5}">
      <dgm:prSet/>
      <dgm:spPr/>
      <dgm:t>
        <a:bodyPr/>
        <a:lstStyle/>
        <a:p>
          <a:endParaRPr lang="en-US"/>
        </a:p>
      </dgm:t>
    </dgm:pt>
    <dgm:pt modelId="{A837AFA6-13EB-46D3-B8E8-0CD77939A1B1}" type="sibTrans" cxnId="{EBEB0F3C-B4D3-419E-84E7-EB027F5436C5}">
      <dgm:prSet/>
      <dgm:spPr/>
      <dgm:t>
        <a:bodyPr/>
        <a:lstStyle/>
        <a:p>
          <a:endParaRPr lang="en-US"/>
        </a:p>
      </dgm:t>
    </dgm:pt>
    <dgm:pt modelId="{589B304D-2B2C-4E41-BC70-A3929B7A3F3D}">
      <dgm:prSet phldrT="[Text]"/>
      <dgm:spPr>
        <a:solidFill>
          <a:schemeClr val="accent4">
            <a:lumMod val="60000"/>
            <a:lumOff val="40000"/>
          </a:schemeClr>
        </a:solidFill>
      </dgm:spPr>
      <dgm:t>
        <a:bodyPr/>
        <a:lstStyle/>
        <a:p>
          <a:r>
            <a:rPr lang="en-US" dirty="0" smtClean="0">
              <a:solidFill>
                <a:schemeClr val="tx1"/>
              </a:solidFill>
            </a:rPr>
            <a:t>PACE</a:t>
          </a:r>
          <a:endParaRPr lang="en-US" dirty="0">
            <a:solidFill>
              <a:schemeClr val="tx1"/>
            </a:solidFill>
          </a:endParaRPr>
        </a:p>
      </dgm:t>
    </dgm:pt>
    <dgm:pt modelId="{C15DC418-4CC0-4817-ADEF-A9A245CD7067}" type="parTrans" cxnId="{4417C59F-14BA-4863-AF09-D78E264F647A}">
      <dgm:prSet/>
      <dgm:spPr/>
      <dgm:t>
        <a:bodyPr/>
        <a:lstStyle/>
        <a:p>
          <a:endParaRPr lang="en-US"/>
        </a:p>
      </dgm:t>
    </dgm:pt>
    <dgm:pt modelId="{3E9C458D-C242-4380-BF80-972F211757B0}" type="sibTrans" cxnId="{4417C59F-14BA-4863-AF09-D78E264F647A}">
      <dgm:prSet/>
      <dgm:spPr/>
      <dgm:t>
        <a:bodyPr/>
        <a:lstStyle/>
        <a:p>
          <a:endParaRPr lang="en-US"/>
        </a:p>
      </dgm:t>
    </dgm:pt>
    <dgm:pt modelId="{4E86F2B3-0F4F-463A-ACA7-F5ED2264298B}" type="pres">
      <dgm:prSet presAssocID="{008D61D9-D1ED-42AA-ACD4-C2D3A7D8B481}" presName="CompostProcess" presStyleCnt="0">
        <dgm:presLayoutVars>
          <dgm:dir/>
          <dgm:resizeHandles val="exact"/>
        </dgm:presLayoutVars>
      </dgm:prSet>
      <dgm:spPr/>
      <dgm:t>
        <a:bodyPr/>
        <a:lstStyle/>
        <a:p>
          <a:endParaRPr lang="en-US"/>
        </a:p>
      </dgm:t>
    </dgm:pt>
    <dgm:pt modelId="{A8EEDA5A-A43B-4B9F-B8A3-460E90570F7E}" type="pres">
      <dgm:prSet presAssocID="{008D61D9-D1ED-42AA-ACD4-C2D3A7D8B481}" presName="arrow" presStyleLbl="bgShp" presStyleIdx="0" presStyleCnt="1"/>
      <dgm:spPr/>
    </dgm:pt>
    <dgm:pt modelId="{0612FF7E-C463-4468-B83F-E677E019C5A1}" type="pres">
      <dgm:prSet presAssocID="{008D61D9-D1ED-42AA-ACD4-C2D3A7D8B481}" presName="linearProcess" presStyleCnt="0"/>
      <dgm:spPr/>
    </dgm:pt>
    <dgm:pt modelId="{83B60493-B782-4895-A9EC-E8D953590C90}" type="pres">
      <dgm:prSet presAssocID="{4265E89D-7E1E-4038-B128-3DA38B0A2C2E}" presName="textNode" presStyleLbl="node1" presStyleIdx="0" presStyleCnt="3">
        <dgm:presLayoutVars>
          <dgm:bulletEnabled val="1"/>
        </dgm:presLayoutVars>
      </dgm:prSet>
      <dgm:spPr/>
      <dgm:t>
        <a:bodyPr/>
        <a:lstStyle/>
        <a:p>
          <a:endParaRPr lang="en-US"/>
        </a:p>
      </dgm:t>
    </dgm:pt>
    <dgm:pt modelId="{1BFDE07D-80E5-4DD2-A1C0-083CC2AC6E49}" type="pres">
      <dgm:prSet presAssocID="{7B0FD25B-86AB-4419-8F39-0200801409D2}" presName="sibTrans" presStyleCnt="0"/>
      <dgm:spPr/>
    </dgm:pt>
    <dgm:pt modelId="{C7349267-9BF1-4B3B-AA2F-0A84867F8C7E}" type="pres">
      <dgm:prSet presAssocID="{84BF69F3-131B-4B38-AECB-DBB1561C291F}" presName="textNode" presStyleLbl="node1" presStyleIdx="1" presStyleCnt="3">
        <dgm:presLayoutVars>
          <dgm:bulletEnabled val="1"/>
        </dgm:presLayoutVars>
      </dgm:prSet>
      <dgm:spPr/>
      <dgm:t>
        <a:bodyPr/>
        <a:lstStyle/>
        <a:p>
          <a:endParaRPr lang="en-US"/>
        </a:p>
      </dgm:t>
    </dgm:pt>
    <dgm:pt modelId="{4D4A7326-338F-416C-B8CD-1B943AC9FFFB}" type="pres">
      <dgm:prSet presAssocID="{A837AFA6-13EB-46D3-B8E8-0CD77939A1B1}" presName="sibTrans" presStyleCnt="0"/>
      <dgm:spPr/>
    </dgm:pt>
    <dgm:pt modelId="{B8F65AF1-6E15-4176-A8F5-D16B4B15CBA0}" type="pres">
      <dgm:prSet presAssocID="{589B304D-2B2C-4E41-BC70-A3929B7A3F3D}" presName="textNode" presStyleLbl="node1" presStyleIdx="2" presStyleCnt="3">
        <dgm:presLayoutVars>
          <dgm:bulletEnabled val="1"/>
        </dgm:presLayoutVars>
      </dgm:prSet>
      <dgm:spPr/>
      <dgm:t>
        <a:bodyPr/>
        <a:lstStyle/>
        <a:p>
          <a:endParaRPr lang="en-US"/>
        </a:p>
      </dgm:t>
    </dgm:pt>
  </dgm:ptLst>
  <dgm:cxnLst>
    <dgm:cxn modelId="{666D8C54-1CA5-4A21-B33B-DEE9D7DE6324}" srcId="{008D61D9-D1ED-42AA-ACD4-C2D3A7D8B481}" destId="{4265E89D-7E1E-4038-B128-3DA38B0A2C2E}" srcOrd="0" destOrd="0" parTransId="{ADABA9CA-FD03-4CC7-9C97-CD77F24C2BA3}" sibTransId="{7B0FD25B-86AB-4419-8F39-0200801409D2}"/>
    <dgm:cxn modelId="{C2C7E990-4CFA-4B15-ACC1-9B25082D2A04}" type="presOf" srcId="{84BF69F3-131B-4B38-AECB-DBB1561C291F}" destId="{C7349267-9BF1-4B3B-AA2F-0A84867F8C7E}" srcOrd="0" destOrd="0" presId="urn:microsoft.com/office/officeart/2005/8/layout/hProcess9"/>
    <dgm:cxn modelId="{EBEB0F3C-B4D3-419E-84E7-EB027F5436C5}" srcId="{008D61D9-D1ED-42AA-ACD4-C2D3A7D8B481}" destId="{84BF69F3-131B-4B38-AECB-DBB1561C291F}" srcOrd="1" destOrd="0" parTransId="{72757EBD-9BF5-43E0-BBD7-F572456996A1}" sibTransId="{A837AFA6-13EB-46D3-B8E8-0CD77939A1B1}"/>
    <dgm:cxn modelId="{98C23DA5-F186-495F-B89C-2DAC32879EC7}" type="presOf" srcId="{008D61D9-D1ED-42AA-ACD4-C2D3A7D8B481}" destId="{4E86F2B3-0F4F-463A-ACA7-F5ED2264298B}" srcOrd="0" destOrd="0" presId="urn:microsoft.com/office/officeart/2005/8/layout/hProcess9"/>
    <dgm:cxn modelId="{4417C59F-14BA-4863-AF09-D78E264F647A}" srcId="{008D61D9-D1ED-42AA-ACD4-C2D3A7D8B481}" destId="{589B304D-2B2C-4E41-BC70-A3929B7A3F3D}" srcOrd="2" destOrd="0" parTransId="{C15DC418-4CC0-4817-ADEF-A9A245CD7067}" sibTransId="{3E9C458D-C242-4380-BF80-972F211757B0}"/>
    <dgm:cxn modelId="{C490FE37-2A88-488F-A362-B6D78896FFF8}" type="presOf" srcId="{4265E89D-7E1E-4038-B128-3DA38B0A2C2E}" destId="{83B60493-B782-4895-A9EC-E8D953590C90}" srcOrd="0" destOrd="0" presId="urn:microsoft.com/office/officeart/2005/8/layout/hProcess9"/>
    <dgm:cxn modelId="{229C844D-FB94-4B65-AE50-738A348B5BE1}" type="presOf" srcId="{589B304D-2B2C-4E41-BC70-A3929B7A3F3D}" destId="{B8F65AF1-6E15-4176-A8F5-D16B4B15CBA0}" srcOrd="0" destOrd="0" presId="urn:microsoft.com/office/officeart/2005/8/layout/hProcess9"/>
    <dgm:cxn modelId="{26979370-8201-4775-9211-47F6E7525319}" type="presParOf" srcId="{4E86F2B3-0F4F-463A-ACA7-F5ED2264298B}" destId="{A8EEDA5A-A43B-4B9F-B8A3-460E90570F7E}" srcOrd="0" destOrd="0" presId="urn:microsoft.com/office/officeart/2005/8/layout/hProcess9"/>
    <dgm:cxn modelId="{C8901025-9257-40DC-92CC-9F02198654D5}" type="presParOf" srcId="{4E86F2B3-0F4F-463A-ACA7-F5ED2264298B}" destId="{0612FF7E-C463-4468-B83F-E677E019C5A1}" srcOrd="1" destOrd="0" presId="urn:microsoft.com/office/officeart/2005/8/layout/hProcess9"/>
    <dgm:cxn modelId="{833E0220-5862-4E18-B616-C7FAD3A99739}" type="presParOf" srcId="{0612FF7E-C463-4468-B83F-E677E019C5A1}" destId="{83B60493-B782-4895-A9EC-E8D953590C90}" srcOrd="0" destOrd="0" presId="urn:microsoft.com/office/officeart/2005/8/layout/hProcess9"/>
    <dgm:cxn modelId="{E43EED02-C296-4966-849B-E1EE6F4E39E0}" type="presParOf" srcId="{0612FF7E-C463-4468-B83F-E677E019C5A1}" destId="{1BFDE07D-80E5-4DD2-A1C0-083CC2AC6E49}" srcOrd="1" destOrd="0" presId="urn:microsoft.com/office/officeart/2005/8/layout/hProcess9"/>
    <dgm:cxn modelId="{CF29B38B-CDA0-4476-86D6-01B582240D1B}" type="presParOf" srcId="{0612FF7E-C463-4468-B83F-E677E019C5A1}" destId="{C7349267-9BF1-4B3B-AA2F-0A84867F8C7E}" srcOrd="2" destOrd="0" presId="urn:microsoft.com/office/officeart/2005/8/layout/hProcess9"/>
    <dgm:cxn modelId="{A49271B6-7718-4BE8-AAC2-81D49A4FDE4E}" type="presParOf" srcId="{0612FF7E-C463-4468-B83F-E677E019C5A1}" destId="{4D4A7326-338F-416C-B8CD-1B943AC9FFFB}" srcOrd="3" destOrd="0" presId="urn:microsoft.com/office/officeart/2005/8/layout/hProcess9"/>
    <dgm:cxn modelId="{B1D3381B-0738-41B3-8CE1-F8D453D75C06}" type="presParOf" srcId="{0612FF7E-C463-4468-B83F-E677E019C5A1}" destId="{B8F65AF1-6E15-4176-A8F5-D16B4B15CBA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8D61D9-D1ED-42AA-ACD4-C2D3A7D8B48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265E89D-7E1E-4038-B128-3DA38B0A2C2E}">
      <dgm:prSet phldrT="[Text]"/>
      <dgm:spPr>
        <a:solidFill>
          <a:schemeClr val="accent3">
            <a:lumMod val="20000"/>
            <a:lumOff val="80000"/>
          </a:schemeClr>
        </a:solidFill>
      </dgm:spPr>
      <dgm:t>
        <a:bodyPr/>
        <a:lstStyle/>
        <a:p>
          <a:r>
            <a:rPr lang="en-US" dirty="0" smtClean="0">
              <a:solidFill>
                <a:schemeClr val="tx1"/>
              </a:solidFill>
            </a:rPr>
            <a:t>Medicaid Eligibility</a:t>
          </a:r>
          <a:endParaRPr lang="en-US" dirty="0">
            <a:solidFill>
              <a:schemeClr val="tx1"/>
            </a:solidFill>
          </a:endParaRPr>
        </a:p>
      </dgm:t>
    </dgm:pt>
    <dgm:pt modelId="{ADABA9CA-FD03-4CC7-9C97-CD77F24C2BA3}" type="parTrans" cxnId="{666D8C54-1CA5-4A21-B33B-DEE9D7DE6324}">
      <dgm:prSet/>
      <dgm:spPr/>
      <dgm:t>
        <a:bodyPr/>
        <a:lstStyle/>
        <a:p>
          <a:endParaRPr lang="en-US"/>
        </a:p>
      </dgm:t>
    </dgm:pt>
    <dgm:pt modelId="{7B0FD25B-86AB-4419-8F39-0200801409D2}" type="sibTrans" cxnId="{666D8C54-1CA5-4A21-B33B-DEE9D7DE6324}">
      <dgm:prSet/>
      <dgm:spPr/>
      <dgm:t>
        <a:bodyPr/>
        <a:lstStyle/>
        <a:p>
          <a:endParaRPr lang="en-US"/>
        </a:p>
      </dgm:t>
    </dgm:pt>
    <dgm:pt modelId="{84BF69F3-131B-4B38-AECB-DBB1561C291F}">
      <dgm:prSet phldrT="[Text]"/>
      <dgm:spPr>
        <a:solidFill>
          <a:schemeClr val="accent3">
            <a:lumMod val="40000"/>
            <a:lumOff val="60000"/>
          </a:schemeClr>
        </a:solidFill>
      </dgm:spPr>
      <dgm:t>
        <a:bodyPr/>
        <a:lstStyle/>
        <a:p>
          <a:r>
            <a:rPr lang="en-US" dirty="0" smtClean="0">
              <a:solidFill>
                <a:schemeClr val="tx1"/>
              </a:solidFill>
            </a:rPr>
            <a:t>Conflict Free Evaluation</a:t>
          </a:r>
          <a:endParaRPr lang="en-US" dirty="0">
            <a:solidFill>
              <a:schemeClr val="tx1"/>
            </a:solidFill>
          </a:endParaRPr>
        </a:p>
      </dgm:t>
    </dgm:pt>
    <dgm:pt modelId="{72757EBD-9BF5-43E0-BBD7-F572456996A1}" type="parTrans" cxnId="{EBEB0F3C-B4D3-419E-84E7-EB027F5436C5}">
      <dgm:prSet/>
      <dgm:spPr/>
      <dgm:t>
        <a:bodyPr/>
        <a:lstStyle/>
        <a:p>
          <a:endParaRPr lang="en-US"/>
        </a:p>
      </dgm:t>
    </dgm:pt>
    <dgm:pt modelId="{A837AFA6-13EB-46D3-B8E8-0CD77939A1B1}" type="sibTrans" cxnId="{EBEB0F3C-B4D3-419E-84E7-EB027F5436C5}">
      <dgm:prSet/>
      <dgm:spPr/>
      <dgm:t>
        <a:bodyPr/>
        <a:lstStyle/>
        <a:p>
          <a:endParaRPr lang="en-US"/>
        </a:p>
      </dgm:t>
    </dgm:pt>
    <dgm:pt modelId="{589B304D-2B2C-4E41-BC70-A3929B7A3F3D}">
      <dgm:prSet phldrT="[Text]"/>
      <dgm:spPr>
        <a:solidFill>
          <a:schemeClr val="accent3">
            <a:lumMod val="60000"/>
            <a:lumOff val="40000"/>
          </a:schemeClr>
        </a:solidFill>
      </dgm:spPr>
      <dgm:t>
        <a:bodyPr/>
        <a:lstStyle/>
        <a:p>
          <a:r>
            <a:rPr lang="en-US" dirty="0" smtClean="0">
              <a:solidFill>
                <a:schemeClr val="tx1"/>
              </a:solidFill>
            </a:rPr>
            <a:t>FIDA</a:t>
          </a:r>
          <a:endParaRPr lang="en-US" dirty="0">
            <a:solidFill>
              <a:schemeClr val="tx1"/>
            </a:solidFill>
          </a:endParaRPr>
        </a:p>
      </dgm:t>
    </dgm:pt>
    <dgm:pt modelId="{C15DC418-4CC0-4817-ADEF-A9A245CD7067}" type="parTrans" cxnId="{4417C59F-14BA-4863-AF09-D78E264F647A}">
      <dgm:prSet/>
      <dgm:spPr/>
      <dgm:t>
        <a:bodyPr/>
        <a:lstStyle/>
        <a:p>
          <a:endParaRPr lang="en-US"/>
        </a:p>
      </dgm:t>
    </dgm:pt>
    <dgm:pt modelId="{3E9C458D-C242-4380-BF80-972F211757B0}" type="sibTrans" cxnId="{4417C59F-14BA-4863-AF09-D78E264F647A}">
      <dgm:prSet/>
      <dgm:spPr/>
      <dgm:t>
        <a:bodyPr/>
        <a:lstStyle/>
        <a:p>
          <a:endParaRPr lang="en-US"/>
        </a:p>
      </dgm:t>
    </dgm:pt>
    <dgm:pt modelId="{4E86F2B3-0F4F-463A-ACA7-F5ED2264298B}" type="pres">
      <dgm:prSet presAssocID="{008D61D9-D1ED-42AA-ACD4-C2D3A7D8B481}" presName="CompostProcess" presStyleCnt="0">
        <dgm:presLayoutVars>
          <dgm:dir/>
          <dgm:resizeHandles val="exact"/>
        </dgm:presLayoutVars>
      </dgm:prSet>
      <dgm:spPr/>
      <dgm:t>
        <a:bodyPr/>
        <a:lstStyle/>
        <a:p>
          <a:endParaRPr lang="en-US"/>
        </a:p>
      </dgm:t>
    </dgm:pt>
    <dgm:pt modelId="{A8EEDA5A-A43B-4B9F-B8A3-460E90570F7E}" type="pres">
      <dgm:prSet presAssocID="{008D61D9-D1ED-42AA-ACD4-C2D3A7D8B481}" presName="arrow" presStyleLbl="bgShp" presStyleIdx="0" presStyleCnt="1"/>
      <dgm:spPr/>
    </dgm:pt>
    <dgm:pt modelId="{0612FF7E-C463-4468-B83F-E677E019C5A1}" type="pres">
      <dgm:prSet presAssocID="{008D61D9-D1ED-42AA-ACD4-C2D3A7D8B481}" presName="linearProcess" presStyleCnt="0"/>
      <dgm:spPr/>
    </dgm:pt>
    <dgm:pt modelId="{83B60493-B782-4895-A9EC-E8D953590C90}" type="pres">
      <dgm:prSet presAssocID="{4265E89D-7E1E-4038-B128-3DA38B0A2C2E}" presName="textNode" presStyleLbl="node1" presStyleIdx="0" presStyleCnt="3">
        <dgm:presLayoutVars>
          <dgm:bulletEnabled val="1"/>
        </dgm:presLayoutVars>
      </dgm:prSet>
      <dgm:spPr/>
      <dgm:t>
        <a:bodyPr/>
        <a:lstStyle/>
        <a:p>
          <a:endParaRPr lang="en-US"/>
        </a:p>
      </dgm:t>
    </dgm:pt>
    <dgm:pt modelId="{1BFDE07D-80E5-4DD2-A1C0-083CC2AC6E49}" type="pres">
      <dgm:prSet presAssocID="{7B0FD25B-86AB-4419-8F39-0200801409D2}" presName="sibTrans" presStyleCnt="0"/>
      <dgm:spPr/>
    </dgm:pt>
    <dgm:pt modelId="{C7349267-9BF1-4B3B-AA2F-0A84867F8C7E}" type="pres">
      <dgm:prSet presAssocID="{84BF69F3-131B-4B38-AECB-DBB1561C291F}" presName="textNode" presStyleLbl="node1" presStyleIdx="1" presStyleCnt="3">
        <dgm:presLayoutVars>
          <dgm:bulletEnabled val="1"/>
        </dgm:presLayoutVars>
      </dgm:prSet>
      <dgm:spPr/>
      <dgm:t>
        <a:bodyPr/>
        <a:lstStyle/>
        <a:p>
          <a:endParaRPr lang="en-US"/>
        </a:p>
      </dgm:t>
    </dgm:pt>
    <dgm:pt modelId="{4D4A7326-338F-416C-B8CD-1B943AC9FFFB}" type="pres">
      <dgm:prSet presAssocID="{A837AFA6-13EB-46D3-B8E8-0CD77939A1B1}" presName="sibTrans" presStyleCnt="0"/>
      <dgm:spPr/>
    </dgm:pt>
    <dgm:pt modelId="{B8F65AF1-6E15-4176-A8F5-D16B4B15CBA0}" type="pres">
      <dgm:prSet presAssocID="{589B304D-2B2C-4E41-BC70-A3929B7A3F3D}" presName="textNode" presStyleLbl="node1" presStyleIdx="2" presStyleCnt="3">
        <dgm:presLayoutVars>
          <dgm:bulletEnabled val="1"/>
        </dgm:presLayoutVars>
      </dgm:prSet>
      <dgm:spPr/>
      <dgm:t>
        <a:bodyPr/>
        <a:lstStyle/>
        <a:p>
          <a:endParaRPr lang="en-US"/>
        </a:p>
      </dgm:t>
    </dgm:pt>
  </dgm:ptLst>
  <dgm:cxnLst>
    <dgm:cxn modelId="{666D8C54-1CA5-4A21-B33B-DEE9D7DE6324}" srcId="{008D61D9-D1ED-42AA-ACD4-C2D3A7D8B481}" destId="{4265E89D-7E1E-4038-B128-3DA38B0A2C2E}" srcOrd="0" destOrd="0" parTransId="{ADABA9CA-FD03-4CC7-9C97-CD77F24C2BA3}" sibTransId="{7B0FD25B-86AB-4419-8F39-0200801409D2}"/>
    <dgm:cxn modelId="{EBEB0F3C-B4D3-419E-84E7-EB027F5436C5}" srcId="{008D61D9-D1ED-42AA-ACD4-C2D3A7D8B481}" destId="{84BF69F3-131B-4B38-AECB-DBB1561C291F}" srcOrd="1" destOrd="0" parTransId="{72757EBD-9BF5-43E0-BBD7-F572456996A1}" sibTransId="{A837AFA6-13EB-46D3-B8E8-0CD77939A1B1}"/>
    <dgm:cxn modelId="{DB9A3C51-F1F8-4D1D-8A5D-846167A20FBD}" type="presOf" srcId="{589B304D-2B2C-4E41-BC70-A3929B7A3F3D}" destId="{B8F65AF1-6E15-4176-A8F5-D16B4B15CBA0}" srcOrd="0" destOrd="0" presId="urn:microsoft.com/office/officeart/2005/8/layout/hProcess9"/>
    <dgm:cxn modelId="{4417C59F-14BA-4863-AF09-D78E264F647A}" srcId="{008D61D9-D1ED-42AA-ACD4-C2D3A7D8B481}" destId="{589B304D-2B2C-4E41-BC70-A3929B7A3F3D}" srcOrd="2" destOrd="0" parTransId="{C15DC418-4CC0-4817-ADEF-A9A245CD7067}" sibTransId="{3E9C458D-C242-4380-BF80-972F211757B0}"/>
    <dgm:cxn modelId="{71E96AFD-26B4-41B0-95C8-91FD9FF292B5}" type="presOf" srcId="{4265E89D-7E1E-4038-B128-3DA38B0A2C2E}" destId="{83B60493-B782-4895-A9EC-E8D953590C90}" srcOrd="0" destOrd="0" presId="urn:microsoft.com/office/officeart/2005/8/layout/hProcess9"/>
    <dgm:cxn modelId="{4193583C-5042-4141-B0ED-1A8E3839386F}" type="presOf" srcId="{008D61D9-D1ED-42AA-ACD4-C2D3A7D8B481}" destId="{4E86F2B3-0F4F-463A-ACA7-F5ED2264298B}" srcOrd="0" destOrd="0" presId="urn:microsoft.com/office/officeart/2005/8/layout/hProcess9"/>
    <dgm:cxn modelId="{11769475-45B2-4082-8548-3E123D32BDC6}" type="presOf" srcId="{84BF69F3-131B-4B38-AECB-DBB1561C291F}" destId="{C7349267-9BF1-4B3B-AA2F-0A84867F8C7E}" srcOrd="0" destOrd="0" presId="urn:microsoft.com/office/officeart/2005/8/layout/hProcess9"/>
    <dgm:cxn modelId="{48D34EAE-2255-4CFF-A85B-F102C82F239E}" type="presParOf" srcId="{4E86F2B3-0F4F-463A-ACA7-F5ED2264298B}" destId="{A8EEDA5A-A43B-4B9F-B8A3-460E90570F7E}" srcOrd="0" destOrd="0" presId="urn:microsoft.com/office/officeart/2005/8/layout/hProcess9"/>
    <dgm:cxn modelId="{E911585A-383F-47F8-92FC-87B619D0F08B}" type="presParOf" srcId="{4E86F2B3-0F4F-463A-ACA7-F5ED2264298B}" destId="{0612FF7E-C463-4468-B83F-E677E019C5A1}" srcOrd="1" destOrd="0" presId="urn:microsoft.com/office/officeart/2005/8/layout/hProcess9"/>
    <dgm:cxn modelId="{7D74AE7E-D00C-4B7B-A3DC-5C412993413C}" type="presParOf" srcId="{0612FF7E-C463-4468-B83F-E677E019C5A1}" destId="{83B60493-B782-4895-A9EC-E8D953590C90}" srcOrd="0" destOrd="0" presId="urn:microsoft.com/office/officeart/2005/8/layout/hProcess9"/>
    <dgm:cxn modelId="{E4D137B9-31AE-45B6-9D45-BF1861D18546}" type="presParOf" srcId="{0612FF7E-C463-4468-B83F-E677E019C5A1}" destId="{1BFDE07D-80E5-4DD2-A1C0-083CC2AC6E49}" srcOrd="1" destOrd="0" presId="urn:microsoft.com/office/officeart/2005/8/layout/hProcess9"/>
    <dgm:cxn modelId="{2AAAEED0-BD80-456B-BE28-9902E6522171}" type="presParOf" srcId="{0612FF7E-C463-4468-B83F-E677E019C5A1}" destId="{C7349267-9BF1-4B3B-AA2F-0A84867F8C7E}" srcOrd="2" destOrd="0" presId="urn:microsoft.com/office/officeart/2005/8/layout/hProcess9"/>
    <dgm:cxn modelId="{C25328C5-5CCD-44D9-BDCD-38D6EA9DD429}" type="presParOf" srcId="{0612FF7E-C463-4468-B83F-E677E019C5A1}" destId="{4D4A7326-338F-416C-B8CD-1B943AC9FFFB}" srcOrd="3" destOrd="0" presId="urn:microsoft.com/office/officeart/2005/8/layout/hProcess9"/>
    <dgm:cxn modelId="{9A16B8F4-093C-40CB-A6AC-07D99B1FF41A}" type="presParOf" srcId="{0612FF7E-C463-4468-B83F-E677E019C5A1}" destId="{B8F65AF1-6E15-4176-A8F5-D16B4B15CBA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8D61D9-D1ED-42AA-ACD4-C2D3A7D8B48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265E89D-7E1E-4038-B128-3DA38B0A2C2E}">
      <dgm:prSet phldrT="[Text]"/>
      <dgm:spPr>
        <a:solidFill>
          <a:schemeClr val="accent3">
            <a:lumMod val="20000"/>
            <a:lumOff val="80000"/>
          </a:schemeClr>
        </a:solidFill>
      </dgm:spPr>
      <dgm:t>
        <a:bodyPr/>
        <a:lstStyle/>
        <a:p>
          <a:r>
            <a:rPr lang="en-US" dirty="0" smtClean="0">
              <a:solidFill>
                <a:schemeClr val="tx1"/>
              </a:solidFill>
            </a:rPr>
            <a:t>Medicaid Eligibility</a:t>
          </a:r>
          <a:endParaRPr lang="en-US" dirty="0">
            <a:solidFill>
              <a:schemeClr val="tx1"/>
            </a:solidFill>
          </a:endParaRPr>
        </a:p>
      </dgm:t>
    </dgm:pt>
    <dgm:pt modelId="{ADABA9CA-FD03-4CC7-9C97-CD77F24C2BA3}" type="parTrans" cxnId="{666D8C54-1CA5-4A21-B33B-DEE9D7DE6324}">
      <dgm:prSet/>
      <dgm:spPr/>
      <dgm:t>
        <a:bodyPr/>
        <a:lstStyle/>
        <a:p>
          <a:endParaRPr lang="en-US"/>
        </a:p>
      </dgm:t>
    </dgm:pt>
    <dgm:pt modelId="{7B0FD25B-86AB-4419-8F39-0200801409D2}" type="sibTrans" cxnId="{666D8C54-1CA5-4A21-B33B-DEE9D7DE6324}">
      <dgm:prSet/>
      <dgm:spPr/>
      <dgm:t>
        <a:bodyPr/>
        <a:lstStyle/>
        <a:p>
          <a:endParaRPr lang="en-US"/>
        </a:p>
      </dgm:t>
    </dgm:pt>
    <dgm:pt modelId="{84BF69F3-131B-4B38-AECB-DBB1561C291F}">
      <dgm:prSet phldrT="[Text]"/>
      <dgm:spPr>
        <a:solidFill>
          <a:schemeClr val="accent3">
            <a:lumMod val="40000"/>
            <a:lumOff val="60000"/>
          </a:schemeClr>
        </a:solidFill>
      </dgm:spPr>
      <dgm:t>
        <a:bodyPr/>
        <a:lstStyle/>
        <a:p>
          <a:r>
            <a:rPr lang="en-US" dirty="0" smtClean="0">
              <a:solidFill>
                <a:schemeClr val="tx1"/>
              </a:solidFill>
            </a:rPr>
            <a:t>Conflict Free Evaluation</a:t>
          </a:r>
          <a:endParaRPr lang="en-US" dirty="0">
            <a:solidFill>
              <a:schemeClr val="tx1"/>
            </a:solidFill>
          </a:endParaRPr>
        </a:p>
      </dgm:t>
    </dgm:pt>
    <dgm:pt modelId="{72757EBD-9BF5-43E0-BBD7-F572456996A1}" type="parTrans" cxnId="{EBEB0F3C-B4D3-419E-84E7-EB027F5436C5}">
      <dgm:prSet/>
      <dgm:spPr/>
      <dgm:t>
        <a:bodyPr/>
        <a:lstStyle/>
        <a:p>
          <a:endParaRPr lang="en-US"/>
        </a:p>
      </dgm:t>
    </dgm:pt>
    <dgm:pt modelId="{A837AFA6-13EB-46D3-B8E8-0CD77939A1B1}" type="sibTrans" cxnId="{EBEB0F3C-B4D3-419E-84E7-EB027F5436C5}">
      <dgm:prSet/>
      <dgm:spPr/>
      <dgm:t>
        <a:bodyPr/>
        <a:lstStyle/>
        <a:p>
          <a:endParaRPr lang="en-US"/>
        </a:p>
      </dgm:t>
    </dgm:pt>
    <dgm:pt modelId="{589B304D-2B2C-4E41-BC70-A3929B7A3F3D}">
      <dgm:prSet phldrT="[Text]"/>
      <dgm:spPr>
        <a:solidFill>
          <a:schemeClr val="accent3">
            <a:lumMod val="60000"/>
            <a:lumOff val="40000"/>
          </a:schemeClr>
        </a:solidFill>
      </dgm:spPr>
      <dgm:t>
        <a:bodyPr/>
        <a:lstStyle/>
        <a:p>
          <a:r>
            <a:rPr lang="en-US" dirty="0" smtClean="0">
              <a:solidFill>
                <a:schemeClr val="tx1"/>
              </a:solidFill>
            </a:rPr>
            <a:t>MLTC Plan</a:t>
          </a:r>
          <a:endParaRPr lang="en-US" dirty="0">
            <a:solidFill>
              <a:schemeClr val="tx1"/>
            </a:solidFill>
          </a:endParaRPr>
        </a:p>
      </dgm:t>
    </dgm:pt>
    <dgm:pt modelId="{C15DC418-4CC0-4817-ADEF-A9A245CD7067}" type="parTrans" cxnId="{4417C59F-14BA-4863-AF09-D78E264F647A}">
      <dgm:prSet/>
      <dgm:spPr/>
      <dgm:t>
        <a:bodyPr/>
        <a:lstStyle/>
        <a:p>
          <a:endParaRPr lang="en-US"/>
        </a:p>
      </dgm:t>
    </dgm:pt>
    <dgm:pt modelId="{3E9C458D-C242-4380-BF80-972F211757B0}" type="sibTrans" cxnId="{4417C59F-14BA-4863-AF09-D78E264F647A}">
      <dgm:prSet/>
      <dgm:spPr/>
      <dgm:t>
        <a:bodyPr/>
        <a:lstStyle/>
        <a:p>
          <a:endParaRPr lang="en-US"/>
        </a:p>
      </dgm:t>
    </dgm:pt>
    <dgm:pt modelId="{86C454CE-CB5B-4851-A8F8-9ECEB1E311D5}">
      <dgm:prSet phldrT="[Text]"/>
      <dgm:spPr>
        <a:solidFill>
          <a:schemeClr val="accent3">
            <a:lumMod val="75000"/>
          </a:schemeClr>
        </a:solidFill>
      </dgm:spPr>
      <dgm:t>
        <a:bodyPr/>
        <a:lstStyle/>
        <a:p>
          <a:r>
            <a:rPr lang="en-US" dirty="0" smtClean="0">
              <a:solidFill>
                <a:schemeClr val="bg1"/>
              </a:solidFill>
            </a:rPr>
            <a:t>Front Door Process</a:t>
          </a:r>
          <a:endParaRPr lang="en-US" dirty="0">
            <a:solidFill>
              <a:schemeClr val="bg1"/>
            </a:solidFill>
          </a:endParaRPr>
        </a:p>
      </dgm:t>
    </dgm:pt>
    <dgm:pt modelId="{ADDCA526-BE90-4774-9C01-5F53451A9121}" type="parTrans" cxnId="{4B9B75C8-11F6-4AD3-AC71-A32B07ABE27E}">
      <dgm:prSet/>
      <dgm:spPr/>
      <dgm:t>
        <a:bodyPr/>
        <a:lstStyle/>
        <a:p>
          <a:endParaRPr lang="en-US"/>
        </a:p>
      </dgm:t>
    </dgm:pt>
    <dgm:pt modelId="{7073FD34-FB02-4969-AD3D-E7782ABC690A}" type="sibTrans" cxnId="{4B9B75C8-11F6-4AD3-AC71-A32B07ABE27E}">
      <dgm:prSet/>
      <dgm:spPr/>
      <dgm:t>
        <a:bodyPr/>
        <a:lstStyle/>
        <a:p>
          <a:endParaRPr lang="en-US"/>
        </a:p>
      </dgm:t>
    </dgm:pt>
    <dgm:pt modelId="{DF551577-D026-4D5A-B209-3FF9B03113A8}">
      <dgm:prSet phldrT="[Text]"/>
      <dgm:spPr>
        <a:solidFill>
          <a:schemeClr val="accent3">
            <a:lumMod val="50000"/>
          </a:schemeClr>
        </a:solidFill>
      </dgm:spPr>
      <dgm:t>
        <a:bodyPr/>
        <a:lstStyle/>
        <a:p>
          <a:r>
            <a:rPr lang="en-US" dirty="0" smtClean="0">
              <a:solidFill>
                <a:schemeClr val="bg1"/>
              </a:solidFill>
            </a:rPr>
            <a:t>FIDA-IDD</a:t>
          </a:r>
          <a:endParaRPr lang="en-US" dirty="0">
            <a:solidFill>
              <a:schemeClr val="bg1"/>
            </a:solidFill>
          </a:endParaRPr>
        </a:p>
      </dgm:t>
    </dgm:pt>
    <dgm:pt modelId="{69FA4EBB-5D2D-4C96-A19C-A92072570074}" type="parTrans" cxnId="{C9D56C01-9059-45D6-A66E-23DB5BBFDF0D}">
      <dgm:prSet/>
      <dgm:spPr/>
      <dgm:t>
        <a:bodyPr/>
        <a:lstStyle/>
        <a:p>
          <a:endParaRPr lang="en-US"/>
        </a:p>
      </dgm:t>
    </dgm:pt>
    <dgm:pt modelId="{63DF89B2-FBAB-45B8-9A43-C197A1F1DAFB}" type="sibTrans" cxnId="{C9D56C01-9059-45D6-A66E-23DB5BBFDF0D}">
      <dgm:prSet/>
      <dgm:spPr/>
      <dgm:t>
        <a:bodyPr/>
        <a:lstStyle/>
        <a:p>
          <a:endParaRPr lang="en-US"/>
        </a:p>
      </dgm:t>
    </dgm:pt>
    <dgm:pt modelId="{4E86F2B3-0F4F-463A-ACA7-F5ED2264298B}" type="pres">
      <dgm:prSet presAssocID="{008D61D9-D1ED-42AA-ACD4-C2D3A7D8B481}" presName="CompostProcess" presStyleCnt="0">
        <dgm:presLayoutVars>
          <dgm:dir/>
          <dgm:resizeHandles val="exact"/>
        </dgm:presLayoutVars>
      </dgm:prSet>
      <dgm:spPr/>
      <dgm:t>
        <a:bodyPr/>
        <a:lstStyle/>
        <a:p>
          <a:endParaRPr lang="en-US"/>
        </a:p>
      </dgm:t>
    </dgm:pt>
    <dgm:pt modelId="{A8EEDA5A-A43B-4B9F-B8A3-460E90570F7E}" type="pres">
      <dgm:prSet presAssocID="{008D61D9-D1ED-42AA-ACD4-C2D3A7D8B481}" presName="arrow" presStyleLbl="bgShp" presStyleIdx="0" presStyleCnt="1"/>
      <dgm:spPr/>
    </dgm:pt>
    <dgm:pt modelId="{0612FF7E-C463-4468-B83F-E677E019C5A1}" type="pres">
      <dgm:prSet presAssocID="{008D61D9-D1ED-42AA-ACD4-C2D3A7D8B481}" presName="linearProcess" presStyleCnt="0"/>
      <dgm:spPr/>
    </dgm:pt>
    <dgm:pt modelId="{83B60493-B782-4895-A9EC-E8D953590C90}" type="pres">
      <dgm:prSet presAssocID="{4265E89D-7E1E-4038-B128-3DA38B0A2C2E}" presName="textNode" presStyleLbl="node1" presStyleIdx="0" presStyleCnt="5">
        <dgm:presLayoutVars>
          <dgm:bulletEnabled val="1"/>
        </dgm:presLayoutVars>
      </dgm:prSet>
      <dgm:spPr/>
      <dgm:t>
        <a:bodyPr/>
        <a:lstStyle/>
        <a:p>
          <a:endParaRPr lang="en-US"/>
        </a:p>
      </dgm:t>
    </dgm:pt>
    <dgm:pt modelId="{1BFDE07D-80E5-4DD2-A1C0-083CC2AC6E49}" type="pres">
      <dgm:prSet presAssocID="{7B0FD25B-86AB-4419-8F39-0200801409D2}" presName="sibTrans" presStyleCnt="0"/>
      <dgm:spPr/>
    </dgm:pt>
    <dgm:pt modelId="{C7349267-9BF1-4B3B-AA2F-0A84867F8C7E}" type="pres">
      <dgm:prSet presAssocID="{84BF69F3-131B-4B38-AECB-DBB1561C291F}" presName="textNode" presStyleLbl="node1" presStyleIdx="1" presStyleCnt="5">
        <dgm:presLayoutVars>
          <dgm:bulletEnabled val="1"/>
        </dgm:presLayoutVars>
      </dgm:prSet>
      <dgm:spPr/>
      <dgm:t>
        <a:bodyPr/>
        <a:lstStyle/>
        <a:p>
          <a:endParaRPr lang="en-US"/>
        </a:p>
      </dgm:t>
    </dgm:pt>
    <dgm:pt modelId="{4D4A7326-338F-416C-B8CD-1B943AC9FFFB}" type="pres">
      <dgm:prSet presAssocID="{A837AFA6-13EB-46D3-B8E8-0CD77939A1B1}" presName="sibTrans" presStyleCnt="0"/>
      <dgm:spPr/>
    </dgm:pt>
    <dgm:pt modelId="{B8F65AF1-6E15-4176-A8F5-D16B4B15CBA0}" type="pres">
      <dgm:prSet presAssocID="{589B304D-2B2C-4E41-BC70-A3929B7A3F3D}" presName="textNode" presStyleLbl="node1" presStyleIdx="2" presStyleCnt="5">
        <dgm:presLayoutVars>
          <dgm:bulletEnabled val="1"/>
        </dgm:presLayoutVars>
      </dgm:prSet>
      <dgm:spPr/>
      <dgm:t>
        <a:bodyPr/>
        <a:lstStyle/>
        <a:p>
          <a:endParaRPr lang="en-US"/>
        </a:p>
      </dgm:t>
    </dgm:pt>
    <dgm:pt modelId="{37659E37-78AD-4466-89C5-2807F301F7B4}" type="pres">
      <dgm:prSet presAssocID="{3E9C458D-C242-4380-BF80-972F211757B0}" presName="sibTrans" presStyleCnt="0"/>
      <dgm:spPr/>
    </dgm:pt>
    <dgm:pt modelId="{AC4E087C-4B27-4308-85A1-D5515BE2EA70}" type="pres">
      <dgm:prSet presAssocID="{86C454CE-CB5B-4851-A8F8-9ECEB1E311D5}" presName="textNode" presStyleLbl="node1" presStyleIdx="3" presStyleCnt="5">
        <dgm:presLayoutVars>
          <dgm:bulletEnabled val="1"/>
        </dgm:presLayoutVars>
      </dgm:prSet>
      <dgm:spPr/>
      <dgm:t>
        <a:bodyPr/>
        <a:lstStyle/>
        <a:p>
          <a:endParaRPr lang="en-US"/>
        </a:p>
      </dgm:t>
    </dgm:pt>
    <dgm:pt modelId="{E088CBE4-CB7F-4974-AA83-B07E150D2A46}" type="pres">
      <dgm:prSet presAssocID="{7073FD34-FB02-4969-AD3D-E7782ABC690A}" presName="sibTrans" presStyleCnt="0"/>
      <dgm:spPr/>
    </dgm:pt>
    <dgm:pt modelId="{7BD81A09-3208-470E-B71D-3B29D457BF73}" type="pres">
      <dgm:prSet presAssocID="{DF551577-D026-4D5A-B209-3FF9B03113A8}" presName="textNode" presStyleLbl="node1" presStyleIdx="4" presStyleCnt="5">
        <dgm:presLayoutVars>
          <dgm:bulletEnabled val="1"/>
        </dgm:presLayoutVars>
      </dgm:prSet>
      <dgm:spPr/>
      <dgm:t>
        <a:bodyPr/>
        <a:lstStyle/>
        <a:p>
          <a:endParaRPr lang="en-US"/>
        </a:p>
      </dgm:t>
    </dgm:pt>
  </dgm:ptLst>
  <dgm:cxnLst>
    <dgm:cxn modelId="{4417C59F-14BA-4863-AF09-D78E264F647A}" srcId="{008D61D9-D1ED-42AA-ACD4-C2D3A7D8B481}" destId="{589B304D-2B2C-4E41-BC70-A3929B7A3F3D}" srcOrd="2" destOrd="0" parTransId="{C15DC418-4CC0-4817-ADEF-A9A245CD7067}" sibTransId="{3E9C458D-C242-4380-BF80-972F211757B0}"/>
    <dgm:cxn modelId="{9DA221A0-8694-43F7-9514-4889C6D2A29F}" type="presOf" srcId="{4265E89D-7E1E-4038-B128-3DA38B0A2C2E}" destId="{83B60493-B782-4895-A9EC-E8D953590C90}" srcOrd="0" destOrd="0" presId="urn:microsoft.com/office/officeart/2005/8/layout/hProcess9"/>
    <dgm:cxn modelId="{3B17157E-863D-4F34-A690-A67ECE292B0E}" type="presOf" srcId="{008D61D9-D1ED-42AA-ACD4-C2D3A7D8B481}" destId="{4E86F2B3-0F4F-463A-ACA7-F5ED2264298B}" srcOrd="0" destOrd="0" presId="urn:microsoft.com/office/officeart/2005/8/layout/hProcess9"/>
    <dgm:cxn modelId="{129D9A59-8065-4CF3-B450-F12C13304DEB}" type="presOf" srcId="{86C454CE-CB5B-4851-A8F8-9ECEB1E311D5}" destId="{AC4E087C-4B27-4308-85A1-D5515BE2EA70}" srcOrd="0" destOrd="0" presId="urn:microsoft.com/office/officeart/2005/8/layout/hProcess9"/>
    <dgm:cxn modelId="{6BF71963-9CDC-4359-BCF9-FD49FF1571BF}" type="presOf" srcId="{DF551577-D026-4D5A-B209-3FF9B03113A8}" destId="{7BD81A09-3208-470E-B71D-3B29D457BF73}" srcOrd="0" destOrd="0" presId="urn:microsoft.com/office/officeart/2005/8/layout/hProcess9"/>
    <dgm:cxn modelId="{615A0D44-9AA3-4295-9560-221C61786F41}" type="presOf" srcId="{589B304D-2B2C-4E41-BC70-A3929B7A3F3D}" destId="{B8F65AF1-6E15-4176-A8F5-D16B4B15CBA0}" srcOrd="0" destOrd="0" presId="urn:microsoft.com/office/officeart/2005/8/layout/hProcess9"/>
    <dgm:cxn modelId="{C9D56C01-9059-45D6-A66E-23DB5BBFDF0D}" srcId="{008D61D9-D1ED-42AA-ACD4-C2D3A7D8B481}" destId="{DF551577-D026-4D5A-B209-3FF9B03113A8}" srcOrd="4" destOrd="0" parTransId="{69FA4EBB-5D2D-4C96-A19C-A92072570074}" sibTransId="{63DF89B2-FBAB-45B8-9A43-C197A1F1DAFB}"/>
    <dgm:cxn modelId="{8C600C06-FA09-4820-BB9B-005426EBE4FA}" type="presOf" srcId="{84BF69F3-131B-4B38-AECB-DBB1561C291F}" destId="{C7349267-9BF1-4B3B-AA2F-0A84867F8C7E}" srcOrd="0" destOrd="0" presId="urn:microsoft.com/office/officeart/2005/8/layout/hProcess9"/>
    <dgm:cxn modelId="{666D8C54-1CA5-4A21-B33B-DEE9D7DE6324}" srcId="{008D61D9-D1ED-42AA-ACD4-C2D3A7D8B481}" destId="{4265E89D-7E1E-4038-B128-3DA38B0A2C2E}" srcOrd="0" destOrd="0" parTransId="{ADABA9CA-FD03-4CC7-9C97-CD77F24C2BA3}" sibTransId="{7B0FD25B-86AB-4419-8F39-0200801409D2}"/>
    <dgm:cxn modelId="{4B9B75C8-11F6-4AD3-AC71-A32B07ABE27E}" srcId="{008D61D9-D1ED-42AA-ACD4-C2D3A7D8B481}" destId="{86C454CE-CB5B-4851-A8F8-9ECEB1E311D5}" srcOrd="3" destOrd="0" parTransId="{ADDCA526-BE90-4774-9C01-5F53451A9121}" sibTransId="{7073FD34-FB02-4969-AD3D-E7782ABC690A}"/>
    <dgm:cxn modelId="{EBEB0F3C-B4D3-419E-84E7-EB027F5436C5}" srcId="{008D61D9-D1ED-42AA-ACD4-C2D3A7D8B481}" destId="{84BF69F3-131B-4B38-AECB-DBB1561C291F}" srcOrd="1" destOrd="0" parTransId="{72757EBD-9BF5-43E0-BBD7-F572456996A1}" sibTransId="{A837AFA6-13EB-46D3-B8E8-0CD77939A1B1}"/>
    <dgm:cxn modelId="{24BFED7E-3E53-4EF3-B498-4A3F47D809B4}" type="presParOf" srcId="{4E86F2B3-0F4F-463A-ACA7-F5ED2264298B}" destId="{A8EEDA5A-A43B-4B9F-B8A3-460E90570F7E}" srcOrd="0" destOrd="0" presId="urn:microsoft.com/office/officeart/2005/8/layout/hProcess9"/>
    <dgm:cxn modelId="{0054C979-6064-4EB1-8EDA-3D49C89FBF93}" type="presParOf" srcId="{4E86F2B3-0F4F-463A-ACA7-F5ED2264298B}" destId="{0612FF7E-C463-4468-B83F-E677E019C5A1}" srcOrd="1" destOrd="0" presId="urn:microsoft.com/office/officeart/2005/8/layout/hProcess9"/>
    <dgm:cxn modelId="{B14932C5-950D-4C4C-82BA-BBCE84FD83B6}" type="presParOf" srcId="{0612FF7E-C463-4468-B83F-E677E019C5A1}" destId="{83B60493-B782-4895-A9EC-E8D953590C90}" srcOrd="0" destOrd="0" presId="urn:microsoft.com/office/officeart/2005/8/layout/hProcess9"/>
    <dgm:cxn modelId="{CFB99FCF-FCE8-4D84-B9EC-2E8242D342F0}" type="presParOf" srcId="{0612FF7E-C463-4468-B83F-E677E019C5A1}" destId="{1BFDE07D-80E5-4DD2-A1C0-083CC2AC6E49}" srcOrd="1" destOrd="0" presId="urn:microsoft.com/office/officeart/2005/8/layout/hProcess9"/>
    <dgm:cxn modelId="{1B108DF5-04E6-4810-B5D6-4355DCCD7D68}" type="presParOf" srcId="{0612FF7E-C463-4468-B83F-E677E019C5A1}" destId="{C7349267-9BF1-4B3B-AA2F-0A84867F8C7E}" srcOrd="2" destOrd="0" presId="urn:microsoft.com/office/officeart/2005/8/layout/hProcess9"/>
    <dgm:cxn modelId="{56AE4E0A-F75A-4CCE-AD22-077907089380}" type="presParOf" srcId="{0612FF7E-C463-4468-B83F-E677E019C5A1}" destId="{4D4A7326-338F-416C-B8CD-1B943AC9FFFB}" srcOrd="3" destOrd="0" presId="urn:microsoft.com/office/officeart/2005/8/layout/hProcess9"/>
    <dgm:cxn modelId="{B7ACFE28-5F5B-4926-8D9D-907B3E8B584A}" type="presParOf" srcId="{0612FF7E-C463-4468-B83F-E677E019C5A1}" destId="{B8F65AF1-6E15-4176-A8F5-D16B4B15CBA0}" srcOrd="4" destOrd="0" presId="urn:microsoft.com/office/officeart/2005/8/layout/hProcess9"/>
    <dgm:cxn modelId="{268050D6-A15D-4F76-A3E2-8BE0E960F684}" type="presParOf" srcId="{0612FF7E-C463-4468-B83F-E677E019C5A1}" destId="{37659E37-78AD-4466-89C5-2807F301F7B4}" srcOrd="5" destOrd="0" presId="urn:microsoft.com/office/officeart/2005/8/layout/hProcess9"/>
    <dgm:cxn modelId="{F33BA26D-4762-4439-BF41-55E486DC1ABD}" type="presParOf" srcId="{0612FF7E-C463-4468-B83F-E677E019C5A1}" destId="{AC4E087C-4B27-4308-85A1-D5515BE2EA70}" srcOrd="6" destOrd="0" presId="urn:microsoft.com/office/officeart/2005/8/layout/hProcess9"/>
    <dgm:cxn modelId="{2AC02082-272E-48CA-963E-11402B9B9D2B}" type="presParOf" srcId="{0612FF7E-C463-4468-B83F-E677E019C5A1}" destId="{E088CBE4-CB7F-4974-AA83-B07E150D2A46}" srcOrd="7" destOrd="0" presId="urn:microsoft.com/office/officeart/2005/8/layout/hProcess9"/>
    <dgm:cxn modelId="{A47322EB-7108-4B33-876C-F4199E48AF58}" type="presParOf" srcId="{0612FF7E-C463-4468-B83F-E677E019C5A1}" destId="{7BD81A09-3208-470E-B71D-3B29D457BF7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8C7B064-E685-4FC1-8848-0B7A0D3C5FDA}" type="datetimeFigureOut">
              <a:rPr lang="en-US"/>
              <a:pPr>
                <a:defRPr/>
              </a:pPr>
              <a:t>4/28/2016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C910EDF-CA04-4E77-9CB1-1B4388CB27A9}" type="slidenum">
              <a:rPr lang="en-US"/>
              <a:pPr>
                <a:defRPr/>
              </a:pPr>
              <a:t>‹#›</a:t>
            </a:fld>
            <a:endParaRPr lang="en-US"/>
          </a:p>
        </p:txBody>
      </p:sp>
    </p:spTree>
    <p:extLst>
      <p:ext uri="{BB962C8B-B14F-4D97-AF65-F5344CB8AC3E}">
        <p14:creationId xmlns:p14="http://schemas.microsoft.com/office/powerpoint/2010/main" val="1873834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507"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©2013 New York Legal Assistance Group</a:t>
            </a:r>
          </a:p>
        </p:txBody>
      </p:sp>
      <p:sp>
        <p:nvSpPr>
          <p:cNvPr id="2150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B028F-79FC-451B-ABA1-CC276B4EF3A3}"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288274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910EDF-CA04-4E77-9CB1-1B4388CB27A9}" type="slidenum">
              <a:rPr lang="en-US" smtClean="0"/>
              <a:pPr>
                <a:defRPr/>
              </a:pPr>
              <a:t>17</a:t>
            </a:fld>
            <a:endParaRPr lang="en-US"/>
          </a:p>
        </p:txBody>
      </p:sp>
    </p:spTree>
    <p:extLst>
      <p:ext uri="{BB962C8B-B14F-4D97-AF65-F5344CB8AC3E}">
        <p14:creationId xmlns:p14="http://schemas.microsoft.com/office/powerpoint/2010/main" val="165646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A32E37"/>
                </a:solidFill>
              </a:rPr>
              <a:t> *42 CFR 438.210 </a:t>
            </a:r>
          </a:p>
          <a:p>
            <a:endParaRPr lang="en-US" dirty="0"/>
          </a:p>
        </p:txBody>
      </p:sp>
      <p:sp>
        <p:nvSpPr>
          <p:cNvPr id="4" name="Slide Number Placeholder 3"/>
          <p:cNvSpPr>
            <a:spLocks noGrp="1"/>
          </p:cNvSpPr>
          <p:nvPr>
            <p:ph type="sldNum" sz="quarter" idx="10"/>
          </p:nvPr>
        </p:nvSpPr>
        <p:spPr/>
        <p:txBody>
          <a:bodyPr/>
          <a:lstStyle/>
          <a:p>
            <a:pPr>
              <a:defRPr/>
            </a:pPr>
            <a:fld id="{EC910EDF-CA04-4E77-9CB1-1B4388CB27A9}" type="slidenum">
              <a:rPr lang="en-US" smtClean="0"/>
              <a:pPr>
                <a:defRPr/>
              </a:pPr>
              <a:t>20</a:t>
            </a:fld>
            <a:endParaRPr lang="en-US"/>
          </a:p>
        </p:txBody>
      </p:sp>
    </p:spTree>
    <p:extLst>
      <p:ext uri="{BB962C8B-B14F-4D97-AF65-F5344CB8AC3E}">
        <p14:creationId xmlns:p14="http://schemas.microsoft.com/office/powerpoint/2010/main" val="126318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E34ABF-9FE9-4CA8-97EA-C5EC5FD96116}" type="slidenum">
              <a:rPr lang="en-US">
                <a:ea typeface="ＭＳ Ｐゴシック" pitchFamily="-72" charset="-128"/>
                <a:cs typeface="ＭＳ Ｐゴシック" pitchFamily="-72" charset="-128"/>
              </a:rPr>
              <a:pPr fontAlgn="base">
                <a:spcBef>
                  <a:spcPct val="0"/>
                </a:spcBef>
                <a:spcAft>
                  <a:spcPct val="0"/>
                </a:spcAft>
                <a:defRPr/>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55675" fontAlgn="base">
              <a:spcBef>
                <a:spcPct val="0"/>
              </a:spcBef>
              <a:spcAft>
                <a:spcPct val="0"/>
              </a:spcAft>
              <a:defRPr/>
            </a:pPr>
            <a:r>
              <a:rPr lang="en-US">
                <a:ea typeface="ＭＳ Ｐゴシック" pitchFamily="-72" charset="-128"/>
                <a:cs typeface="ＭＳ Ｐゴシック" pitchFamily="-72" charset="-128"/>
              </a:rPr>
              <a:t>©2014 New York Legal Assistance Group</a:t>
            </a:r>
          </a:p>
        </p:txBody>
      </p:sp>
      <p:sp>
        <p:nvSpPr>
          <p:cNvPr id="4505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55675" fontAlgn="base">
              <a:spcBef>
                <a:spcPct val="0"/>
              </a:spcBef>
              <a:spcAft>
                <a:spcPct val="0"/>
              </a:spcAft>
              <a:defRPr/>
            </a:pPr>
            <a:fld id="{AC0C4F22-A190-47D8-952C-696F29788386}" type="slidenum">
              <a:rPr lang="en-US">
                <a:ea typeface="ＭＳ Ｐゴシック" pitchFamily="-72" charset="-128"/>
                <a:cs typeface="ＭＳ Ｐゴシック" pitchFamily="-72" charset="-128"/>
              </a:rPr>
              <a:pPr defTabSz="955675" fontAlgn="base">
                <a:spcBef>
                  <a:spcPct val="0"/>
                </a:spcBef>
                <a:spcAft>
                  <a:spcPct val="0"/>
                </a:spcAft>
                <a:defRPr/>
              </a:pPr>
              <a:t>41</a:t>
            </a:fld>
            <a:endParaRPr lang="en-US">
              <a:ea typeface="ＭＳ Ｐゴシック" pitchFamily="-72" charset="-128"/>
              <a:cs typeface="ＭＳ Ｐゴシック" pitchFamily="-72" charset="-128"/>
            </a:endParaRPr>
          </a:p>
        </p:txBody>
      </p:sp>
      <p:sp>
        <p:nvSpPr>
          <p:cNvPr id="44035" name="Rectangle 2"/>
          <p:cNvSpPr>
            <a:spLocks noGrp="1" noRot="1" noChangeAspect="1" noTextEdit="1"/>
          </p:cNvSpPr>
          <p:nvPr>
            <p:ph type="sldImg"/>
          </p:nvPr>
        </p:nvSpPr>
        <p:spPr bwMode="auto">
          <a:xfrm>
            <a:off x="1144588" y="685800"/>
            <a:ext cx="4573587" cy="3432175"/>
          </a:xfrm>
          <a:noFill/>
          <a:ln>
            <a:solidFill>
              <a:srgbClr val="000000"/>
            </a:solidFill>
            <a:miter lim="800000"/>
            <a:headEnd/>
            <a:tailEnd/>
          </a:ln>
        </p:spPr>
      </p:sp>
      <p:sp>
        <p:nvSpPr>
          <p:cNvPr id="44036" name="Rectangle 3"/>
          <p:cNvSpPr>
            <a:spLocks noGrp="1"/>
          </p:cNvSpPr>
          <p:nvPr>
            <p:ph type="body" idx="1"/>
          </p:nvPr>
        </p:nvSpPr>
        <p:spPr bwMode="auto">
          <a:xfrm>
            <a:off x="684213" y="4341813"/>
            <a:ext cx="5489575" cy="4116387"/>
          </a:xfrm>
          <a:noFill/>
        </p:spPr>
        <p:txBody>
          <a:bodyPr wrap="square" lIns="95941" tIns="47969" rIns="95941" bIns="47969" numCol="1" anchor="t" anchorCtr="0" compatLnSpc="1">
            <a:prstTxWarp prst="textNoShape">
              <a:avLst/>
            </a:prstTxWarp>
          </a:bodyPr>
          <a:lstStyle/>
          <a:p>
            <a:pPr defTabSz="469900" eaLnBrk="1" hangingPunct="1">
              <a:spcBef>
                <a:spcPct val="0"/>
              </a:spcBef>
            </a:pPr>
            <a:r>
              <a:rPr lang="en-US"/>
              <a:t>Remember to help clients double check with these 4 providers before picking a plan.</a:t>
            </a:r>
          </a:p>
          <a:p>
            <a:pPr defTabSz="469900" eaLnBrk="1" hangingPunct="1">
              <a:spcBef>
                <a:spcPct val="0"/>
              </a:spcBef>
            </a:pPr>
            <a:endParaRPr lang="en-US"/>
          </a:p>
          <a:p>
            <a:pPr defTabSz="469900" eaLnBrk="1" hangingPunct="1">
              <a:spcBef>
                <a:spcPct val="0"/>
              </a:spcBef>
            </a:pPr>
            <a:r>
              <a:rPr lang="en-US"/>
              <a:t>For those with Medigap coverage, Medicaid would not be paying the Medicare co-insurance anyway.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0"/>
          <p:cNvPicPr>
            <a:picLocks noChangeAspect="1"/>
          </p:cNvPicPr>
          <p:nvPr userDrawn="1"/>
        </p:nvPicPr>
        <p:blipFill>
          <a:blip r:embed="rId2"/>
          <a:srcRect/>
          <a:stretch>
            <a:fillRect/>
          </a:stretch>
        </p:blipFill>
        <p:spPr bwMode="auto">
          <a:xfrm>
            <a:off x="7162800" y="5810250"/>
            <a:ext cx="1676400" cy="746125"/>
          </a:xfrm>
          <a:prstGeom prst="rect">
            <a:avLst/>
          </a:prstGeom>
          <a:noFill/>
          <a:ln w="76200">
            <a:solidFill>
              <a:schemeClr val="bg1"/>
            </a:solidFill>
            <a:miter lim="800000"/>
            <a:headEnd/>
            <a:tailEnd/>
          </a:ln>
        </p:spPr>
      </p:pic>
      <p:sp>
        <p:nvSpPr>
          <p:cNvPr id="2" name="Title 1"/>
          <p:cNvSpPr>
            <a:spLocks noGrp="1"/>
          </p:cNvSpPr>
          <p:nvPr>
            <p:ph type="ctrTitle"/>
          </p:nvPr>
        </p:nvSpPr>
        <p:spPr>
          <a:xfrm>
            <a:off x="685800" y="1371600"/>
            <a:ext cx="7848600" cy="1927225"/>
          </a:xfrm>
        </p:spPr>
        <p:txBody>
          <a:bodyPr anchor="b">
            <a:noAutofit/>
          </a:bodyPr>
          <a:lstStyle>
            <a:lvl1pPr>
              <a:defRPr sz="40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37842EC-A97A-4E69-941E-C8EAD3976686}" type="datetimeFigureOut">
              <a:rPr lang="en-US"/>
              <a:pPr>
                <a:defRPr/>
              </a:pPr>
              <a:t>4/28/2016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FACE97C-7D97-4A15-8164-485EBFB680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a:fillRect/>
          </a:stretch>
        </p:blipFill>
        <p:spPr bwMode="auto">
          <a:xfrm rot="5400000">
            <a:off x="-235743" y="5417343"/>
            <a:ext cx="1676400" cy="747713"/>
          </a:xfrm>
          <a:prstGeom prst="rect">
            <a:avLst/>
          </a:prstGeom>
          <a:noFill/>
          <a:ln w="76200">
            <a:solidFill>
              <a:schemeClr val="bg1"/>
            </a:solid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880E1A-2C04-4F0C-97E1-D4A2F3412281}" type="datetimeFigureOut">
              <a:rPr lang="en-US"/>
              <a:pPr>
                <a:defRPr/>
              </a:pPr>
              <a:t>4/28/2016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2EBD40-751D-4C54-8743-FAD32C2E72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a:fillRect/>
          </a:stretch>
        </p:blipFill>
        <p:spPr bwMode="auto">
          <a:xfrm rot="5400000">
            <a:off x="-235743" y="5417343"/>
            <a:ext cx="1676400" cy="747713"/>
          </a:xfrm>
          <a:prstGeom prst="rect">
            <a:avLst/>
          </a:prstGeom>
          <a:noFill/>
          <a:ln w="76200">
            <a:solidFill>
              <a:schemeClr val="bg1"/>
            </a:solidFill>
            <a:miter lim="800000"/>
            <a:headEnd/>
            <a:tailEnd/>
          </a:ln>
        </p:spPr>
      </p:pic>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2015690-5461-4EDA-B5B9-AF6C5ED657A8}" type="datetimeFigureOut">
              <a:rPr lang="en-US"/>
              <a:pPr>
                <a:defRPr/>
              </a:pPr>
              <a:t>4/28/2016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98ACB-9D13-42C2-89FE-AFA00A47E5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a:fillRect/>
          </a:stretch>
        </p:blipFill>
        <p:spPr bwMode="auto">
          <a:xfrm>
            <a:off x="381000" y="3244850"/>
            <a:ext cx="2124075" cy="946150"/>
          </a:xfrm>
          <a:prstGeom prst="rect">
            <a:avLst/>
          </a:prstGeom>
          <a:noFill/>
          <a:ln w="9525">
            <a:noFill/>
            <a:miter lim="800000"/>
            <a:headEnd/>
            <a:tailEnd/>
          </a:ln>
        </p:spPr>
      </p:pic>
      <p:cxnSp>
        <p:nvCxnSpPr>
          <p:cNvPr id="5" name="Straight Connector 4"/>
          <p:cNvCxnSpPr/>
          <p:nvPr userDrawn="1"/>
        </p:nvCxnSpPr>
        <p:spPr>
          <a:xfrm flipH="1">
            <a:off x="2894013" y="2703513"/>
            <a:ext cx="3175" cy="209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701925"/>
            <a:ext cx="9144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0" y="480060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0"/>
            <a:ext cx="9144000" cy="76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9" name="Picture 14"/>
          <p:cNvPicPr>
            <a:picLocks noChangeAspect="1"/>
          </p:cNvPicPr>
          <p:nvPr userDrawn="1"/>
        </p:nvPicPr>
        <p:blipFill>
          <a:blip r:embed="rId3"/>
          <a:srcRect l="13580" r="4938" b="6020"/>
          <a:stretch>
            <a:fillRect/>
          </a:stretch>
        </p:blipFill>
        <p:spPr bwMode="auto">
          <a:xfrm>
            <a:off x="0" y="769938"/>
            <a:ext cx="2514600" cy="1933575"/>
          </a:xfrm>
          <a:prstGeom prst="rect">
            <a:avLst/>
          </a:prstGeom>
          <a:noFill/>
          <a:ln w="9525">
            <a:noFill/>
            <a:miter lim="800000"/>
            <a:headEnd/>
            <a:tailEnd/>
          </a:ln>
        </p:spPr>
      </p:pic>
      <p:pic>
        <p:nvPicPr>
          <p:cNvPr id="10" name="Picture 15"/>
          <p:cNvPicPr>
            <a:picLocks noChangeAspect="1"/>
          </p:cNvPicPr>
          <p:nvPr userDrawn="1"/>
        </p:nvPicPr>
        <p:blipFill>
          <a:blip r:embed="rId4"/>
          <a:srcRect l="644" r="192"/>
          <a:stretch>
            <a:fillRect/>
          </a:stretch>
        </p:blipFill>
        <p:spPr bwMode="auto">
          <a:xfrm>
            <a:off x="0" y="4800600"/>
            <a:ext cx="3067050" cy="2057400"/>
          </a:xfrm>
          <a:prstGeom prst="rect">
            <a:avLst/>
          </a:prstGeom>
          <a:noFill/>
          <a:ln w="9525">
            <a:noFill/>
            <a:miter lim="800000"/>
            <a:headEnd/>
            <a:tailEnd/>
          </a:ln>
        </p:spPr>
      </p:pic>
      <p:pic>
        <p:nvPicPr>
          <p:cNvPr id="11" name="Picture 16"/>
          <p:cNvPicPr>
            <a:picLocks noChangeAspect="1"/>
          </p:cNvPicPr>
          <p:nvPr userDrawn="1"/>
        </p:nvPicPr>
        <p:blipFill>
          <a:blip r:embed="rId5"/>
          <a:srcRect b="20683"/>
          <a:stretch>
            <a:fillRect/>
          </a:stretch>
        </p:blipFill>
        <p:spPr bwMode="auto">
          <a:xfrm>
            <a:off x="2514600" y="769938"/>
            <a:ext cx="3657600" cy="1930400"/>
          </a:xfrm>
          <a:prstGeom prst="rect">
            <a:avLst/>
          </a:prstGeom>
          <a:noFill/>
          <a:ln w="9525">
            <a:noFill/>
            <a:miter lim="800000"/>
            <a:headEnd/>
            <a:tailEnd/>
          </a:ln>
        </p:spPr>
      </p:pic>
      <p:pic>
        <p:nvPicPr>
          <p:cNvPr id="12" name="Picture 17"/>
          <p:cNvPicPr>
            <a:picLocks noChangeAspect="1"/>
          </p:cNvPicPr>
          <p:nvPr userDrawn="1"/>
        </p:nvPicPr>
        <p:blipFill>
          <a:blip r:embed="rId6"/>
          <a:srcRect b="2528"/>
          <a:stretch>
            <a:fillRect/>
          </a:stretch>
        </p:blipFill>
        <p:spPr bwMode="auto">
          <a:xfrm>
            <a:off x="6172200" y="769938"/>
            <a:ext cx="2971800" cy="1930400"/>
          </a:xfrm>
          <a:prstGeom prst="rect">
            <a:avLst/>
          </a:prstGeom>
          <a:noFill/>
          <a:ln w="9525">
            <a:noFill/>
            <a:miter lim="800000"/>
            <a:headEnd/>
            <a:tailEnd/>
          </a:ln>
        </p:spPr>
      </p:pic>
      <p:pic>
        <p:nvPicPr>
          <p:cNvPr id="13" name="Picture 18"/>
          <p:cNvPicPr>
            <a:picLocks noChangeAspect="1"/>
          </p:cNvPicPr>
          <p:nvPr userDrawn="1"/>
        </p:nvPicPr>
        <p:blipFill>
          <a:blip r:embed="rId7"/>
          <a:srcRect/>
          <a:stretch>
            <a:fillRect/>
          </a:stretch>
        </p:blipFill>
        <p:spPr bwMode="auto">
          <a:xfrm>
            <a:off x="3067050" y="4802188"/>
            <a:ext cx="3086100" cy="2057400"/>
          </a:xfrm>
          <a:prstGeom prst="rect">
            <a:avLst/>
          </a:prstGeom>
          <a:noFill/>
          <a:ln w="9525">
            <a:noFill/>
            <a:miter lim="800000"/>
            <a:headEnd/>
            <a:tailEnd/>
          </a:ln>
        </p:spPr>
      </p:pic>
      <p:pic>
        <p:nvPicPr>
          <p:cNvPr id="14" name="Picture 19"/>
          <p:cNvPicPr>
            <a:picLocks noChangeAspect="1"/>
          </p:cNvPicPr>
          <p:nvPr userDrawn="1"/>
        </p:nvPicPr>
        <p:blipFill>
          <a:blip r:embed="rId8"/>
          <a:srcRect l="2" r="2611"/>
          <a:stretch>
            <a:fillRect/>
          </a:stretch>
        </p:blipFill>
        <p:spPr bwMode="auto">
          <a:xfrm>
            <a:off x="6153150" y="4802188"/>
            <a:ext cx="2990850" cy="2055812"/>
          </a:xfrm>
          <a:prstGeom prst="rect">
            <a:avLst/>
          </a:prstGeom>
          <a:noFill/>
          <a:ln w="9525">
            <a:noFill/>
            <a:miter lim="800000"/>
            <a:headEnd/>
            <a:tailEnd/>
          </a:ln>
        </p:spPr>
      </p:pic>
      <p:sp>
        <p:nvSpPr>
          <p:cNvPr id="39" name="Text Placeholder 38"/>
          <p:cNvSpPr>
            <a:spLocks noGrp="1"/>
          </p:cNvSpPr>
          <p:nvPr>
            <p:ph type="body" sz="quarter" idx="10"/>
          </p:nvPr>
        </p:nvSpPr>
        <p:spPr>
          <a:xfrm>
            <a:off x="3200400" y="3276600"/>
            <a:ext cx="5486400" cy="565150"/>
          </a:xfrm>
        </p:spPr>
        <p:txBody>
          <a:bodyPr>
            <a:normAutofit/>
          </a:bodyPr>
          <a:lstStyle>
            <a:lvl1pPr marL="0" indent="0">
              <a:buFontTx/>
              <a:buNone/>
              <a:defRPr sz="2800" b="1">
                <a:solidFill>
                  <a:srgbClr val="A32E37"/>
                </a:solidFill>
              </a:defRPr>
            </a:lvl1pPr>
          </a:lstStyle>
          <a:p>
            <a:pPr lvl="0"/>
            <a:r>
              <a:rPr lang="en-US"/>
              <a:t>Click to edit Master text styles</a:t>
            </a:r>
          </a:p>
        </p:txBody>
      </p:sp>
      <p:sp>
        <p:nvSpPr>
          <p:cNvPr id="43" name="Text Placeholder 42"/>
          <p:cNvSpPr>
            <a:spLocks noGrp="1"/>
          </p:cNvSpPr>
          <p:nvPr>
            <p:ph type="body" sz="quarter" idx="11"/>
          </p:nvPr>
        </p:nvSpPr>
        <p:spPr>
          <a:xfrm>
            <a:off x="3200400" y="3810000"/>
            <a:ext cx="5715000" cy="457200"/>
          </a:xfrm>
        </p:spPr>
        <p:txBody>
          <a:bodyPr>
            <a:normAutofit/>
          </a:bodyPr>
          <a:lstStyle>
            <a:lvl1pPr marL="0" indent="0">
              <a:buFontTx/>
              <a:buNone/>
              <a:defRPr sz="2000" b="1">
                <a:solidFill>
                  <a:schemeClr val="accent6"/>
                </a:solidFill>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a:fillRect/>
          </a:stretch>
        </p:blipFill>
        <p:spPr bwMode="auto">
          <a:xfrm>
            <a:off x="7162800" y="5810250"/>
            <a:ext cx="1676400" cy="746125"/>
          </a:xfrm>
          <a:prstGeom prst="rect">
            <a:avLst/>
          </a:prstGeom>
          <a:noFill/>
          <a:ln w="76200">
            <a:solidFill>
              <a:schemeClr val="bg1"/>
            </a:solid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78AD12-E536-41EF-B4AB-3C348FAF1EF3}" type="datetimeFigureOut">
              <a:rPr lang="en-US"/>
              <a:pPr>
                <a:defRPr/>
              </a:pPr>
              <a:t>4/28/2016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06692B-5A8A-4912-8044-AE2AF0E04B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6F4931-6C47-450D-90FF-05810514B380}" type="datetimeFigureOut">
              <a:rPr lang="en-US"/>
              <a:pPr>
                <a:defRPr/>
              </a:pPr>
              <a:t>4/28/2016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6283D5-E889-4D6C-B8C2-09EF2B01B63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7162800" y="5810250"/>
            <a:ext cx="1676400" cy="746125"/>
          </a:xfrm>
          <a:prstGeom prst="rect">
            <a:avLst/>
          </a:prstGeom>
          <a:noFill/>
          <a:ln w="76200">
            <a:solidFill>
              <a:schemeClr val="bg1"/>
            </a:solid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0EE32C3-B2F7-45CD-9DE6-315C1FCA30B0}" type="datetimeFigureOut">
              <a:rPr lang="en-US"/>
              <a:pPr>
                <a:defRPr/>
              </a:pPr>
              <a:t>4/28/2016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76CC7B1-6A25-446D-A14D-178C3893C3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p:cNvPicPr>
          <p:nvPr userDrawn="1"/>
        </p:nvPicPr>
        <p:blipFill>
          <a:blip r:embed="rId2"/>
          <a:srcRect/>
          <a:stretch>
            <a:fillRect/>
          </a:stretch>
        </p:blipFill>
        <p:spPr bwMode="auto">
          <a:xfrm>
            <a:off x="7162800" y="5810250"/>
            <a:ext cx="1676400" cy="746125"/>
          </a:xfrm>
          <a:prstGeom prst="rect">
            <a:avLst/>
          </a:prstGeom>
          <a:noFill/>
          <a:ln w="76200">
            <a:solidFill>
              <a:schemeClr val="bg1"/>
            </a:solid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0"/>
          </p:nvPr>
        </p:nvSpPr>
        <p:spPr/>
        <p:txBody>
          <a:bodyPr/>
          <a:lstStyle>
            <a:lvl1pPr>
              <a:defRPr/>
            </a:lvl1pPr>
          </a:lstStyle>
          <a:p>
            <a:pPr>
              <a:defRPr/>
            </a:pPr>
            <a:fld id="{E515E82D-711E-4994-BF03-F364B800B09C}" type="datetimeFigureOut">
              <a:rPr lang="en-US"/>
              <a:pPr>
                <a:defRPr/>
              </a:pPr>
              <a:t>4/28/2016</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FBE7C03F-4266-4675-AE4F-28C40C27C8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srcRect/>
          <a:stretch>
            <a:fillRect/>
          </a:stretch>
        </p:blipFill>
        <p:spPr bwMode="auto">
          <a:xfrm>
            <a:off x="7162800" y="5810250"/>
            <a:ext cx="1676400" cy="746125"/>
          </a:xfrm>
          <a:prstGeom prst="rect">
            <a:avLst/>
          </a:prstGeom>
          <a:noFill/>
          <a:ln w="76200">
            <a:solidFill>
              <a:schemeClr val="bg1"/>
            </a:solid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265AA4C8-20FA-40AC-9661-B6E8606DA762}" type="datetimeFigureOut">
              <a:rPr lang="en-US"/>
              <a:pPr>
                <a:defRPr/>
              </a:pPr>
              <a:t>4/28/2016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801E811-91C4-465A-B1A0-18D657D1BC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srcRect/>
          <a:stretch>
            <a:fillRect/>
          </a:stretch>
        </p:blipFill>
        <p:spPr bwMode="auto">
          <a:xfrm>
            <a:off x="7162800" y="5810250"/>
            <a:ext cx="1676400" cy="746125"/>
          </a:xfrm>
          <a:prstGeom prst="rect">
            <a:avLst/>
          </a:prstGeom>
          <a:noFill/>
          <a:ln w="76200">
            <a:solidFill>
              <a:schemeClr val="bg1"/>
            </a:solidFill>
            <a:miter lim="800000"/>
            <a:headEnd/>
            <a:tailEnd/>
          </a:ln>
        </p:spPr>
      </p:pic>
      <p:sp>
        <p:nvSpPr>
          <p:cNvPr id="3" name="Date Placeholder 1"/>
          <p:cNvSpPr>
            <a:spLocks noGrp="1"/>
          </p:cNvSpPr>
          <p:nvPr>
            <p:ph type="dt" sz="half" idx="10"/>
          </p:nvPr>
        </p:nvSpPr>
        <p:spPr/>
        <p:txBody>
          <a:bodyPr/>
          <a:lstStyle>
            <a:lvl1pPr>
              <a:defRPr/>
            </a:lvl1pPr>
          </a:lstStyle>
          <a:p>
            <a:pPr>
              <a:defRPr/>
            </a:pPr>
            <a:fld id="{D94A4773-38ED-4283-AF52-B3A335916C52}" type="datetimeFigureOut">
              <a:rPr lang="en-US"/>
              <a:pPr>
                <a:defRPr/>
              </a:pPr>
              <a:t>4/28/2016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FB6D2C7E-A654-4CBC-A447-C87929750B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0"/>
          <p:cNvPicPr>
            <a:picLocks noChangeAspect="1"/>
          </p:cNvPicPr>
          <p:nvPr userDrawn="1"/>
        </p:nvPicPr>
        <p:blipFill>
          <a:blip r:embed="rId2"/>
          <a:srcRect/>
          <a:stretch>
            <a:fillRect/>
          </a:stretch>
        </p:blipFill>
        <p:spPr bwMode="auto">
          <a:xfrm>
            <a:off x="7162800" y="5810250"/>
            <a:ext cx="1676400" cy="746125"/>
          </a:xfrm>
          <a:prstGeom prst="rect">
            <a:avLst/>
          </a:prstGeom>
          <a:noFill/>
          <a:ln w="76200">
            <a:solidFill>
              <a:schemeClr val="bg1"/>
            </a:solidFill>
            <a:miter lim="800000"/>
            <a:headEnd/>
            <a:tailEnd/>
          </a:ln>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5F5059DC-D0D4-4222-B5A3-BF1E62DCCBCB}" type="datetimeFigureOut">
              <a:rPr lang="en-US"/>
              <a:pPr>
                <a:defRPr/>
              </a:pPr>
              <a:t>4/28/2016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96042D7-3D94-4CD2-8380-13EA45997B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7162800" y="5810250"/>
            <a:ext cx="1676400" cy="746125"/>
          </a:xfrm>
          <a:prstGeom prst="rect">
            <a:avLst/>
          </a:prstGeom>
          <a:noFill/>
          <a:ln w="9525">
            <a:noFill/>
            <a:miter lim="800000"/>
            <a:headEnd/>
            <a:tailEnd/>
          </a:ln>
        </p:spPr>
      </p:pic>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4648199"/>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84AE836-939B-45B3-AFDB-B32D43BBCB0B}" type="datetimeFigureOut">
              <a:rPr lang="en-US"/>
              <a:pPr>
                <a:defRPr/>
              </a:pPr>
              <a:t>4/28/2016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3228BED-9434-43E1-ADF9-287B95FA6B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ea typeface="+mn-ea"/>
                <a:cs typeface="+mn-cs"/>
              </a:defRPr>
            </a:lvl1pPr>
          </a:lstStyle>
          <a:p>
            <a:pPr>
              <a:defRPr/>
            </a:pPr>
            <a:fld id="{F029E379-B468-41C5-8900-F31C07179760}" type="datetimeFigureOut">
              <a:rPr lang="en-US"/>
              <a:pPr>
                <a:defRPr/>
              </a:pPr>
              <a:t>4/28/2016</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ea typeface="+mn-ea"/>
                <a:cs typeface="+mn-cs"/>
              </a:defRPr>
            </a:lvl1pPr>
          </a:lstStyle>
          <a:p>
            <a:pPr>
              <a:defRPr/>
            </a:pPr>
            <a:fld id="{C4EF40F8-7B17-43FC-806C-328F17AD2A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sz="4000" kern="1200" spc="-100">
          <a:solidFill>
            <a:schemeClr val="tx2"/>
          </a:solidFill>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4000">
          <a:solidFill>
            <a:schemeClr val="tx2"/>
          </a:solidFill>
          <a:latin typeface="Arial"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4000">
          <a:solidFill>
            <a:schemeClr val="tx2"/>
          </a:solidFill>
          <a:latin typeface="Arial"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4000">
          <a:solidFill>
            <a:schemeClr val="tx2"/>
          </a:solidFill>
          <a:latin typeface="Arial"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4000">
          <a:solidFill>
            <a:schemeClr val="tx2"/>
          </a:solidFill>
          <a:latin typeface="Arial" pitchFamily="-72" charset="0"/>
          <a:ea typeface="ＭＳ Ｐゴシック" pitchFamily="-72" charset="-128"/>
          <a:cs typeface="ＭＳ Ｐゴシック" pitchFamily="-72" charset="-128"/>
        </a:defRPr>
      </a:lvl5pPr>
      <a:lvl6pPr marL="457200" algn="l" rtl="0" fontAlgn="base">
        <a:spcBef>
          <a:spcPct val="0"/>
        </a:spcBef>
        <a:spcAft>
          <a:spcPct val="0"/>
        </a:spcAft>
        <a:defRPr sz="4000">
          <a:solidFill>
            <a:schemeClr val="tx2"/>
          </a:solidFill>
          <a:latin typeface="Arial" pitchFamily="-72" charset="0"/>
          <a:ea typeface="ＭＳ Ｐゴシック" pitchFamily="-72" charset="-128"/>
          <a:cs typeface="ＭＳ Ｐゴシック" pitchFamily="-72" charset="-128"/>
        </a:defRPr>
      </a:lvl6pPr>
      <a:lvl7pPr marL="914400" algn="l" rtl="0" fontAlgn="base">
        <a:spcBef>
          <a:spcPct val="0"/>
        </a:spcBef>
        <a:spcAft>
          <a:spcPct val="0"/>
        </a:spcAft>
        <a:defRPr sz="4000">
          <a:solidFill>
            <a:schemeClr val="tx2"/>
          </a:solidFill>
          <a:latin typeface="Arial" pitchFamily="-72" charset="0"/>
          <a:ea typeface="ＭＳ Ｐゴシック" pitchFamily="-72" charset="-128"/>
          <a:cs typeface="ＭＳ Ｐゴシック" pitchFamily="-72" charset="-128"/>
        </a:defRPr>
      </a:lvl7pPr>
      <a:lvl8pPr marL="1371600" algn="l" rtl="0" fontAlgn="base">
        <a:spcBef>
          <a:spcPct val="0"/>
        </a:spcBef>
        <a:spcAft>
          <a:spcPct val="0"/>
        </a:spcAft>
        <a:defRPr sz="4000">
          <a:solidFill>
            <a:schemeClr val="tx2"/>
          </a:solidFill>
          <a:latin typeface="Arial" pitchFamily="-72" charset="0"/>
          <a:ea typeface="ＭＳ Ｐゴシック" pitchFamily="-72" charset="-128"/>
          <a:cs typeface="ＭＳ Ｐゴシック" pitchFamily="-72" charset="-128"/>
        </a:defRPr>
      </a:lvl8pPr>
      <a:lvl9pPr marL="1828800" algn="l" rtl="0" fontAlgn="base">
        <a:spcBef>
          <a:spcPct val="0"/>
        </a:spcBef>
        <a:spcAft>
          <a:spcPct val="0"/>
        </a:spcAft>
        <a:defRPr sz="4000">
          <a:solidFill>
            <a:schemeClr val="tx2"/>
          </a:solidFill>
          <a:latin typeface="Arial" pitchFamily="-72" charset="0"/>
          <a:ea typeface="ＭＳ Ｐゴシック" pitchFamily="-72" charset="-128"/>
          <a:cs typeface="ＭＳ Ｐゴシック" pitchFamily="-72" charset="-128"/>
        </a:defRPr>
      </a:lvl9pPr>
    </p:titleStyle>
    <p:bodyStyle>
      <a:lvl1pPr marL="182563" indent="-182563" algn="l" rtl="0" eaLnBrk="0" fontAlgn="base" hangingPunct="0">
        <a:spcBef>
          <a:spcPct val="20000"/>
        </a:spcBef>
        <a:spcAft>
          <a:spcPct val="0"/>
        </a:spcAft>
        <a:buClr>
          <a:schemeClr val="accent1"/>
        </a:buClr>
        <a:buSzPct val="85000"/>
        <a:buFont typeface="Arial" pitchFamily="-72" charset="0"/>
        <a:buChar char="•"/>
        <a:defRPr sz="2400" kern="1200">
          <a:solidFill>
            <a:schemeClr val="tx1"/>
          </a:solidFill>
          <a:latin typeface="+mn-lt"/>
          <a:ea typeface="ＭＳ Ｐゴシック" pitchFamily="-72" charset="-128"/>
          <a:cs typeface="ＭＳ Ｐゴシック" pitchFamily="-72" charset="-128"/>
        </a:defRPr>
      </a:lvl1pPr>
      <a:lvl2pPr marL="457200" indent="-182563" algn="l" rtl="0" eaLnBrk="0" fontAlgn="base" hangingPunct="0">
        <a:spcBef>
          <a:spcPct val="20000"/>
        </a:spcBef>
        <a:spcAft>
          <a:spcPct val="0"/>
        </a:spcAft>
        <a:buClr>
          <a:schemeClr val="accent1"/>
        </a:buClr>
        <a:buSzPct val="85000"/>
        <a:buFont typeface="Arial" pitchFamily="-72" charset="0"/>
        <a:buChar char="•"/>
        <a:defRPr sz="2000" kern="1200">
          <a:solidFill>
            <a:schemeClr val="tx1"/>
          </a:solidFill>
          <a:latin typeface="+mn-lt"/>
          <a:ea typeface="ＭＳ Ｐゴシック" pitchFamily="-72" charset="-128"/>
          <a:cs typeface="+mn-cs"/>
        </a:defRPr>
      </a:lvl2pPr>
      <a:lvl3pPr marL="730250" indent="-182563" algn="l" rtl="0" eaLnBrk="0" fontAlgn="base" hangingPunct="0">
        <a:spcBef>
          <a:spcPct val="20000"/>
        </a:spcBef>
        <a:spcAft>
          <a:spcPct val="0"/>
        </a:spcAft>
        <a:buClr>
          <a:schemeClr val="accent1"/>
        </a:buClr>
        <a:buSzPct val="90000"/>
        <a:buFont typeface="Arial" pitchFamily="-72" charset="0"/>
        <a:buChar char="•"/>
        <a:defRPr kern="1200">
          <a:solidFill>
            <a:schemeClr val="tx1"/>
          </a:solidFill>
          <a:latin typeface="+mn-lt"/>
          <a:ea typeface="ＭＳ Ｐゴシック" pitchFamily="-72" charset="-128"/>
          <a:cs typeface="+mn-cs"/>
        </a:defRPr>
      </a:lvl3pPr>
      <a:lvl4pPr marL="1004888" indent="-182563" algn="l" rtl="0" eaLnBrk="0" fontAlgn="base" hangingPunct="0">
        <a:spcBef>
          <a:spcPct val="20000"/>
        </a:spcBef>
        <a:spcAft>
          <a:spcPct val="0"/>
        </a:spcAft>
        <a:buClr>
          <a:schemeClr val="accent1"/>
        </a:buClr>
        <a:buFont typeface="Arial" pitchFamily="-72" charset="0"/>
        <a:buChar char="•"/>
        <a:defRPr sz="1600" kern="1200">
          <a:solidFill>
            <a:schemeClr val="tx1"/>
          </a:solidFill>
          <a:latin typeface="+mn-lt"/>
          <a:ea typeface="ＭＳ Ｐゴシック" pitchFamily="-72" charset="-128"/>
          <a:cs typeface="+mn-cs"/>
        </a:defRPr>
      </a:lvl4pPr>
      <a:lvl5pPr marL="1187450" indent="-136525" algn="l" rtl="0" eaLnBrk="0" fontAlgn="base" hangingPunct="0">
        <a:spcBef>
          <a:spcPct val="20000"/>
        </a:spcBef>
        <a:spcAft>
          <a:spcPct val="0"/>
        </a:spcAft>
        <a:buClr>
          <a:schemeClr val="accent1"/>
        </a:buClr>
        <a:buSzPct val="100000"/>
        <a:buFont typeface="Arial" pitchFamily="-72" charset="0"/>
        <a:buChar char="•"/>
        <a:defRPr sz="1400" kern="1200">
          <a:solidFill>
            <a:schemeClr val="tx1"/>
          </a:solidFill>
          <a:latin typeface="+mn-lt"/>
          <a:ea typeface="ＭＳ Ｐゴシック" pitchFamily="-72"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nyhealthaccess.org/"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2.jp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00400" y="3048000"/>
            <a:ext cx="5486400" cy="565150"/>
          </a:xfrm>
        </p:spPr>
        <p:txBody>
          <a:bodyPr rtlCol="0">
            <a:normAutofit fontScale="55000" lnSpcReduction="20000"/>
          </a:bodyPr>
          <a:lstStyle/>
          <a:p>
            <a:pPr eaLnBrk="1" fontAlgn="auto" hangingPunct="1">
              <a:spcAft>
                <a:spcPts val="0"/>
              </a:spcAft>
              <a:defRPr/>
            </a:pPr>
            <a:r>
              <a:rPr lang="en-US" dirty="0">
                <a:ea typeface="+mn-ea"/>
                <a:cs typeface="+mn-cs"/>
              </a:rPr>
              <a:t>How to Access Medicaid Services</a:t>
            </a:r>
          </a:p>
          <a:p>
            <a:pPr eaLnBrk="1" fontAlgn="auto" hangingPunct="1">
              <a:spcAft>
                <a:spcPts val="0"/>
              </a:spcAft>
              <a:defRPr/>
            </a:pPr>
            <a:r>
              <a:rPr lang="en-US" dirty="0" err="1">
                <a:ea typeface="+mn-ea"/>
                <a:cs typeface="+mn-cs"/>
              </a:rPr>
              <a:t>Borchard</a:t>
            </a:r>
            <a:r>
              <a:rPr lang="en-US" dirty="0">
                <a:ea typeface="+mn-ea"/>
                <a:cs typeface="+mn-cs"/>
              </a:rPr>
              <a:t> Foundation Training Series – Part III</a:t>
            </a:r>
          </a:p>
          <a:p>
            <a:pPr eaLnBrk="1" fontAlgn="auto" hangingPunct="1">
              <a:spcAft>
                <a:spcPts val="0"/>
              </a:spcAft>
              <a:defRPr/>
            </a:pPr>
            <a:endParaRPr lang="en-US" dirty="0">
              <a:ea typeface="+mn-ea"/>
              <a:cs typeface="+mn-cs"/>
            </a:endParaRPr>
          </a:p>
        </p:txBody>
      </p:sp>
      <p:sp>
        <p:nvSpPr>
          <p:cNvPr id="3" name="Text Placeholder 2"/>
          <p:cNvSpPr>
            <a:spLocks noGrp="1"/>
          </p:cNvSpPr>
          <p:nvPr>
            <p:ph type="body" sz="quarter" idx="11"/>
          </p:nvPr>
        </p:nvSpPr>
        <p:spPr>
          <a:xfrm>
            <a:off x="3203848" y="3501008"/>
            <a:ext cx="5715000" cy="1371600"/>
          </a:xfrm>
        </p:spPr>
        <p:txBody>
          <a:bodyPr rtlCol="0">
            <a:normAutofit fontScale="92500" lnSpcReduction="10000"/>
          </a:bodyPr>
          <a:lstStyle/>
          <a:p>
            <a:pPr eaLnBrk="1" fontAlgn="auto" hangingPunct="1">
              <a:spcAft>
                <a:spcPts val="0"/>
              </a:spcAft>
              <a:defRPr/>
            </a:pPr>
            <a:r>
              <a:rPr lang="en-US" sz="1600" dirty="0">
                <a:ea typeface="+mn-ea"/>
                <a:cs typeface="+mn-cs"/>
              </a:rPr>
              <a:t>Marie T. Vaz, Staff Attorney</a:t>
            </a:r>
          </a:p>
          <a:p>
            <a:pPr eaLnBrk="1" fontAlgn="auto" hangingPunct="1">
              <a:spcAft>
                <a:spcPts val="0"/>
              </a:spcAft>
              <a:defRPr/>
            </a:pPr>
            <a:r>
              <a:rPr lang="en-US" sz="1600" dirty="0">
                <a:ea typeface="+mn-ea"/>
                <a:cs typeface="+mn-cs"/>
              </a:rPr>
              <a:t>Peter Travitsky, Staff Attorney</a:t>
            </a:r>
          </a:p>
          <a:p>
            <a:pPr eaLnBrk="1" fontAlgn="auto" hangingPunct="1">
              <a:spcAft>
                <a:spcPts val="0"/>
              </a:spcAft>
              <a:defRPr/>
            </a:pPr>
            <a:r>
              <a:rPr lang="en-US" sz="1600" dirty="0">
                <a:ea typeface="+mn-ea"/>
                <a:cs typeface="+mn-cs"/>
              </a:rPr>
              <a:t>Evelyn Frank Legal Resources Program</a:t>
            </a:r>
          </a:p>
          <a:p>
            <a:pPr eaLnBrk="1" fontAlgn="auto" hangingPunct="1">
              <a:spcAft>
                <a:spcPts val="0"/>
              </a:spcAft>
              <a:defRPr/>
            </a:pPr>
            <a:r>
              <a:rPr lang="en-US" sz="1600" dirty="0">
                <a:ea typeface="+mn-ea"/>
                <a:cs typeface="+mn-cs"/>
              </a:rPr>
              <a:t>212-613-7310  </a:t>
            </a:r>
            <a:r>
              <a:rPr lang="en-US" sz="1600" dirty="0">
                <a:ea typeface="ＭＳ Ｐゴシック" pitchFamily="34" charset="-128"/>
                <a:cs typeface="Calibri" pitchFamily="34" charset="0"/>
              </a:rPr>
              <a:t>eflrp@nylag.org</a:t>
            </a:r>
          </a:p>
          <a:p>
            <a:pPr eaLnBrk="1" fontAlgn="auto" hangingPunct="1">
              <a:spcAft>
                <a:spcPts val="0"/>
              </a:spcAft>
              <a:defRPr/>
            </a:pPr>
            <a:r>
              <a:rPr lang="en-US" sz="1600" dirty="0">
                <a:ea typeface="ＭＳ Ｐゴシック" pitchFamily="34" charset="-128"/>
                <a:cs typeface="Calibri" pitchFamily="34" charset="0"/>
                <a:hlinkClick r:id="rId2"/>
              </a:rPr>
              <a:t>http://</a:t>
            </a:r>
            <a:r>
              <a:rPr lang="en-US" sz="1600" dirty="0" smtClean="0">
                <a:ea typeface="ＭＳ Ｐゴシック" pitchFamily="34" charset="-128"/>
                <a:cs typeface="Calibri" pitchFamily="34" charset="0"/>
                <a:hlinkClick r:id="rId2"/>
              </a:rPr>
              <a:t>nyhealthaccess.org</a:t>
            </a:r>
            <a:r>
              <a:rPr lang="en-US" sz="1600" dirty="0">
                <a:ea typeface="ＭＳ Ｐゴシック" pitchFamily="34" charset="-128"/>
                <a:cs typeface="Calibri" pitchFamily="34" charset="0"/>
              </a:rPr>
              <a:t>	</a:t>
            </a:r>
            <a:r>
              <a:rPr lang="en-US" sz="1600" dirty="0" smtClean="0">
                <a:ea typeface="ＭＳ Ｐゴシック" pitchFamily="34" charset="-128"/>
                <a:cs typeface="Calibri" pitchFamily="34" charset="0"/>
              </a:rPr>
              <a:t>	        </a:t>
            </a:r>
            <a:r>
              <a:rPr lang="en-US" sz="1600" i="1" dirty="0" smtClean="0">
                <a:ea typeface="ＭＳ Ｐゴシック" pitchFamily="34" charset="-128"/>
                <a:cs typeface="Calibri" pitchFamily="34" charset="0"/>
              </a:rPr>
              <a:t>April 27, 2016</a:t>
            </a:r>
            <a:endParaRPr lang="en-US" sz="1600" dirty="0">
              <a:ea typeface="ＭＳ Ｐゴシック" pitchFamily="34" charset="-128"/>
              <a:cs typeface="Calibri" pitchFamily="34" charset="0"/>
            </a:endParaRPr>
          </a:p>
          <a:p>
            <a:pPr eaLnBrk="1" fontAlgn="auto" hangingPunct="1">
              <a:spcAft>
                <a:spcPts val="0"/>
              </a:spcAft>
              <a:defRPr/>
            </a:pPr>
            <a:endParaRPr lang="en-US" dirty="0">
              <a:ea typeface="+mn-ea"/>
              <a:cs typeface="+mn-cs"/>
            </a:endParaRPr>
          </a:p>
        </p:txBody>
      </p:sp>
      <p:sp>
        <p:nvSpPr>
          <p:cNvPr id="4" name="TextBox 3"/>
          <p:cNvSpPr txBox="1"/>
          <p:nvPr/>
        </p:nvSpPr>
        <p:spPr>
          <a:xfrm>
            <a:off x="323528" y="4437112"/>
            <a:ext cx="1584176" cy="288032"/>
          </a:xfrm>
          <a:prstGeom prst="rect">
            <a:avLst/>
          </a:prstGeom>
        </p:spPr>
        <p:txBody>
          <a:bodyPr vert="horz" wrap="square" lIns="91440" tIns="45720" rIns="91440" bIns="45720" rtlCol="0" anchor="ctr">
            <a:normAutofit fontScale="62500" lnSpcReduction="20000"/>
          </a:bodyPr>
          <a:lstStyle/>
          <a:p>
            <a:r>
              <a:rPr lang="en-US" b="1" dirty="0" smtClean="0">
                <a:solidFill>
                  <a:srgbClr val="A32E37"/>
                </a:solidFill>
              </a:rPr>
              <a:t>© NYLAG 2016</a:t>
            </a:r>
            <a:endParaRPr lang="en-US" b="1" dirty="0" smtClean="0">
              <a:solidFill>
                <a:srgbClr val="A32E37"/>
              </a:solidFill>
            </a:endParaRPr>
          </a:p>
        </p:txBody>
      </p:sp>
    </p:spTree>
    <p:extLst>
      <p:ext uri="{BB962C8B-B14F-4D97-AF65-F5344CB8AC3E}">
        <p14:creationId xmlns:p14="http://schemas.microsoft.com/office/powerpoint/2010/main" val="3041903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Redesign</a:t>
            </a:r>
            <a:endParaRPr lang="en-US" dirty="0"/>
          </a:p>
        </p:txBody>
      </p:sp>
      <p:sp>
        <p:nvSpPr>
          <p:cNvPr id="3" name="Content Placeholder 2"/>
          <p:cNvSpPr>
            <a:spLocks noGrp="1"/>
          </p:cNvSpPr>
          <p:nvPr>
            <p:ph idx="1"/>
          </p:nvPr>
        </p:nvSpPr>
        <p:spPr/>
        <p:txBody>
          <a:bodyPr/>
          <a:lstStyle/>
          <a:p>
            <a:r>
              <a:rPr lang="en-US" dirty="0" smtClean="0"/>
              <a:t>In 2011, NY State legislature adopted recommendations </a:t>
            </a:r>
            <a:r>
              <a:rPr lang="en-US" dirty="0"/>
              <a:t>of the Medicaid Redesign </a:t>
            </a:r>
            <a:r>
              <a:rPr lang="en-US" dirty="0" smtClean="0"/>
              <a:t>Team (“MRT”): </a:t>
            </a:r>
          </a:p>
          <a:p>
            <a:pPr marL="457200" indent="-457200">
              <a:buFont typeface="+mj-lt"/>
              <a:buAutoNum type="arabicPeriod"/>
            </a:pPr>
            <a:r>
              <a:rPr lang="en-US" b="1" dirty="0" smtClean="0"/>
              <a:t>Which benefits would be offered </a:t>
            </a:r>
            <a:r>
              <a:rPr lang="en-US" b="1" dirty="0"/>
              <a:t>on a fee-for-service basis </a:t>
            </a:r>
            <a:r>
              <a:rPr lang="en-US" b="1" dirty="0" smtClean="0"/>
              <a:t>changed drastically</a:t>
            </a:r>
          </a:p>
          <a:p>
            <a:pPr marL="457200" indent="-457200">
              <a:buFont typeface="+mj-lt"/>
              <a:buAutoNum type="arabicPeriod"/>
            </a:pPr>
            <a:r>
              <a:rPr lang="en-US" b="1" dirty="0" smtClean="0"/>
              <a:t>Very few Medicaid recipients would be </a:t>
            </a:r>
            <a:r>
              <a:rPr lang="en-US" b="1" dirty="0"/>
              <a:t>exempt or excluded from </a:t>
            </a:r>
            <a:r>
              <a:rPr lang="en-US" b="1" dirty="0" smtClean="0"/>
              <a:t>enrolling in managed care </a:t>
            </a:r>
            <a:endParaRPr lang="en-US" b="1" dirty="0"/>
          </a:p>
          <a:p>
            <a:r>
              <a:rPr lang="en-US" dirty="0" smtClean="0"/>
              <a:t>Services and populations affected by managed care can be found on the State MRT webpage</a:t>
            </a:r>
            <a:r>
              <a:rPr lang="en-US" dirty="0"/>
              <a:t>: http://</a:t>
            </a:r>
            <a:r>
              <a:rPr lang="en-US" dirty="0" smtClean="0"/>
              <a:t>www.health.ny.gov/health_care/medicaid/redesign/supplemental_info_mrt_proposals.htm </a:t>
            </a:r>
          </a:p>
          <a:p>
            <a:pPr lvl="1"/>
            <a:r>
              <a:rPr lang="en-US" sz="1800" dirty="0" smtClean="0"/>
              <a:t>MRT </a:t>
            </a:r>
            <a:r>
              <a:rPr lang="en-US" sz="1800" dirty="0"/>
              <a:t>1458: Care Management Population and Benefit </a:t>
            </a:r>
            <a:r>
              <a:rPr lang="en-US" sz="1800" dirty="0" smtClean="0"/>
              <a:t>Expansion</a:t>
            </a:r>
            <a:r>
              <a:rPr lang="en-US" sz="1800" dirty="0"/>
              <a:t>, Access to Services, and Consumer </a:t>
            </a:r>
            <a:r>
              <a:rPr lang="en-US" sz="1800" dirty="0" smtClean="0"/>
              <a:t>Rights</a:t>
            </a:r>
          </a:p>
          <a:p>
            <a:pPr lvl="1"/>
            <a:r>
              <a:rPr lang="en-US" sz="1800" dirty="0" smtClean="0"/>
              <a:t>MRT </a:t>
            </a:r>
            <a:r>
              <a:rPr lang="en-US" sz="1800" dirty="0"/>
              <a:t>90: Mandatory Enrollment Managed Long Term </a:t>
            </a:r>
            <a:r>
              <a:rPr lang="en-US" sz="1800" dirty="0" smtClean="0"/>
              <a:t>Care</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10</a:t>
            </a:fld>
            <a:endParaRPr lang="en-US"/>
          </a:p>
        </p:txBody>
      </p:sp>
    </p:spTree>
    <p:extLst>
      <p:ext uri="{BB962C8B-B14F-4D97-AF65-F5344CB8AC3E}">
        <p14:creationId xmlns:p14="http://schemas.microsoft.com/office/powerpoint/2010/main" val="4134122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defRPr sz="2700">
                <a:solidFill>
                  <a:schemeClr val="tx1"/>
                </a:solidFill>
                <a:latin typeface="Arial" charset="0"/>
                <a:ea typeface="ＭＳ Ｐゴシック" pitchFamily="34" charset="-128"/>
              </a:defRPr>
            </a:lvl1pPr>
            <a:lvl2pPr marL="742950" indent="-285750" eaLnBrk="0" hangingPunct="0">
              <a:spcBef>
                <a:spcPts val="325"/>
              </a:spcBef>
              <a:buClr>
                <a:schemeClr val="accent1"/>
              </a:buClr>
              <a:buSzPct val="86000"/>
              <a:buFont typeface="Wingdings 3" pitchFamily="18" charset="2"/>
              <a:buChar char="}"/>
              <a:defRPr sz="2300">
                <a:solidFill>
                  <a:schemeClr val="tx1"/>
                </a:solidFill>
                <a:latin typeface="Arial" charset="0"/>
                <a:ea typeface="ＭＳ Ｐゴシック" pitchFamily="34" charset="-128"/>
              </a:defRPr>
            </a:lvl2pPr>
            <a:lvl3pPr marL="1143000" indent="-228600" eaLnBrk="0" hangingPunct="0">
              <a:spcBef>
                <a:spcPts val="350"/>
              </a:spcBef>
              <a:buClr>
                <a:schemeClr val="accent1"/>
              </a:buClr>
              <a:buSzPct val="100000"/>
              <a:buFont typeface="Verdana" pitchFamily="34" charset="0"/>
              <a:buChar char="◦"/>
              <a:defRPr sz="2100">
                <a:solidFill>
                  <a:schemeClr val="tx1"/>
                </a:solidFill>
                <a:latin typeface="Arial"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Arial"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a:solidFill>
                  <a:schemeClr val="tx1"/>
                </a:solidFill>
                <a:latin typeface="Arial" charset="0"/>
                <a:ea typeface="ＭＳ Ｐゴシック" pitchFamily="34" charset="-128"/>
              </a:defRPr>
            </a:lvl5pPr>
            <a:lvl6pPr marL="2514600" indent="-228600" defTabSz="457200" eaLnBrk="0" fontAlgn="base" hangingPunct="0">
              <a:spcBef>
                <a:spcPts val="350"/>
              </a:spcBef>
              <a:spcAft>
                <a:spcPct val="0"/>
              </a:spcAft>
              <a:buClr>
                <a:schemeClr val="accent2"/>
              </a:buClr>
              <a:buFont typeface="Wingdings 2" pitchFamily="18" charset="2"/>
              <a:buChar char=""/>
              <a:defRPr>
                <a:solidFill>
                  <a:schemeClr val="tx1"/>
                </a:solidFill>
                <a:latin typeface="Arial" charset="0"/>
                <a:ea typeface="ＭＳ Ｐゴシック" pitchFamily="34" charset="-128"/>
              </a:defRPr>
            </a:lvl6pPr>
            <a:lvl7pPr marL="2971800" indent="-228600" defTabSz="457200" eaLnBrk="0" fontAlgn="base" hangingPunct="0">
              <a:spcBef>
                <a:spcPts val="350"/>
              </a:spcBef>
              <a:spcAft>
                <a:spcPct val="0"/>
              </a:spcAft>
              <a:buClr>
                <a:schemeClr val="accent2"/>
              </a:buClr>
              <a:buFont typeface="Wingdings 2" pitchFamily="18" charset="2"/>
              <a:buChar char=""/>
              <a:defRPr>
                <a:solidFill>
                  <a:schemeClr val="tx1"/>
                </a:solidFill>
                <a:latin typeface="Arial" charset="0"/>
                <a:ea typeface="ＭＳ Ｐゴシック" pitchFamily="34" charset="-128"/>
              </a:defRPr>
            </a:lvl7pPr>
            <a:lvl8pPr marL="3429000" indent="-228600" defTabSz="457200" eaLnBrk="0" fontAlgn="base" hangingPunct="0">
              <a:spcBef>
                <a:spcPts val="350"/>
              </a:spcBef>
              <a:spcAft>
                <a:spcPct val="0"/>
              </a:spcAft>
              <a:buClr>
                <a:schemeClr val="accent2"/>
              </a:buClr>
              <a:buFont typeface="Wingdings 2" pitchFamily="18" charset="2"/>
              <a:buChar char=""/>
              <a:defRPr>
                <a:solidFill>
                  <a:schemeClr val="tx1"/>
                </a:solidFill>
                <a:latin typeface="Arial" charset="0"/>
                <a:ea typeface="ＭＳ Ｐゴシック" pitchFamily="34" charset="-128"/>
              </a:defRPr>
            </a:lvl8pPr>
            <a:lvl9pPr marL="3886200" indent="-228600" defTabSz="457200" eaLnBrk="0" fontAlgn="base" hangingPunct="0">
              <a:spcBef>
                <a:spcPts val="350"/>
              </a:spcBef>
              <a:spcAft>
                <a:spcPct val="0"/>
              </a:spcAft>
              <a:buClr>
                <a:schemeClr val="accent2"/>
              </a:buClr>
              <a:buFont typeface="Wingdings 2" pitchFamily="18" charset="2"/>
              <a:buChar char=""/>
              <a:defRPr>
                <a:solidFill>
                  <a:schemeClr val="tx1"/>
                </a:solidFill>
                <a:latin typeface="Arial" charset="0"/>
                <a:ea typeface="ＭＳ Ｐゴシック" pitchFamily="34" charset="-128"/>
              </a:defRPr>
            </a:lvl9pPr>
          </a:lstStyle>
          <a:p>
            <a:pPr eaLnBrk="1" hangingPunct="1">
              <a:spcBef>
                <a:spcPct val="0"/>
              </a:spcBef>
              <a:buClrTx/>
              <a:buSzTx/>
              <a:buFontTx/>
              <a:buNone/>
            </a:pPr>
            <a:fld id="{4CF7239C-272D-4B1F-BEB9-46105C2B0F36}" type="slidenum">
              <a:rPr lang="en-US" altLang="en-US" sz="1000"/>
              <a:pPr eaLnBrk="1" hangingPunct="1">
                <a:spcBef>
                  <a:spcPct val="0"/>
                </a:spcBef>
                <a:buClrTx/>
                <a:buSzTx/>
                <a:buFontTx/>
                <a:buNone/>
              </a:pPr>
              <a:t>11</a:t>
            </a:fld>
            <a:endParaRPr lang="en-US" altLang="en-US" sz="1000"/>
          </a:p>
        </p:txBody>
      </p:sp>
      <p:sp>
        <p:nvSpPr>
          <p:cNvPr id="8" name="Rounded Rectangle 7"/>
          <p:cNvSpPr/>
          <p:nvPr/>
        </p:nvSpPr>
        <p:spPr>
          <a:xfrm>
            <a:off x="1012825" y="2476500"/>
            <a:ext cx="2643188" cy="1268413"/>
          </a:xfrm>
          <a:prstGeom prst="round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dirty="0">
                <a:latin typeface="Verdana"/>
                <a:cs typeface="Verdana"/>
              </a:rPr>
              <a:t>Mainstream </a:t>
            </a:r>
            <a:r>
              <a:rPr lang="en-US" sz="2200" b="1" dirty="0">
                <a:latin typeface="Verdana"/>
                <a:cs typeface="Verdana"/>
              </a:rPr>
              <a:t>M</a:t>
            </a:r>
            <a:r>
              <a:rPr lang="en-US" sz="2200" dirty="0">
                <a:latin typeface="Verdana"/>
                <a:cs typeface="Verdana"/>
              </a:rPr>
              <a:t>edicaid </a:t>
            </a:r>
            <a:r>
              <a:rPr lang="en-US" sz="2200" b="1" dirty="0">
                <a:latin typeface="Verdana"/>
                <a:cs typeface="Verdana"/>
              </a:rPr>
              <a:t>M</a:t>
            </a:r>
            <a:r>
              <a:rPr lang="en-US" sz="2200" dirty="0">
                <a:latin typeface="Verdana"/>
                <a:cs typeface="Verdana"/>
              </a:rPr>
              <a:t>anaged </a:t>
            </a:r>
            <a:r>
              <a:rPr lang="en-US" sz="2200" b="1" dirty="0">
                <a:latin typeface="Verdana"/>
                <a:cs typeface="Verdana"/>
              </a:rPr>
              <a:t>C</a:t>
            </a:r>
            <a:r>
              <a:rPr lang="en-US" sz="2200" dirty="0">
                <a:latin typeface="Verdana"/>
                <a:cs typeface="Verdana"/>
              </a:rPr>
              <a:t>are</a:t>
            </a:r>
          </a:p>
        </p:txBody>
      </p:sp>
      <p:sp>
        <p:nvSpPr>
          <p:cNvPr id="22" name="Right Arrow 21"/>
          <p:cNvSpPr>
            <a:spLocks noChangeArrowheads="1"/>
          </p:cNvSpPr>
          <p:nvPr/>
        </p:nvSpPr>
        <p:spPr bwMode="auto">
          <a:xfrm rot="4076353">
            <a:off x="4969669" y="4398169"/>
            <a:ext cx="2254250" cy="500062"/>
          </a:xfrm>
          <a:prstGeom prst="rightArrow">
            <a:avLst>
              <a:gd name="adj1" fmla="val 50000"/>
              <a:gd name="adj2" fmla="val 50005"/>
            </a:avLst>
          </a:prstGeom>
          <a:solidFill>
            <a:srgbClr val="EFE04B"/>
          </a:solidFill>
          <a:ln w="9525">
            <a:solidFill>
              <a:schemeClr val="tx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9" name="Rounded Rectangle 8"/>
          <p:cNvSpPr/>
          <p:nvPr/>
        </p:nvSpPr>
        <p:spPr>
          <a:xfrm>
            <a:off x="5105400" y="2476500"/>
            <a:ext cx="2643188" cy="126841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2200" smtClean="0">
                <a:solidFill>
                  <a:srgbClr val="FFFFFF"/>
                </a:solidFill>
                <a:latin typeface="Verdana" pitchFamily="34" charset="0"/>
              </a:rPr>
              <a:t>Medicaid</a:t>
            </a:r>
          </a:p>
          <a:p>
            <a:pPr algn="ctr" eaLnBrk="1" hangingPunct="1">
              <a:defRPr/>
            </a:pPr>
            <a:r>
              <a:rPr lang="en-US" altLang="en-US" sz="2200" smtClean="0">
                <a:solidFill>
                  <a:srgbClr val="FFFFFF"/>
                </a:solidFill>
                <a:latin typeface="Verdana" pitchFamily="34" charset="0"/>
              </a:rPr>
              <a:t>(now “Fee-For-Service”)</a:t>
            </a:r>
          </a:p>
        </p:txBody>
      </p:sp>
      <p:sp>
        <p:nvSpPr>
          <p:cNvPr id="5126" name="Title 2"/>
          <p:cNvSpPr>
            <a:spLocks noGrp="1"/>
          </p:cNvSpPr>
          <p:nvPr>
            <p:ph type="title"/>
          </p:nvPr>
        </p:nvSpPr>
        <p:spPr/>
        <p:txBody>
          <a:bodyPr/>
          <a:lstStyle/>
          <a:p>
            <a:r>
              <a:rPr lang="en-US" altLang="en-US" dirty="0" smtClean="0">
                <a:effectLst/>
                <a:ea typeface="ＭＳ Ｐゴシック" pitchFamily="34" charset="-128"/>
              </a:rPr>
              <a:t>Evolution of Medicaid</a:t>
            </a:r>
          </a:p>
        </p:txBody>
      </p:sp>
      <p:sp>
        <p:nvSpPr>
          <p:cNvPr id="5127" name="Slide Number Placeholder 1"/>
          <p:cNvSpPr txBox="1">
            <a:spLocks noGrp="1"/>
          </p:cNvSpPr>
          <p:nvPr/>
        </p:nvSpPr>
        <p:spPr bwMode="auto">
          <a:xfrm>
            <a:off x="7467600" y="6629400"/>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400"/>
              </a:spcBef>
              <a:buClr>
                <a:schemeClr val="accent1"/>
              </a:buClr>
              <a:buSzPct val="68000"/>
              <a:buFont typeface="Wingdings 3" pitchFamily="18" charset="2"/>
              <a:defRPr sz="2700">
                <a:solidFill>
                  <a:schemeClr val="tx1"/>
                </a:solidFill>
                <a:latin typeface="Arial" charset="0"/>
                <a:ea typeface="ＭＳ Ｐゴシック" pitchFamily="34" charset="-128"/>
              </a:defRPr>
            </a:lvl1pPr>
            <a:lvl2pPr marL="742950" indent="-285750" eaLnBrk="0" hangingPunct="0">
              <a:spcBef>
                <a:spcPts val="325"/>
              </a:spcBef>
              <a:buClr>
                <a:schemeClr val="accent1"/>
              </a:buClr>
              <a:buSzPct val="86000"/>
              <a:buFont typeface="Wingdings 3" pitchFamily="18" charset="2"/>
              <a:buChar char="}"/>
              <a:defRPr sz="2300">
                <a:solidFill>
                  <a:schemeClr val="tx1"/>
                </a:solidFill>
                <a:latin typeface="Arial" charset="0"/>
                <a:ea typeface="ＭＳ Ｐゴシック" pitchFamily="34" charset="-128"/>
              </a:defRPr>
            </a:lvl2pPr>
            <a:lvl3pPr marL="1143000" indent="-228600" eaLnBrk="0" hangingPunct="0">
              <a:spcBef>
                <a:spcPts val="350"/>
              </a:spcBef>
              <a:buClr>
                <a:schemeClr val="accent1"/>
              </a:buClr>
              <a:buSzPct val="100000"/>
              <a:buFont typeface="Verdana" pitchFamily="34" charset="0"/>
              <a:buChar char="◦"/>
              <a:defRPr sz="2100">
                <a:solidFill>
                  <a:schemeClr val="tx1"/>
                </a:solidFill>
                <a:latin typeface="Arial"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Arial"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a:solidFill>
                  <a:schemeClr val="tx1"/>
                </a:solidFill>
                <a:latin typeface="Arial" charset="0"/>
                <a:ea typeface="ＭＳ Ｐゴシック" pitchFamily="34" charset="-128"/>
              </a:defRPr>
            </a:lvl5pPr>
            <a:lvl6pPr marL="2514600" indent="-228600" defTabSz="457200" eaLnBrk="0" fontAlgn="base" hangingPunct="0">
              <a:spcBef>
                <a:spcPts val="350"/>
              </a:spcBef>
              <a:spcAft>
                <a:spcPct val="0"/>
              </a:spcAft>
              <a:buClr>
                <a:schemeClr val="accent2"/>
              </a:buClr>
              <a:buFont typeface="Wingdings 2" pitchFamily="18" charset="2"/>
              <a:buChar char=""/>
              <a:defRPr>
                <a:solidFill>
                  <a:schemeClr val="tx1"/>
                </a:solidFill>
                <a:latin typeface="Arial" charset="0"/>
                <a:ea typeface="ＭＳ Ｐゴシック" pitchFamily="34" charset="-128"/>
              </a:defRPr>
            </a:lvl6pPr>
            <a:lvl7pPr marL="2971800" indent="-228600" defTabSz="457200" eaLnBrk="0" fontAlgn="base" hangingPunct="0">
              <a:spcBef>
                <a:spcPts val="350"/>
              </a:spcBef>
              <a:spcAft>
                <a:spcPct val="0"/>
              </a:spcAft>
              <a:buClr>
                <a:schemeClr val="accent2"/>
              </a:buClr>
              <a:buFont typeface="Wingdings 2" pitchFamily="18" charset="2"/>
              <a:buChar char=""/>
              <a:defRPr>
                <a:solidFill>
                  <a:schemeClr val="tx1"/>
                </a:solidFill>
                <a:latin typeface="Arial" charset="0"/>
                <a:ea typeface="ＭＳ Ｐゴシック" pitchFamily="34" charset="-128"/>
              </a:defRPr>
            </a:lvl7pPr>
            <a:lvl8pPr marL="3429000" indent="-228600" defTabSz="457200" eaLnBrk="0" fontAlgn="base" hangingPunct="0">
              <a:spcBef>
                <a:spcPts val="350"/>
              </a:spcBef>
              <a:spcAft>
                <a:spcPct val="0"/>
              </a:spcAft>
              <a:buClr>
                <a:schemeClr val="accent2"/>
              </a:buClr>
              <a:buFont typeface="Wingdings 2" pitchFamily="18" charset="2"/>
              <a:buChar char=""/>
              <a:defRPr>
                <a:solidFill>
                  <a:schemeClr val="tx1"/>
                </a:solidFill>
                <a:latin typeface="Arial" charset="0"/>
                <a:ea typeface="ＭＳ Ｐゴシック" pitchFamily="34" charset="-128"/>
              </a:defRPr>
            </a:lvl8pPr>
            <a:lvl9pPr marL="3886200" indent="-228600" defTabSz="457200" eaLnBrk="0" fontAlgn="base" hangingPunct="0">
              <a:spcBef>
                <a:spcPts val="350"/>
              </a:spcBef>
              <a:spcAft>
                <a:spcPct val="0"/>
              </a:spcAft>
              <a:buClr>
                <a:schemeClr val="accent2"/>
              </a:buClr>
              <a:buFont typeface="Wingdings 2" pitchFamily="18" charset="2"/>
              <a:buChar char=""/>
              <a:defRPr>
                <a:solidFill>
                  <a:schemeClr val="tx1"/>
                </a:solidFill>
                <a:latin typeface="Arial" charset="0"/>
                <a:ea typeface="ＭＳ Ｐゴシック" pitchFamily="34" charset="-128"/>
              </a:defRPr>
            </a:lvl9pPr>
          </a:lstStyle>
          <a:p>
            <a:pPr algn="r" eaLnBrk="1" hangingPunct="1">
              <a:spcBef>
                <a:spcPct val="0"/>
              </a:spcBef>
              <a:buClrTx/>
              <a:buSzTx/>
              <a:buFontTx/>
              <a:buNone/>
            </a:pPr>
            <a:fld id="{08C8C59F-0944-42CD-9734-4E9D3E3193DF}" type="slidenum">
              <a:rPr lang="en-US" altLang="en-US" sz="1000"/>
              <a:pPr algn="r" eaLnBrk="1" hangingPunct="1">
                <a:spcBef>
                  <a:spcPct val="0"/>
                </a:spcBef>
                <a:buClrTx/>
                <a:buSzTx/>
                <a:buFontTx/>
                <a:buNone/>
              </a:pPr>
              <a:t>11</a:t>
            </a:fld>
            <a:endParaRPr lang="en-US" altLang="en-US" sz="1000"/>
          </a:p>
        </p:txBody>
      </p:sp>
      <p:sp>
        <p:nvSpPr>
          <p:cNvPr id="16" name="Bent Arrow 15"/>
          <p:cNvSpPr/>
          <p:nvPr/>
        </p:nvSpPr>
        <p:spPr>
          <a:xfrm rot="10800000">
            <a:off x="3668713" y="2128838"/>
            <a:ext cx="801687" cy="1143000"/>
          </a:xfrm>
          <a:prstGeom prst="bentArrow">
            <a:avLst/>
          </a:prstGeom>
          <a:solidFill>
            <a:srgbClr val="EFE04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7" name="Bent Arrow 16"/>
          <p:cNvSpPr/>
          <p:nvPr/>
        </p:nvSpPr>
        <p:spPr>
          <a:xfrm rot="10800000" flipH="1">
            <a:off x="4271963" y="2128838"/>
            <a:ext cx="801687" cy="1143000"/>
          </a:xfrm>
          <a:prstGeom prst="bentArrow">
            <a:avLst/>
          </a:prstGeom>
          <a:solidFill>
            <a:srgbClr val="EFE04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9" name="Right Arrow 18"/>
          <p:cNvSpPr>
            <a:spLocks noChangeArrowheads="1"/>
          </p:cNvSpPr>
          <p:nvPr/>
        </p:nvSpPr>
        <p:spPr bwMode="auto">
          <a:xfrm rot="7955343">
            <a:off x="1429544" y="2839244"/>
            <a:ext cx="2847975" cy="500063"/>
          </a:xfrm>
          <a:prstGeom prst="rightArrow">
            <a:avLst>
              <a:gd name="adj1" fmla="val 50000"/>
              <a:gd name="adj2" fmla="val 49991"/>
            </a:avLst>
          </a:prstGeom>
          <a:solidFill>
            <a:srgbClr val="EFE04B"/>
          </a:solidFill>
          <a:ln w="9525">
            <a:solidFill>
              <a:schemeClr val="tx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0" name="Right Arrow 19"/>
          <p:cNvSpPr>
            <a:spLocks noChangeArrowheads="1"/>
          </p:cNvSpPr>
          <p:nvPr/>
        </p:nvSpPr>
        <p:spPr bwMode="auto">
          <a:xfrm rot="6598857">
            <a:off x="2724944" y="2797969"/>
            <a:ext cx="2371725" cy="500063"/>
          </a:xfrm>
          <a:prstGeom prst="rightArrow">
            <a:avLst>
              <a:gd name="adj1" fmla="val 50000"/>
              <a:gd name="adj2" fmla="val 49998"/>
            </a:avLst>
          </a:prstGeom>
          <a:solidFill>
            <a:srgbClr val="EFE04B"/>
          </a:solidFill>
          <a:ln w="9525">
            <a:solidFill>
              <a:schemeClr val="tx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1" name="Right Arrow 20"/>
          <p:cNvSpPr>
            <a:spLocks noChangeArrowheads="1"/>
          </p:cNvSpPr>
          <p:nvPr/>
        </p:nvSpPr>
        <p:spPr bwMode="auto">
          <a:xfrm rot="4620439">
            <a:off x="3620294" y="2951956"/>
            <a:ext cx="2689225" cy="500063"/>
          </a:xfrm>
          <a:prstGeom prst="rightArrow">
            <a:avLst>
              <a:gd name="adj1" fmla="val 50000"/>
              <a:gd name="adj2" fmla="val 49993"/>
            </a:avLst>
          </a:prstGeom>
          <a:solidFill>
            <a:srgbClr val="EFE04B"/>
          </a:solidFill>
          <a:ln w="9525">
            <a:solidFill>
              <a:schemeClr val="tx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3" name="Right Arrow 22"/>
          <p:cNvSpPr>
            <a:spLocks noChangeArrowheads="1"/>
          </p:cNvSpPr>
          <p:nvPr/>
        </p:nvSpPr>
        <p:spPr bwMode="auto">
          <a:xfrm rot="3361634">
            <a:off x="4778375" y="2781300"/>
            <a:ext cx="2278063" cy="500063"/>
          </a:xfrm>
          <a:prstGeom prst="rightArrow">
            <a:avLst>
              <a:gd name="adj1" fmla="val 50000"/>
              <a:gd name="adj2" fmla="val 50006"/>
            </a:avLst>
          </a:prstGeom>
          <a:solidFill>
            <a:srgbClr val="EFE04B"/>
          </a:solidFill>
          <a:ln w="9525">
            <a:solidFill>
              <a:schemeClr val="tx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4" name="Right Arrow 23"/>
          <p:cNvSpPr>
            <a:spLocks noChangeArrowheads="1"/>
          </p:cNvSpPr>
          <p:nvPr/>
        </p:nvSpPr>
        <p:spPr bwMode="auto">
          <a:xfrm rot="6598857">
            <a:off x="1306513" y="3432175"/>
            <a:ext cx="3722687" cy="500063"/>
          </a:xfrm>
          <a:prstGeom prst="rightArrow">
            <a:avLst>
              <a:gd name="adj1" fmla="val 50000"/>
              <a:gd name="adj2" fmla="val 50009"/>
            </a:avLst>
          </a:prstGeom>
          <a:solidFill>
            <a:srgbClr val="EFE04B"/>
          </a:solidFill>
          <a:ln w="9525">
            <a:solidFill>
              <a:schemeClr val="tx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7" name="Rounded Rectangle 6"/>
          <p:cNvSpPr/>
          <p:nvPr/>
        </p:nvSpPr>
        <p:spPr>
          <a:xfrm>
            <a:off x="3322638" y="1539875"/>
            <a:ext cx="2117725" cy="70485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dirty="0">
                <a:latin typeface="Verdana"/>
                <a:cs typeface="Verdana"/>
              </a:rPr>
              <a:t>Medicaid</a:t>
            </a:r>
          </a:p>
        </p:txBody>
      </p:sp>
      <p:grpSp>
        <p:nvGrpSpPr>
          <p:cNvPr id="25" name="Group 24"/>
          <p:cNvGrpSpPr>
            <a:grpSpLocks/>
          </p:cNvGrpSpPr>
          <p:nvPr/>
        </p:nvGrpSpPr>
        <p:grpSpPr bwMode="auto">
          <a:xfrm>
            <a:off x="457200" y="4000500"/>
            <a:ext cx="8116888" cy="2397125"/>
            <a:chOff x="457200" y="4000872"/>
            <a:chExt cx="8117424" cy="2396372"/>
          </a:xfrm>
        </p:grpSpPr>
        <p:sp>
          <p:nvSpPr>
            <p:cNvPr id="14" name="Rounded Rectangle 13"/>
            <p:cNvSpPr/>
            <p:nvPr/>
          </p:nvSpPr>
          <p:spPr>
            <a:xfrm>
              <a:off x="6359915" y="4000872"/>
              <a:ext cx="2214709" cy="1606045"/>
            </a:xfrm>
            <a:prstGeom prst="roundRect">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latin typeface="Verdana"/>
                  <a:cs typeface="Verdana"/>
                </a:rPr>
                <a:t>P</a:t>
              </a:r>
              <a:r>
                <a:rPr lang="en-US" sz="2200" dirty="0">
                  <a:latin typeface="Verdana"/>
                  <a:cs typeface="Verdana"/>
                </a:rPr>
                <a:t>rogram of </a:t>
              </a:r>
              <a:r>
                <a:rPr lang="en-US" sz="2200" b="1" dirty="0">
                  <a:latin typeface="Verdana"/>
                  <a:cs typeface="Verdana"/>
                </a:rPr>
                <a:t>A</a:t>
              </a:r>
              <a:r>
                <a:rPr lang="en-US" sz="2200" dirty="0">
                  <a:latin typeface="Verdana"/>
                  <a:cs typeface="Verdana"/>
                </a:rPr>
                <a:t>ll-inclusive </a:t>
              </a:r>
              <a:r>
                <a:rPr lang="en-US" sz="2200" b="1" dirty="0">
                  <a:latin typeface="Verdana"/>
                  <a:cs typeface="Verdana"/>
                </a:rPr>
                <a:t>C</a:t>
              </a:r>
              <a:r>
                <a:rPr lang="en-US" sz="2200" dirty="0">
                  <a:latin typeface="Verdana"/>
                  <a:cs typeface="Verdana"/>
                </a:rPr>
                <a:t>are for the </a:t>
              </a:r>
              <a:r>
                <a:rPr lang="en-US" sz="2200" b="1" dirty="0">
                  <a:latin typeface="Verdana"/>
                  <a:cs typeface="Verdana"/>
                </a:rPr>
                <a:t>E</a:t>
              </a:r>
              <a:r>
                <a:rPr lang="en-US" sz="2200" dirty="0">
                  <a:latin typeface="Verdana"/>
                  <a:cs typeface="Verdana"/>
                </a:rPr>
                <a:t>lderly</a:t>
              </a:r>
            </a:p>
          </p:txBody>
        </p:sp>
        <p:sp>
          <p:nvSpPr>
            <p:cNvPr id="12" name="Rounded Rectangle 11"/>
            <p:cNvSpPr/>
            <p:nvPr/>
          </p:nvSpPr>
          <p:spPr>
            <a:xfrm>
              <a:off x="884266" y="5335541"/>
              <a:ext cx="3118056" cy="847459"/>
            </a:xfrm>
            <a:prstGeom prst="round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latin typeface="Verdana"/>
                  <a:cs typeface="Verdana"/>
                </a:rPr>
                <a:t>M</a:t>
              </a:r>
              <a:r>
                <a:rPr lang="en-US" sz="2200" dirty="0">
                  <a:latin typeface="Verdana"/>
                  <a:cs typeface="Verdana"/>
                </a:rPr>
                <a:t>edicaid </a:t>
              </a:r>
              <a:r>
                <a:rPr lang="en-US" sz="2200" b="1" dirty="0">
                  <a:latin typeface="Verdana"/>
                  <a:cs typeface="Verdana"/>
                </a:rPr>
                <a:t>A</a:t>
              </a:r>
              <a:r>
                <a:rPr lang="en-US" sz="2200" dirty="0">
                  <a:latin typeface="Verdana"/>
                  <a:cs typeface="Verdana"/>
                </a:rPr>
                <a:t>dvantage </a:t>
              </a:r>
              <a:r>
                <a:rPr lang="en-US" sz="2200" b="1" dirty="0">
                  <a:latin typeface="Verdana"/>
                  <a:cs typeface="Verdana"/>
                </a:rPr>
                <a:t>P</a:t>
              </a:r>
              <a:r>
                <a:rPr lang="en-US" sz="2200" dirty="0">
                  <a:latin typeface="Verdana"/>
                  <a:cs typeface="Verdana"/>
                </a:rPr>
                <a:t>lus</a:t>
              </a:r>
            </a:p>
          </p:txBody>
        </p:sp>
        <p:sp>
          <p:nvSpPr>
            <p:cNvPr id="10" name="Rounded Rectangle 9"/>
            <p:cNvSpPr/>
            <p:nvPr/>
          </p:nvSpPr>
          <p:spPr>
            <a:xfrm>
              <a:off x="457200" y="4175442"/>
              <a:ext cx="1474885" cy="628453"/>
            </a:xfrm>
            <a:prstGeom prst="roundRect">
              <a:avLst/>
            </a:prstGeom>
            <a:solidFill>
              <a:srgbClr val="DA1F2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dirty="0">
                  <a:latin typeface="Verdana"/>
                  <a:cs typeface="Verdana"/>
                </a:rPr>
                <a:t>MMC</a:t>
              </a:r>
            </a:p>
          </p:txBody>
        </p:sp>
        <p:sp>
          <p:nvSpPr>
            <p:cNvPr id="11" name="Rounded Rectangle 10"/>
            <p:cNvSpPr/>
            <p:nvPr/>
          </p:nvSpPr>
          <p:spPr>
            <a:xfrm>
              <a:off x="2152762" y="4175442"/>
              <a:ext cx="2117865" cy="949027"/>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latin typeface="Verdana"/>
                  <a:cs typeface="Verdana"/>
                </a:rPr>
                <a:t>M</a:t>
              </a:r>
              <a:r>
                <a:rPr lang="en-US" sz="2200" dirty="0">
                  <a:latin typeface="Verdana"/>
                  <a:cs typeface="Verdana"/>
                </a:rPr>
                <a:t>edicaid </a:t>
              </a:r>
              <a:r>
                <a:rPr lang="en-US" sz="2200" b="1" dirty="0">
                  <a:latin typeface="Verdana"/>
                  <a:cs typeface="Verdana"/>
                </a:rPr>
                <a:t>A</a:t>
              </a:r>
              <a:r>
                <a:rPr lang="en-US" sz="2200" dirty="0">
                  <a:latin typeface="Verdana"/>
                  <a:cs typeface="Verdana"/>
                </a:rPr>
                <a:t>dvantage</a:t>
              </a:r>
            </a:p>
          </p:txBody>
        </p:sp>
        <p:sp>
          <p:nvSpPr>
            <p:cNvPr id="13" name="Rounded Rectangle 12"/>
            <p:cNvSpPr/>
            <p:nvPr/>
          </p:nvSpPr>
          <p:spPr>
            <a:xfrm>
              <a:off x="4491304" y="4526170"/>
              <a:ext cx="1647934" cy="1769506"/>
            </a:xfrm>
            <a:prstGeom prst="roundRect">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latin typeface="Verdana"/>
                  <a:cs typeface="Verdana"/>
                </a:rPr>
                <a:t>M</a:t>
              </a:r>
              <a:r>
                <a:rPr lang="en-US" sz="2200" dirty="0">
                  <a:latin typeface="Verdana"/>
                  <a:cs typeface="Verdana"/>
                </a:rPr>
                <a:t>anaged </a:t>
              </a:r>
              <a:r>
                <a:rPr lang="en-US" sz="2200" b="1" dirty="0">
                  <a:latin typeface="Verdana"/>
                  <a:cs typeface="Verdana"/>
                </a:rPr>
                <a:t>L</a:t>
              </a:r>
              <a:r>
                <a:rPr lang="en-US" sz="2200" dirty="0">
                  <a:latin typeface="Verdana"/>
                  <a:cs typeface="Verdana"/>
                </a:rPr>
                <a:t>ong</a:t>
              </a:r>
              <a:r>
                <a:rPr lang="en-US" sz="2200" b="1" dirty="0">
                  <a:latin typeface="Verdana"/>
                  <a:cs typeface="Verdana"/>
                </a:rPr>
                <a:t>-T</a:t>
              </a:r>
              <a:r>
                <a:rPr lang="en-US" sz="2200" dirty="0">
                  <a:latin typeface="Verdana"/>
                  <a:cs typeface="Verdana"/>
                </a:rPr>
                <a:t>erm </a:t>
              </a:r>
              <a:r>
                <a:rPr lang="en-US" sz="2200" b="1" dirty="0">
                  <a:latin typeface="Verdana"/>
                  <a:cs typeface="Verdana"/>
                </a:rPr>
                <a:t>C</a:t>
              </a:r>
              <a:r>
                <a:rPr lang="en-US" sz="2200" dirty="0">
                  <a:latin typeface="Verdana"/>
                  <a:cs typeface="Verdana"/>
                </a:rPr>
                <a:t>are</a:t>
              </a:r>
            </a:p>
          </p:txBody>
        </p:sp>
        <p:sp>
          <p:nvSpPr>
            <p:cNvPr id="18" name="Rounded Rectangle 17"/>
            <p:cNvSpPr/>
            <p:nvPr/>
          </p:nvSpPr>
          <p:spPr>
            <a:xfrm>
              <a:off x="6258308" y="5757683"/>
              <a:ext cx="1116087" cy="639561"/>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dirty="0">
                  <a:latin typeface="Verdana"/>
                  <a:cs typeface="Verdana"/>
                </a:rPr>
                <a:t>FFS</a:t>
              </a:r>
            </a:p>
          </p:txBody>
        </p:sp>
      </p:grpSp>
    </p:spTree>
    <p:extLst>
      <p:ext uri="{BB962C8B-B14F-4D97-AF65-F5344CB8AC3E}">
        <p14:creationId xmlns:p14="http://schemas.microsoft.com/office/powerpoint/2010/main" val="651716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nodeType="afterGroup">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nodeType="afterGroup">
                            <p:stCondLst>
                              <p:cond delay="500"/>
                            </p:stCondLst>
                            <p:childTnLst>
                              <p:par>
                                <p:cTn id="46" presetID="22" presetClass="entr" presetSubtype="1"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9" grpId="0" animBg="1"/>
      <p:bldP spid="19" grpId="0" animBg="1"/>
      <p:bldP spid="20" grpId="0" animBg="1"/>
      <p:bldP spid="21" grpId="0" animBg="1"/>
      <p:bldP spid="23" grpId="0" animBg="1"/>
      <p:bldP spid="2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990600"/>
          </a:xfrm>
        </p:spPr>
        <p:txBody>
          <a:bodyPr>
            <a:normAutofit/>
          </a:bodyPr>
          <a:lstStyle/>
          <a:p>
            <a:pPr eaLnBrk="1" fontAlgn="auto" hangingPunct="1">
              <a:spcAft>
                <a:spcPts val="0"/>
              </a:spcAft>
              <a:defRPr/>
            </a:pPr>
            <a:r>
              <a:rPr lang="en-US" sz="3600" dirty="0" smtClean="0">
                <a:ea typeface="+mj-ea"/>
                <a:cs typeface="+mj-cs"/>
              </a:rPr>
              <a:t>Managed care plans </a:t>
            </a:r>
            <a:r>
              <a:rPr lang="en-US" sz="3600" dirty="0">
                <a:ea typeface="+mj-ea"/>
                <a:cs typeface="+mj-cs"/>
              </a:rPr>
              <a:t>and what they cover: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4133412"/>
              </p:ext>
            </p:extLst>
          </p:nvPr>
        </p:nvGraphicFramePr>
        <p:xfrm>
          <a:off x="215516" y="1340768"/>
          <a:ext cx="8712969" cy="5256585"/>
        </p:xfrm>
        <a:graphic>
          <a:graphicData uri="http://schemas.openxmlformats.org/drawingml/2006/table">
            <a:tbl>
              <a:tblPr firstRow="1">
                <a:tableStyleId>{5C22544A-7EE6-4342-B048-85BDC9FD1C3A}</a:tableStyleId>
              </a:tblPr>
              <a:tblGrid>
                <a:gridCol w="2904323">
                  <a:extLst>
                    <a:ext uri="{9D8B030D-6E8A-4147-A177-3AD203B41FA5}">
                      <a16:colId xmlns="" xmlns:a16="http://schemas.microsoft.com/office/drawing/2014/main" val="20000"/>
                    </a:ext>
                  </a:extLst>
                </a:gridCol>
                <a:gridCol w="2904323">
                  <a:extLst>
                    <a:ext uri="{9D8B030D-6E8A-4147-A177-3AD203B41FA5}">
                      <a16:colId xmlns="" xmlns:a16="http://schemas.microsoft.com/office/drawing/2014/main" val="20001"/>
                    </a:ext>
                  </a:extLst>
                </a:gridCol>
                <a:gridCol w="2904323">
                  <a:extLst>
                    <a:ext uri="{9D8B030D-6E8A-4147-A177-3AD203B41FA5}">
                      <a16:colId xmlns="" xmlns:a16="http://schemas.microsoft.com/office/drawing/2014/main" val="20002"/>
                    </a:ext>
                  </a:extLst>
                </a:gridCol>
              </a:tblGrid>
              <a:tr h="419237">
                <a:tc>
                  <a:txBody>
                    <a:bodyPr/>
                    <a:lstStyle/>
                    <a:p>
                      <a:r>
                        <a:rPr lang="en-US" sz="2000" dirty="0"/>
                        <a:t>Medicare (A, B, D)</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Medicaid (medical)</a:t>
                      </a:r>
                    </a:p>
                  </a:txBody>
                  <a:tcPr>
                    <a:lnT w="12700" cap="flat" cmpd="sng" algn="ctr">
                      <a:solidFill>
                        <a:scrgbClr r="0" g="0" b="0"/>
                      </a:solidFill>
                      <a:prstDash val="solid"/>
                      <a:round/>
                      <a:headEnd type="none" w="med" len="med"/>
                      <a:tailEnd type="none" w="med" len="med"/>
                    </a:lnT>
                  </a:tcPr>
                </a:tc>
                <a:tc>
                  <a:txBody>
                    <a:bodyPr/>
                    <a:lstStyle/>
                    <a:p>
                      <a:r>
                        <a:rPr lang="en-US" sz="2000" dirty="0"/>
                        <a:t>Medicaid </a:t>
                      </a:r>
                      <a:r>
                        <a:rPr lang="en-US" sz="2000" dirty="0" smtClean="0"/>
                        <a:t>(LTC)</a:t>
                      </a:r>
                      <a:endParaRPr lang="en-US" sz="20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 xmlns:a16="http://schemas.microsoft.com/office/drawing/2014/main" val="10000"/>
                  </a:ext>
                </a:extLst>
              </a:tr>
              <a:tr h="419237">
                <a:tc>
                  <a:txBody>
                    <a:bodyPr/>
                    <a:lstStyle/>
                    <a:p>
                      <a:r>
                        <a:rPr lang="en-US" sz="2000" dirty="0"/>
                        <a:t>Medicare Advantage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75000"/>
                      </a:schemeClr>
                    </a:solidFill>
                  </a:tcPr>
                </a:tc>
                <a:tc gridSpan="2">
                  <a:txBody>
                    <a:bodyPr/>
                    <a:lstStyle/>
                    <a:p>
                      <a:r>
                        <a:rPr lang="en-US" sz="2000" dirty="0" smtClean="0"/>
                        <a:t>                                         </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tc hMerge="1">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1923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Medicaid Advantage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hMerge="1">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2"/>
                  </a:ext>
                </a:extLst>
              </a:tr>
              <a:tr h="419237">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gridSpan="2">
                  <a:txBody>
                    <a:bodyPr/>
                    <a:lstStyle/>
                    <a:p>
                      <a:r>
                        <a:rPr lang="en-US" sz="2000" dirty="0"/>
                        <a:t>Mainstream</a:t>
                      </a:r>
                      <a:r>
                        <a:rPr lang="en-US" sz="2000" baseline="0" dirty="0"/>
                        <a:t> Medicaid Managed Care (MMC)</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hMerge="1">
                  <a:txBody>
                    <a:bodyPr/>
                    <a:lstStyle/>
                    <a:p>
                      <a:endParaRPr lang="en-US" dirty="0"/>
                    </a:p>
                  </a:txBody>
                  <a:tcPr/>
                </a:tc>
                <a:extLst>
                  <a:ext uri="{0D108BD9-81ED-4DB2-BD59-A6C34878D82A}">
                    <a16:rowId xmlns="" xmlns:a16="http://schemas.microsoft.com/office/drawing/2014/main" val="10003"/>
                  </a:ext>
                </a:extLst>
              </a:tr>
              <a:tr h="419237">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tc gridSpan="2">
                  <a:txBody>
                    <a:bodyPr/>
                    <a:lstStyle/>
                    <a:p>
                      <a:r>
                        <a:rPr lang="en-US" sz="2000" dirty="0"/>
                        <a:t>Health</a:t>
                      </a:r>
                      <a:r>
                        <a:rPr lang="en-US" sz="2000" baseline="0" dirty="0"/>
                        <a:t> and Recovery Plans (HARPs)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 xmlns:a16="http://schemas.microsoft.com/office/drawing/2014/main" val="10004"/>
                  </a:ext>
                </a:extLst>
              </a:tr>
              <a:tr h="419237">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tc gridSpan="2">
                  <a:txBody>
                    <a:bodyPr/>
                    <a:lstStyle/>
                    <a:p>
                      <a:r>
                        <a:rPr lang="en-US" sz="2000" dirty="0"/>
                        <a:t>HIV Special Needs</a:t>
                      </a:r>
                      <a:r>
                        <a:rPr lang="en-US" sz="2000" baseline="0" dirty="0"/>
                        <a:t> Plans (HIV SNPs)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 xmlns:a16="http://schemas.microsoft.com/office/drawing/2014/main" val="10005"/>
                  </a:ext>
                </a:extLst>
              </a:tr>
              <a:tr h="1064215">
                <a:tc gridSpan="2">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hMerge="1">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2000" dirty="0"/>
                        <a:t>Manage</a:t>
                      </a:r>
                      <a:r>
                        <a:rPr lang="en-US" sz="2000" baseline="0" dirty="0"/>
                        <a:t>d Long-Term Care </a:t>
                      </a:r>
                      <a:r>
                        <a:rPr lang="en-US" sz="2000" baseline="0" dirty="0" smtClean="0"/>
                        <a:t>(partial cap) (</a:t>
                      </a:r>
                      <a:r>
                        <a:rPr lang="en-US" sz="2000" baseline="0" dirty="0"/>
                        <a:t>MLTC)</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6"/>
                  </a:ext>
                </a:extLst>
              </a:tr>
              <a:tr h="419237">
                <a:tc gridSpan="3">
                  <a:txBody>
                    <a:bodyPr/>
                    <a:lstStyle/>
                    <a:p>
                      <a:r>
                        <a:rPr lang="en-US" sz="2000" dirty="0"/>
                        <a:t>Medicaid Advantage Plus (MAP)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hMerge="1">
                  <a:txBody>
                    <a:bodyPr/>
                    <a:lstStyle/>
                    <a:p>
                      <a:endParaRPr lang="en-US" dirty="0"/>
                    </a:p>
                  </a:txBody>
                  <a:tcPr>
                    <a:lnT w="12700" cap="flat" cmpd="sng" algn="ctr">
                      <a:solidFill>
                        <a:scrgbClr r="0" g="0" b="0"/>
                      </a:solidFill>
                      <a:prstDash val="solid"/>
                      <a:round/>
                      <a:headEnd type="none" w="med" len="med"/>
                      <a:tailEnd type="none" w="med" len="med"/>
                    </a:lnT>
                  </a:tcPr>
                </a:tc>
                <a:tc hMerge="1">
                  <a:txBody>
                    <a:bodyPr/>
                    <a:lstStyle/>
                    <a:p>
                      <a:endParaRPr lang="en-US" dirty="0"/>
                    </a:p>
                  </a:txBody>
                  <a:tcPr/>
                </a:tc>
                <a:extLst>
                  <a:ext uri="{0D108BD9-81ED-4DB2-BD59-A6C34878D82A}">
                    <a16:rowId xmlns="" xmlns:a16="http://schemas.microsoft.com/office/drawing/2014/main" val="10007"/>
                  </a:ext>
                </a:extLst>
              </a:tr>
              <a:tr h="419237">
                <a:tc gridSpan="3">
                  <a:txBody>
                    <a:bodyPr/>
                    <a:lstStyle/>
                    <a:p>
                      <a:r>
                        <a:rPr lang="en-US" sz="2000" dirty="0"/>
                        <a:t>Program</a:t>
                      </a:r>
                      <a:r>
                        <a:rPr lang="en-US" sz="2000" baseline="0" dirty="0"/>
                        <a:t> of All-inclusive Care for the Elderly (PACE)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99B0"/>
                    </a:solidFill>
                  </a:tcPr>
                </a:tc>
                <a:tc hMerge="1">
                  <a:txBody>
                    <a:bodyPr/>
                    <a:lstStyle/>
                    <a:p>
                      <a:endParaRPr lang="en-US" dirty="0"/>
                    </a:p>
                  </a:txBody>
                  <a:tcPr>
                    <a:lnT w="12700" cap="flat" cmpd="sng" algn="ctr">
                      <a:solidFill>
                        <a:scrgbClr r="0" g="0" b="0"/>
                      </a:solidFill>
                      <a:prstDash val="solid"/>
                      <a:round/>
                      <a:headEnd type="none" w="med" len="med"/>
                      <a:tailEnd type="none" w="med" len="med"/>
                    </a:lnT>
                  </a:tcPr>
                </a:tc>
                <a:tc hMerge="1">
                  <a:txBody>
                    <a:bodyPr/>
                    <a:lstStyle/>
                    <a:p>
                      <a:endParaRPr lang="en-US" dirty="0"/>
                    </a:p>
                  </a:txBody>
                  <a:tcPr>
                    <a:lnT w="12700" cap="flat" cmpd="sng" algn="ctr">
                      <a:solidFill>
                        <a:scrgbClr r="0" g="0" b="0"/>
                      </a:solidFill>
                      <a:prstDash val="solid"/>
                      <a:round/>
                      <a:headEnd type="none" w="med" len="med"/>
                      <a:tailEnd type="none" w="med" len="med"/>
                    </a:lnT>
                  </a:tcPr>
                </a:tc>
                <a:extLst>
                  <a:ext uri="{0D108BD9-81ED-4DB2-BD59-A6C34878D82A}">
                    <a16:rowId xmlns="" xmlns:a16="http://schemas.microsoft.com/office/drawing/2014/main" val="10008"/>
                  </a:ext>
                </a:extLst>
              </a:tr>
              <a:tr h="419237">
                <a:tc gridSpan="3">
                  <a:txBody>
                    <a:bodyPr/>
                    <a:lstStyle/>
                    <a:p>
                      <a:r>
                        <a:rPr lang="en-US" sz="2000" dirty="0"/>
                        <a:t>Fully Integrated Duals Advantage</a:t>
                      </a:r>
                      <a:r>
                        <a:rPr lang="en-US" sz="2000" baseline="0" dirty="0"/>
                        <a:t> (FIDA)</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r h="419237">
                <a:tc gridSpan="3">
                  <a:txBody>
                    <a:bodyPr/>
                    <a:lstStyle/>
                    <a:p>
                      <a:r>
                        <a:rPr lang="en-US" sz="2000" dirty="0"/>
                        <a:t>FIDA</a:t>
                      </a:r>
                      <a:r>
                        <a:rPr lang="en-US" sz="2000" baseline="0" dirty="0"/>
                        <a:t> IDD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bl>
          </a:graphicData>
        </a:graphic>
      </p:graphicFrame>
      <p:sp>
        <p:nvSpPr>
          <p:cNvPr id="27694"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1927D-FB2C-40E1-B93A-9D0691DE3DC4}"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
        <p:nvSpPr>
          <p:cNvPr id="27695" name="TextBox 18"/>
          <p:cNvSpPr txBox="1">
            <a:spLocks noChangeArrowheads="1"/>
          </p:cNvSpPr>
          <p:nvPr/>
        </p:nvSpPr>
        <p:spPr bwMode="auto">
          <a:xfrm>
            <a:off x="457200" y="5510213"/>
            <a:ext cx="6529388" cy="366712"/>
          </a:xfrm>
          <a:prstGeom prst="rect">
            <a:avLst/>
          </a:prstGeom>
          <a:noFill/>
          <a:ln w="9525">
            <a:noFill/>
            <a:miter lim="800000"/>
            <a:headEnd/>
            <a:tailEnd/>
          </a:ln>
        </p:spPr>
        <p:txBody>
          <a:bodyPr>
            <a:prstTxWarp prst="textNoShape">
              <a:avLst/>
            </a:prstTxWarp>
            <a:spAutoFit/>
          </a:bodyPr>
          <a:lstStyle/>
          <a:p>
            <a:endParaRPr lang="en-US" sz="1800"/>
          </a:p>
        </p:txBody>
      </p:sp>
    </p:spTree>
    <p:extLst>
      <p:ext uri="{BB962C8B-B14F-4D97-AF65-F5344CB8AC3E}">
        <p14:creationId xmlns:p14="http://schemas.microsoft.com/office/powerpoint/2010/main" val="3915819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ea typeface="+mj-ea"/>
                <a:cs typeface="+mj-cs"/>
              </a:rPr>
              <a:t>Plans for people with Medicaid</a:t>
            </a:r>
            <a:endParaRPr lang="en-US" dirty="0">
              <a:ea typeface="+mj-ea"/>
              <a:cs typeface="+mj-cs"/>
            </a:endParaRPr>
          </a:p>
        </p:txBody>
      </p:sp>
      <p:sp>
        <p:nvSpPr>
          <p:cNvPr id="25602" name="Content Placeholder 4"/>
          <p:cNvSpPr>
            <a:spLocks noGrp="1"/>
          </p:cNvSpPr>
          <p:nvPr>
            <p:ph idx="1"/>
          </p:nvPr>
        </p:nvSpPr>
        <p:spPr/>
        <p:txBody>
          <a:bodyPr/>
          <a:lstStyle/>
          <a:p>
            <a:pPr eaLnBrk="1" hangingPunct="1"/>
            <a:r>
              <a:rPr lang="en-US" dirty="0"/>
              <a:t>People who have </a:t>
            </a:r>
            <a:r>
              <a:rPr lang="en-US" b="1" dirty="0"/>
              <a:t>Medicaid only </a:t>
            </a:r>
            <a:r>
              <a:rPr lang="en-US" dirty="0"/>
              <a:t>can enroll in:</a:t>
            </a:r>
          </a:p>
          <a:p>
            <a:pPr lvl="1" eaLnBrk="1" hangingPunct="1"/>
            <a:r>
              <a:rPr lang="en-US" dirty="0" smtClean="0"/>
              <a:t>Mainstream </a:t>
            </a:r>
            <a:r>
              <a:rPr lang="en-US" dirty="0"/>
              <a:t>Medicaid Managed </a:t>
            </a:r>
            <a:r>
              <a:rPr lang="en-US" dirty="0" smtClean="0"/>
              <a:t>Care (mandatory for most)</a:t>
            </a:r>
          </a:p>
          <a:p>
            <a:pPr lvl="1" eaLnBrk="1" hangingPunct="1"/>
            <a:r>
              <a:rPr lang="en-US" dirty="0"/>
              <a:t>Essential Plan (per immigration status: LPR &lt; 5 years, PRUCOL</a:t>
            </a:r>
            <a:r>
              <a:rPr lang="en-US" dirty="0" smtClean="0"/>
              <a:t>)</a:t>
            </a:r>
            <a:endParaRPr lang="en-US" dirty="0"/>
          </a:p>
          <a:p>
            <a:pPr lvl="1" eaLnBrk="1" hangingPunct="1"/>
            <a:r>
              <a:rPr lang="en-US" dirty="0"/>
              <a:t>Health and Recovery Plans (HARPs</a:t>
            </a:r>
            <a:r>
              <a:rPr lang="en-US" dirty="0" smtClean="0"/>
              <a:t>) (if hi-need behavioral health)</a:t>
            </a:r>
            <a:endParaRPr lang="en-US" dirty="0"/>
          </a:p>
          <a:p>
            <a:pPr lvl="1" eaLnBrk="1" hangingPunct="1"/>
            <a:r>
              <a:rPr lang="en-US" dirty="0"/>
              <a:t>HIV </a:t>
            </a:r>
            <a:r>
              <a:rPr lang="en-US" dirty="0" smtClean="0"/>
              <a:t>Special Needs Plan (HIV SNP) (if HIV/AIDS or homeless)</a:t>
            </a:r>
            <a:endParaRPr lang="en-US" dirty="0"/>
          </a:p>
          <a:p>
            <a:pPr eaLnBrk="1" hangingPunct="1"/>
            <a:r>
              <a:rPr lang="en-US" dirty="0"/>
              <a:t>People who have </a:t>
            </a:r>
            <a:r>
              <a:rPr lang="en-US" b="1" dirty="0"/>
              <a:t>Medicare and Medicaid </a:t>
            </a:r>
            <a:r>
              <a:rPr lang="en-US" dirty="0"/>
              <a:t>can enroll in:</a:t>
            </a:r>
          </a:p>
          <a:p>
            <a:pPr lvl="1" eaLnBrk="1" hangingPunct="1"/>
            <a:r>
              <a:rPr lang="en-US" dirty="0"/>
              <a:t>Medicaid Advantage   </a:t>
            </a:r>
          </a:p>
          <a:p>
            <a:pPr lvl="1" eaLnBrk="1" hangingPunct="1"/>
            <a:r>
              <a:rPr lang="en-US" dirty="0"/>
              <a:t>Managed Long Term Care (MLTC)</a:t>
            </a:r>
          </a:p>
          <a:p>
            <a:pPr lvl="1" eaLnBrk="1" hangingPunct="1"/>
            <a:r>
              <a:rPr lang="en-US" dirty="0"/>
              <a:t>Medicaid Advantage Plus (MAP)</a:t>
            </a:r>
          </a:p>
          <a:p>
            <a:pPr lvl="1" eaLnBrk="1" hangingPunct="1"/>
            <a:r>
              <a:rPr lang="en-US" dirty="0"/>
              <a:t>Program for All-Inclusive Care for the Elderly (PACE)</a:t>
            </a:r>
          </a:p>
          <a:p>
            <a:pPr lvl="1" eaLnBrk="1" hangingPunct="1"/>
            <a:r>
              <a:rPr lang="en-US" dirty="0"/>
              <a:t>Fully Integrated Dual Advantage (FIDA)</a:t>
            </a:r>
          </a:p>
          <a:p>
            <a:pPr lvl="1" eaLnBrk="1" hangingPunct="1"/>
            <a:r>
              <a:rPr lang="en-US" dirty="0"/>
              <a:t>FIDA-IDD</a:t>
            </a:r>
          </a:p>
          <a:p>
            <a:pPr eaLnBrk="1" hangingPunct="1"/>
            <a:endParaRPr lang="en-US" dirty="0"/>
          </a:p>
        </p:txBody>
      </p:sp>
      <p:sp>
        <p:nvSpPr>
          <p:cNvPr id="2" name="Slide Number Placeholder 1"/>
          <p:cNvSpPr>
            <a:spLocks noGrp="1"/>
          </p:cNvSpPr>
          <p:nvPr>
            <p:ph type="sldNum" sz="quarter" idx="12"/>
          </p:nvPr>
        </p:nvSpPr>
        <p:spPr/>
        <p:txBody>
          <a:bodyPr/>
          <a:lstStyle/>
          <a:p>
            <a:pPr>
              <a:defRPr/>
            </a:pPr>
            <a:fld id="{8306692B-5A8A-4912-8044-AE2AF0E04B6F}" type="slidenum">
              <a:rPr lang="en-US" smtClean="0"/>
              <a:pPr>
                <a:defRPr/>
              </a:pPr>
              <a:t>13</a:t>
            </a:fld>
            <a:endParaRPr lang="en-US"/>
          </a:p>
        </p:txBody>
      </p:sp>
    </p:spTree>
    <p:extLst>
      <p:ext uri="{BB962C8B-B14F-4D97-AF65-F5344CB8AC3E}">
        <p14:creationId xmlns:p14="http://schemas.microsoft.com/office/powerpoint/2010/main" val="49014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with long-term care services</a:t>
            </a:r>
            <a:endParaRPr lang="en-US" dirty="0"/>
          </a:p>
        </p:txBody>
      </p:sp>
      <p:sp>
        <p:nvSpPr>
          <p:cNvPr id="3"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en-US" dirty="0"/>
              <a:t>Personal Care Services, Consumer Directed Personal Assistance Program (“CDPAP”), Certified Home Health Aide (“CHHA”), Private Duty Nursing, Adult Day Care</a:t>
            </a:r>
          </a:p>
          <a:p>
            <a:pPr marL="182880" indent="-182880" eaLnBrk="1" fontAlgn="auto" hangingPunct="1">
              <a:spcAft>
                <a:spcPts val="0"/>
              </a:spcAft>
              <a:buFont typeface="Arial" pitchFamily="34" charset="0"/>
              <a:buChar char="•"/>
              <a:defRPr/>
            </a:pPr>
            <a:r>
              <a:rPr lang="en-US" dirty="0"/>
              <a:t>Only some plans cover long-term care </a:t>
            </a:r>
            <a:r>
              <a:rPr lang="en-US" dirty="0" smtClean="0"/>
              <a:t>services:</a:t>
            </a:r>
            <a:endParaRPr lang="en-US" dirty="0"/>
          </a:p>
          <a:p>
            <a:pPr lvl="1" indent="-182880" eaLnBrk="1" fontAlgn="auto" hangingPunct="1">
              <a:spcAft>
                <a:spcPts val="0"/>
              </a:spcAft>
              <a:buFont typeface="Arial" pitchFamily="34" charset="0"/>
              <a:buChar char="•"/>
              <a:defRPr/>
            </a:pPr>
            <a:r>
              <a:rPr lang="en-US" dirty="0"/>
              <a:t>People who have </a:t>
            </a:r>
            <a:r>
              <a:rPr lang="en-US" b="1" dirty="0"/>
              <a:t>Medicaid only</a:t>
            </a:r>
          </a:p>
          <a:p>
            <a:pPr marL="731520" lvl="2" indent="-182880" eaLnBrk="1" fontAlgn="auto" hangingPunct="1">
              <a:spcAft>
                <a:spcPts val="0"/>
              </a:spcAft>
              <a:buFont typeface="Arial" pitchFamily="34" charset="0"/>
              <a:buChar char="•"/>
              <a:defRPr/>
            </a:pPr>
            <a:r>
              <a:rPr lang="en-US" dirty="0"/>
              <a:t>Mainstream Managed Care</a:t>
            </a:r>
          </a:p>
          <a:p>
            <a:pPr marL="731520" lvl="2" indent="-182880" eaLnBrk="1" fontAlgn="auto" hangingPunct="1">
              <a:spcAft>
                <a:spcPts val="0"/>
              </a:spcAft>
              <a:buFont typeface="Arial" pitchFamily="34" charset="0"/>
              <a:buChar char="•"/>
              <a:defRPr/>
            </a:pPr>
            <a:r>
              <a:rPr lang="en-US" dirty="0"/>
              <a:t>Health and Recovery Plans (HARPs)</a:t>
            </a:r>
          </a:p>
          <a:p>
            <a:pPr marL="731520" lvl="2" indent="-182880" eaLnBrk="1" fontAlgn="auto" hangingPunct="1">
              <a:spcAft>
                <a:spcPts val="0"/>
              </a:spcAft>
              <a:buFont typeface="Arial" pitchFamily="34" charset="0"/>
              <a:buChar char="•"/>
              <a:defRPr/>
            </a:pPr>
            <a:r>
              <a:rPr lang="en-US" dirty="0"/>
              <a:t>HIV SNPs</a:t>
            </a:r>
          </a:p>
          <a:p>
            <a:pPr lvl="1" indent="-182880" eaLnBrk="1" fontAlgn="auto" hangingPunct="1">
              <a:spcAft>
                <a:spcPts val="0"/>
              </a:spcAft>
              <a:buFont typeface="Arial" pitchFamily="34" charset="0"/>
              <a:buChar char="•"/>
              <a:defRPr/>
            </a:pPr>
            <a:r>
              <a:rPr lang="en-US" dirty="0"/>
              <a:t>People who have </a:t>
            </a:r>
            <a:r>
              <a:rPr lang="en-US" b="1" dirty="0"/>
              <a:t>Medicare and Medicaid</a:t>
            </a:r>
          </a:p>
          <a:p>
            <a:pPr marL="731520" lvl="2" indent="-182880" eaLnBrk="1" fontAlgn="auto" hangingPunct="1">
              <a:spcAft>
                <a:spcPts val="0"/>
              </a:spcAft>
              <a:buFont typeface="Arial" pitchFamily="34" charset="0"/>
              <a:buChar char="•"/>
              <a:defRPr/>
            </a:pPr>
            <a:r>
              <a:rPr lang="en-US" dirty="0"/>
              <a:t>Managed Long Term Care (MLTC)</a:t>
            </a:r>
          </a:p>
          <a:p>
            <a:pPr marL="731520" lvl="2" indent="-182880" eaLnBrk="1" fontAlgn="auto" hangingPunct="1">
              <a:spcAft>
                <a:spcPts val="0"/>
              </a:spcAft>
              <a:buFont typeface="Arial" pitchFamily="34" charset="0"/>
              <a:buChar char="•"/>
              <a:defRPr/>
            </a:pPr>
            <a:r>
              <a:rPr lang="en-US" dirty="0"/>
              <a:t>Medicaid Advantage Plus (MAP)</a:t>
            </a:r>
          </a:p>
          <a:p>
            <a:pPr marL="731520" lvl="2" indent="-182880" eaLnBrk="1" fontAlgn="auto" hangingPunct="1">
              <a:spcAft>
                <a:spcPts val="0"/>
              </a:spcAft>
              <a:buFont typeface="Arial" pitchFamily="34" charset="0"/>
              <a:buChar char="•"/>
              <a:defRPr/>
            </a:pPr>
            <a:r>
              <a:rPr lang="en-US" dirty="0"/>
              <a:t>Program for All-Inclusive Care for the Elderly (PACE)</a:t>
            </a:r>
          </a:p>
          <a:p>
            <a:pPr marL="731520" lvl="2" indent="-182880" eaLnBrk="1" fontAlgn="auto" hangingPunct="1">
              <a:spcAft>
                <a:spcPts val="0"/>
              </a:spcAft>
              <a:buFont typeface="Arial" pitchFamily="34" charset="0"/>
              <a:buChar char="•"/>
              <a:defRPr/>
            </a:pPr>
            <a:r>
              <a:rPr lang="en-US" dirty="0"/>
              <a:t>Fully Integrated Dual Advantage (FIDA)</a:t>
            </a:r>
          </a:p>
          <a:p>
            <a:pPr marL="731520" lvl="2" indent="-182880" eaLnBrk="1" fontAlgn="auto" hangingPunct="1">
              <a:spcAft>
                <a:spcPts val="0"/>
              </a:spcAft>
              <a:buFont typeface="Arial" pitchFamily="34" charset="0"/>
              <a:buChar char="•"/>
              <a:defRPr/>
            </a:pPr>
            <a:r>
              <a:rPr lang="en-US" dirty="0" smtClean="0"/>
              <a:t>FIDA-IDD</a:t>
            </a:r>
          </a:p>
          <a:p>
            <a:pPr marL="183833" indent="-182880" eaLnBrk="1" fontAlgn="auto" hangingPunct="1">
              <a:spcAft>
                <a:spcPts val="0"/>
              </a:spcAft>
              <a:buFont typeface="Arial" pitchFamily="34" charset="0"/>
              <a:buChar char="•"/>
              <a:defRPr/>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14</a:t>
            </a:fld>
            <a:endParaRPr lang="en-US"/>
          </a:p>
        </p:txBody>
      </p:sp>
    </p:spTree>
    <p:extLst>
      <p:ext uri="{BB962C8B-B14F-4D97-AF65-F5344CB8AC3E}">
        <p14:creationId xmlns:p14="http://schemas.microsoft.com/office/powerpoint/2010/main" val="2755012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Comparing different types of plans</a:t>
            </a:r>
            <a:endParaRPr lang="en-US" dirty="0">
              <a:ea typeface="+mj-ea"/>
              <a:cs typeface="+mj-cs"/>
            </a:endParaRPr>
          </a:p>
        </p:txBody>
      </p:sp>
      <p:sp>
        <p:nvSpPr>
          <p:cNvPr id="28674" name="Content Placeholder 2"/>
          <p:cNvSpPr>
            <a:spLocks noGrp="1"/>
          </p:cNvSpPr>
          <p:nvPr>
            <p:ph idx="1"/>
          </p:nvPr>
        </p:nvSpPr>
        <p:spPr/>
        <p:txBody>
          <a:bodyPr/>
          <a:lstStyle/>
          <a:p>
            <a:pPr marL="0" indent="0" eaLnBrk="1" hangingPunct="1">
              <a:buNone/>
            </a:pPr>
            <a:r>
              <a:rPr lang="en-US" dirty="0" smtClean="0"/>
              <a:t>Each type of plan varies on these questions:</a:t>
            </a:r>
          </a:p>
          <a:p>
            <a:pPr marL="457200" indent="-457200" eaLnBrk="1" hangingPunct="1">
              <a:buFont typeface="Arial" pitchFamily="-72" charset="0"/>
              <a:buAutoNum type="arabicPeriod"/>
            </a:pPr>
            <a:r>
              <a:rPr lang="en-US" dirty="0" smtClean="0"/>
              <a:t>Who can/must </a:t>
            </a:r>
            <a:r>
              <a:rPr lang="en-US" dirty="0"/>
              <a:t>enroll?</a:t>
            </a:r>
          </a:p>
          <a:p>
            <a:pPr marL="457200" indent="-457200" eaLnBrk="1" hangingPunct="1">
              <a:buFont typeface="Arial" pitchFamily="-72" charset="0"/>
              <a:buAutoNum type="arabicPeriod"/>
            </a:pPr>
            <a:r>
              <a:rPr lang="en-US" dirty="0"/>
              <a:t>How do they enroll/</a:t>
            </a:r>
            <a:r>
              <a:rPr lang="en-US" dirty="0" err="1"/>
              <a:t>disenroll</a:t>
            </a:r>
            <a:r>
              <a:rPr lang="en-US" dirty="0"/>
              <a:t>?</a:t>
            </a:r>
          </a:p>
          <a:p>
            <a:pPr marL="457200" indent="-457200" eaLnBrk="1" hangingPunct="1">
              <a:buFont typeface="Arial" pitchFamily="-72" charset="0"/>
              <a:buAutoNum type="arabicPeriod"/>
            </a:pPr>
            <a:r>
              <a:rPr lang="en-US" dirty="0"/>
              <a:t>What is covered under the plan’s benefit package?</a:t>
            </a:r>
          </a:p>
          <a:p>
            <a:pPr marL="457200" indent="-457200" eaLnBrk="1" hangingPunct="1">
              <a:buFont typeface="Arial" pitchFamily="-72" charset="0"/>
              <a:buAutoNum type="arabicPeriod"/>
            </a:pPr>
            <a:r>
              <a:rPr lang="en-US" dirty="0"/>
              <a:t>What remains fee for service?</a:t>
            </a:r>
          </a:p>
          <a:p>
            <a:pPr marL="457200" indent="-457200" eaLnBrk="1" hangingPunct="1">
              <a:buFont typeface="Arial" pitchFamily="-72" charset="0"/>
              <a:buAutoNum type="arabicPeriod"/>
            </a:pPr>
            <a:r>
              <a:rPr lang="en-US" dirty="0"/>
              <a:t>What if you need long term care services</a:t>
            </a:r>
            <a:r>
              <a:rPr lang="en-US" dirty="0" smtClean="0"/>
              <a:t>?</a:t>
            </a:r>
          </a:p>
          <a:p>
            <a:pPr marL="457200" indent="-457200" eaLnBrk="1" hangingPunct="1">
              <a:buFont typeface="Arial" pitchFamily="-72" charset="0"/>
              <a:buAutoNum type="arabicPeriod"/>
            </a:pPr>
            <a:r>
              <a:rPr lang="en-US" dirty="0" smtClean="0"/>
              <a:t>How do you request services and appeal requests of services that are not granted?</a:t>
            </a:r>
            <a:endParaRPr lang="en-US" dirty="0"/>
          </a:p>
          <a:p>
            <a:pPr marL="457200" indent="-457200" eaLnBrk="1" hangingPunct="1">
              <a:buFont typeface="Arial" pitchFamily="-72" charset="0"/>
              <a:buAutoNum type="arabicPeriod"/>
            </a:pPr>
            <a:endParaRPr lang="en-US" dirty="0"/>
          </a:p>
        </p:txBody>
      </p:sp>
      <p:sp>
        <p:nvSpPr>
          <p:cNvPr id="3" name="Slide Number Placeholder 2"/>
          <p:cNvSpPr>
            <a:spLocks noGrp="1"/>
          </p:cNvSpPr>
          <p:nvPr>
            <p:ph type="sldNum" sz="quarter" idx="12"/>
          </p:nvPr>
        </p:nvSpPr>
        <p:spPr/>
        <p:txBody>
          <a:bodyPr/>
          <a:lstStyle/>
          <a:p>
            <a:pPr>
              <a:defRPr/>
            </a:pPr>
            <a:fld id="{8306692B-5A8A-4912-8044-AE2AF0E04B6F}" type="slidenum">
              <a:rPr lang="en-US" smtClean="0"/>
              <a:pPr>
                <a:defRPr/>
              </a:pPr>
              <a:t>15</a:t>
            </a:fld>
            <a:endParaRPr lang="en-US"/>
          </a:p>
        </p:txBody>
      </p:sp>
    </p:spTree>
    <p:extLst>
      <p:ext uri="{BB962C8B-B14F-4D97-AF65-F5344CB8AC3E}">
        <p14:creationId xmlns:p14="http://schemas.microsoft.com/office/powerpoint/2010/main" val="3142607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n-US" dirty="0">
                <a:ea typeface="+mj-ea"/>
                <a:cs typeface="+mj-cs"/>
              </a:rPr>
              <a:t>Plans for PEOPLE WHO HAVE MEDICAID ONLY</a:t>
            </a:r>
          </a:p>
        </p:txBody>
      </p:sp>
      <p:sp>
        <p:nvSpPr>
          <p:cNvPr id="5" name="Subtitle 4"/>
          <p:cNvSpPr>
            <a:spLocks noGrp="1"/>
          </p:cNvSpPr>
          <p:nvPr>
            <p:ph type="subTitle" idx="1"/>
          </p:nvPr>
        </p:nvSpPr>
        <p:spPr/>
        <p:txBody>
          <a:bodyPr rtlCol="0">
            <a:normAutofit/>
          </a:bodyPr>
          <a:lstStyle/>
          <a:p>
            <a:pPr marL="800100" lvl="1" indent="-342900" algn="l" eaLnBrk="1" fontAlgn="auto" hangingPunct="1">
              <a:spcAft>
                <a:spcPts val="0"/>
              </a:spcAft>
              <a:buFont typeface="Arial" charset="0"/>
              <a:buChar char="•"/>
              <a:defRPr/>
            </a:pPr>
            <a:r>
              <a:rPr lang="en-US" dirty="0" smtClean="0">
                <a:ea typeface="+mn-ea"/>
              </a:rPr>
              <a:t>Mainstream </a:t>
            </a:r>
            <a:r>
              <a:rPr lang="en-US" dirty="0">
                <a:ea typeface="+mn-ea"/>
              </a:rPr>
              <a:t>Medicaid Managed </a:t>
            </a:r>
            <a:r>
              <a:rPr lang="en-US" dirty="0" smtClean="0">
                <a:ea typeface="+mn-ea"/>
              </a:rPr>
              <a:t>Care</a:t>
            </a:r>
          </a:p>
          <a:p>
            <a:pPr marL="800100" lvl="1" indent="-342900" algn="l" eaLnBrk="1" fontAlgn="auto" hangingPunct="1">
              <a:spcAft>
                <a:spcPts val="0"/>
              </a:spcAft>
              <a:buFont typeface="Arial" charset="0"/>
              <a:buChar char="•"/>
              <a:defRPr/>
            </a:pPr>
            <a:r>
              <a:rPr lang="en-US" dirty="0"/>
              <a:t>Essential Plan</a:t>
            </a:r>
          </a:p>
          <a:p>
            <a:pPr marL="800100" lvl="1" indent="-342900" algn="l" eaLnBrk="1" fontAlgn="auto" hangingPunct="1">
              <a:spcAft>
                <a:spcPts val="0"/>
              </a:spcAft>
              <a:buFont typeface="Arial" charset="0"/>
              <a:buChar char="•"/>
              <a:defRPr/>
            </a:pPr>
            <a:r>
              <a:rPr lang="en-US" dirty="0" smtClean="0">
                <a:ea typeface="+mn-ea"/>
              </a:rPr>
              <a:t>Health </a:t>
            </a:r>
            <a:r>
              <a:rPr lang="en-US" dirty="0">
                <a:ea typeface="+mn-ea"/>
              </a:rPr>
              <a:t>and Recovery Plans (HARPs)</a:t>
            </a:r>
          </a:p>
          <a:p>
            <a:pPr marL="800100" lvl="1" indent="-342900" algn="l" eaLnBrk="1" fontAlgn="auto" hangingPunct="1">
              <a:spcAft>
                <a:spcPts val="0"/>
              </a:spcAft>
              <a:buFont typeface="Arial" charset="0"/>
              <a:buChar char="•"/>
              <a:defRPr/>
            </a:pPr>
            <a:r>
              <a:rPr lang="en-US" dirty="0">
                <a:ea typeface="+mn-ea"/>
              </a:rPr>
              <a:t>HIV SNPs</a:t>
            </a:r>
          </a:p>
        </p:txBody>
      </p:sp>
    </p:spTree>
    <p:extLst>
      <p:ext uri="{BB962C8B-B14F-4D97-AF65-F5344CB8AC3E}">
        <p14:creationId xmlns:p14="http://schemas.microsoft.com/office/powerpoint/2010/main" val="2244008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Mainstream Managed Care (MMCO)</a:t>
            </a:r>
            <a:endParaRPr lang="en-US" dirty="0"/>
          </a:p>
        </p:txBody>
      </p:sp>
      <p:sp>
        <p:nvSpPr>
          <p:cNvPr id="3" name="Content Placeholder 2"/>
          <p:cNvSpPr>
            <a:spLocks noGrp="1"/>
          </p:cNvSpPr>
          <p:nvPr>
            <p:ph idx="1"/>
          </p:nvPr>
        </p:nvSpPr>
        <p:spPr/>
        <p:txBody>
          <a:bodyPr/>
          <a:lstStyle/>
          <a:p>
            <a:r>
              <a:rPr lang="en-US" dirty="0"/>
              <a:t>Most, but not all Medicaid beneficiaries in NY who </a:t>
            </a:r>
            <a:r>
              <a:rPr lang="en-US" b="1" dirty="0"/>
              <a:t>do not have Medicare</a:t>
            </a:r>
            <a:r>
              <a:rPr lang="en-US" dirty="0"/>
              <a:t> and </a:t>
            </a:r>
            <a:r>
              <a:rPr lang="en-US" b="1" dirty="0"/>
              <a:t>do not have a spend-down </a:t>
            </a:r>
            <a:r>
              <a:rPr lang="en-US" dirty="0"/>
              <a:t>must now join a "mainstream" Medicaid managed care </a:t>
            </a:r>
            <a:r>
              <a:rPr lang="en-US" dirty="0" smtClean="0"/>
              <a:t>plan</a:t>
            </a:r>
          </a:p>
          <a:p>
            <a:r>
              <a:rPr lang="en-US" dirty="0" smtClean="0"/>
              <a:t>Who </a:t>
            </a:r>
            <a:r>
              <a:rPr lang="en-US" dirty="0"/>
              <a:t>is in MMC? </a:t>
            </a:r>
          </a:p>
          <a:p>
            <a:pPr lvl="1"/>
            <a:r>
              <a:rPr lang="en-US" sz="2400" b="1" dirty="0"/>
              <a:t>4.4 million New Yorkers!  </a:t>
            </a:r>
          </a:p>
          <a:p>
            <a:pPr lvl="1"/>
            <a:r>
              <a:rPr lang="en-US" sz="2400" dirty="0"/>
              <a:t>“MAGI” Medicaid – families, children, adults under 65 without Medicare – either applied on NYSOH Exchange (1.7 million) or had Medicaid through LDSS (2.3 million)</a:t>
            </a:r>
          </a:p>
          <a:p>
            <a:pPr lvl="1"/>
            <a:r>
              <a:rPr lang="en-US" sz="2400" dirty="0"/>
              <a:t>Some </a:t>
            </a:r>
            <a:r>
              <a:rPr lang="en-US" sz="2400" dirty="0" smtClean="0"/>
              <a:t>“non-MAGI” </a:t>
            </a:r>
            <a:r>
              <a:rPr lang="en-US" sz="2400" dirty="0"/>
              <a:t>Medicaid – 327,000 SSI recipients who don’t have Medicare (including the </a:t>
            </a:r>
            <a:r>
              <a:rPr lang="en-US" sz="2400" dirty="0" smtClean="0"/>
              <a:t>                 elderly and </a:t>
            </a:r>
            <a:r>
              <a:rPr lang="en-US" sz="2400" dirty="0"/>
              <a:t>many </a:t>
            </a:r>
            <a:r>
              <a:rPr lang="en-US" sz="2400" dirty="0" smtClean="0"/>
              <a:t>immigrants) </a:t>
            </a:r>
          </a:p>
          <a:p>
            <a:pPr lvl="1"/>
            <a:endParaRPr lang="en-US" sz="2400" dirty="0" smtClean="0"/>
          </a:p>
        </p:txBody>
      </p:sp>
      <p:sp>
        <p:nvSpPr>
          <p:cNvPr id="4" name="TextBox 3"/>
          <p:cNvSpPr txBox="1"/>
          <p:nvPr/>
        </p:nvSpPr>
        <p:spPr>
          <a:xfrm>
            <a:off x="539552" y="6453336"/>
            <a:ext cx="914400" cy="914400"/>
          </a:xfrm>
          <a:prstGeom prst="rect">
            <a:avLst/>
          </a:prstGeom>
        </p:spPr>
        <p:txBody>
          <a:bodyPr vert="horz" wrap="none" lIns="91440" tIns="45720" rIns="91440" bIns="45720" rtlCol="0" anchor="ctr">
            <a:normAutofit/>
          </a:bodyPr>
          <a:lstStyle/>
          <a:p>
            <a:endParaRPr lang="en-US" b="1" dirty="0" smtClean="0">
              <a:solidFill>
                <a:srgbClr val="A32E37"/>
              </a:solidFill>
            </a:endParaRPr>
          </a:p>
        </p:txBody>
      </p:sp>
      <p:sp>
        <p:nvSpPr>
          <p:cNvPr id="5" name="TextBox 4"/>
          <p:cNvSpPr txBox="1"/>
          <p:nvPr/>
        </p:nvSpPr>
        <p:spPr>
          <a:xfrm>
            <a:off x="395536" y="6116266"/>
            <a:ext cx="6336704" cy="914400"/>
          </a:xfrm>
          <a:prstGeom prst="rect">
            <a:avLst/>
          </a:prstGeom>
        </p:spPr>
        <p:txBody>
          <a:bodyPr vert="horz" wrap="none" lIns="91440" tIns="45720" rIns="91440" bIns="45720" rtlCol="0" anchor="ctr">
            <a:normAutofit/>
          </a:bodyPr>
          <a:lstStyle/>
          <a:p>
            <a:pPr marL="0" indent="0">
              <a:buNone/>
            </a:pPr>
            <a:r>
              <a:rPr lang="en-US" sz="1800" dirty="0"/>
              <a:t>N.Y. Soc. </a:t>
            </a:r>
            <a:r>
              <a:rPr lang="en-US" sz="1800" dirty="0" err="1"/>
              <a:t>Servs</a:t>
            </a:r>
            <a:r>
              <a:rPr lang="en-US" sz="1800" dirty="0"/>
              <a:t>. L. §364-j (Amended L. 2011 Ch. </a:t>
            </a:r>
            <a:r>
              <a:rPr lang="en-US" sz="1800" dirty="0" smtClean="0"/>
              <a:t>59)</a:t>
            </a:r>
          </a:p>
          <a:p>
            <a:pPr marL="0" indent="0">
              <a:buNone/>
            </a:pPr>
            <a:r>
              <a:rPr lang="en-US" sz="1800" dirty="0" smtClean="0"/>
              <a:t>18 </a:t>
            </a:r>
            <a:r>
              <a:rPr lang="en-US" sz="1800" dirty="0"/>
              <a:t>NYCRR 360-10</a:t>
            </a:r>
            <a:endParaRPr lang="en-US" sz="1800" dirty="0" smtClean="0"/>
          </a:p>
          <a:p>
            <a:pPr marL="0" indent="0">
              <a:buNone/>
            </a:pPr>
            <a:r>
              <a:rPr lang="en-US" sz="1800" dirty="0" smtClean="0"/>
              <a:t>http</a:t>
            </a:r>
            <a:r>
              <a:rPr lang="en-US" sz="1800" dirty="0"/>
              <a:t>://www.wnylc.com/health/entry/160</a:t>
            </a:r>
            <a:r>
              <a:rPr lang="en-US" sz="1800" dirty="0" smtClean="0"/>
              <a:t>/</a:t>
            </a:r>
            <a:endParaRPr lang="en-US" dirty="0"/>
          </a:p>
          <a:p>
            <a:endParaRPr lang="en-US" b="1" dirty="0" smtClean="0">
              <a:solidFill>
                <a:srgbClr val="A32E37"/>
              </a:solidFill>
            </a:endParaRPr>
          </a:p>
        </p:txBody>
      </p:sp>
    </p:spTree>
    <p:extLst>
      <p:ext uri="{BB962C8B-B14F-4D97-AF65-F5344CB8AC3E}">
        <p14:creationId xmlns:p14="http://schemas.microsoft.com/office/powerpoint/2010/main" val="3427643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Mainstream Managed Care (MMCO)</a:t>
            </a:r>
            <a:endParaRPr lang="en-US" dirty="0"/>
          </a:p>
        </p:txBody>
      </p:sp>
      <p:sp>
        <p:nvSpPr>
          <p:cNvPr id="3" name="Content Placeholder 2"/>
          <p:cNvSpPr>
            <a:spLocks noGrp="1"/>
          </p:cNvSpPr>
          <p:nvPr>
            <p:ph idx="1"/>
          </p:nvPr>
        </p:nvSpPr>
        <p:spPr>
          <a:xfrm>
            <a:off x="457200" y="1600200"/>
            <a:ext cx="8651304" cy="5257800"/>
          </a:xfrm>
        </p:spPr>
        <p:txBody>
          <a:bodyPr/>
          <a:lstStyle/>
          <a:p>
            <a:r>
              <a:rPr lang="en-US" dirty="0"/>
              <a:t>Enrollment in MMCO –</a:t>
            </a:r>
          </a:p>
          <a:p>
            <a:pPr lvl="1"/>
            <a:r>
              <a:rPr lang="en-US" sz="2400" dirty="0"/>
              <a:t>After approved for Medicaid on NYSOH or at </a:t>
            </a:r>
            <a:r>
              <a:rPr lang="en-US" sz="2400" dirty="0" smtClean="0"/>
              <a:t>LDSS</a:t>
            </a:r>
            <a:r>
              <a:rPr lang="en-US" sz="2400" dirty="0"/>
              <a:t>, receive mandatory enrollment packets from </a:t>
            </a:r>
            <a:r>
              <a:rPr lang="en-US" sz="2400" b="1" dirty="0"/>
              <a:t>New York Medicaid Choice, a/k/a Maximus, </a:t>
            </a:r>
            <a:r>
              <a:rPr lang="en-US" sz="2400" dirty="0"/>
              <a:t>company contracted to process managed care enrollments and </a:t>
            </a:r>
            <a:r>
              <a:rPr lang="en-US" sz="2400" dirty="0" err="1"/>
              <a:t>disenrollments</a:t>
            </a:r>
            <a:endParaRPr lang="en-US" sz="2400" dirty="0"/>
          </a:p>
          <a:p>
            <a:pPr lvl="1"/>
            <a:r>
              <a:rPr lang="en-US" sz="2400" dirty="0"/>
              <a:t>Will be randomly assigned to a plan if they do not choose  </a:t>
            </a:r>
          </a:p>
          <a:p>
            <a:r>
              <a:rPr lang="en-US" dirty="0"/>
              <a:t>Have 90 days from their enrollment date to change plans. If they do not switch within 90 days, they are </a:t>
            </a:r>
            <a:r>
              <a:rPr lang="en-US" b="1" dirty="0"/>
              <a:t>“locked-in”</a:t>
            </a:r>
            <a:r>
              <a:rPr lang="en-US" dirty="0"/>
              <a:t> cannot get out for the following 9 months, unless they have “good cause” to do so</a:t>
            </a:r>
          </a:p>
          <a:p>
            <a:r>
              <a:rPr lang="en-US" dirty="0"/>
              <a:t>After the lock-in period ends, recipients can </a:t>
            </a:r>
            <a:r>
              <a:rPr lang="en-US" dirty="0" smtClean="0"/>
              <a:t>                 change </a:t>
            </a:r>
            <a:r>
              <a:rPr lang="en-US" dirty="0"/>
              <a:t>plans for any reason at any </a:t>
            </a:r>
            <a:r>
              <a:rPr lang="en-US" dirty="0" smtClean="0"/>
              <a:t>time</a:t>
            </a:r>
          </a:p>
          <a:p>
            <a:endParaRPr lang="en-US" dirty="0"/>
          </a:p>
        </p:txBody>
      </p:sp>
    </p:spTree>
    <p:extLst>
      <p:ext uri="{BB962C8B-B14F-4D97-AF65-F5344CB8AC3E}">
        <p14:creationId xmlns:p14="http://schemas.microsoft.com/office/powerpoint/2010/main" val="381194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does not have to enroll in MMCO?</a:t>
            </a:r>
            <a:endParaRPr lang="en-US" dirty="0"/>
          </a:p>
        </p:txBody>
      </p:sp>
      <p:sp>
        <p:nvSpPr>
          <p:cNvPr id="3" name="Content Placeholder 2"/>
          <p:cNvSpPr>
            <a:spLocks noGrp="1"/>
          </p:cNvSpPr>
          <p:nvPr>
            <p:ph idx="1"/>
          </p:nvPr>
        </p:nvSpPr>
        <p:spPr/>
        <p:txBody>
          <a:bodyPr/>
          <a:lstStyle/>
          <a:p>
            <a:r>
              <a:rPr lang="en-US" dirty="0"/>
              <a:t>Two groups of people do not have to join: people who are exempt and people who are excluded</a:t>
            </a:r>
          </a:p>
          <a:p>
            <a:pPr lvl="1"/>
            <a:r>
              <a:rPr lang="en-US" b="1" dirty="0"/>
              <a:t>Exempt</a:t>
            </a:r>
            <a:r>
              <a:rPr lang="en-US" dirty="0"/>
              <a:t>: People who can decide </a:t>
            </a:r>
            <a:r>
              <a:rPr lang="en-US" b="1" dirty="0"/>
              <a:t>if</a:t>
            </a:r>
            <a:r>
              <a:rPr lang="en-US" dirty="0"/>
              <a:t> they want to join a MMCO </a:t>
            </a:r>
            <a:r>
              <a:rPr lang="en-US" dirty="0" smtClean="0"/>
              <a:t>plan</a:t>
            </a:r>
          </a:p>
          <a:p>
            <a:pPr lvl="2"/>
            <a:r>
              <a:rPr lang="en-US" sz="2000" dirty="0" smtClean="0"/>
              <a:t>People in TBI/NHTD/OPWDD/Care </a:t>
            </a:r>
            <a:r>
              <a:rPr lang="en-US" sz="2000" dirty="0"/>
              <a:t>at Home </a:t>
            </a:r>
            <a:r>
              <a:rPr lang="en-US" sz="2000" dirty="0" smtClean="0"/>
              <a:t>waivers</a:t>
            </a:r>
          </a:p>
          <a:p>
            <a:pPr lvl="2"/>
            <a:r>
              <a:rPr lang="en-US" sz="2000" dirty="0" smtClean="0"/>
              <a:t>People with a chronic </a:t>
            </a:r>
            <a:r>
              <a:rPr lang="en-US" sz="2000" dirty="0"/>
              <a:t>condition, in active treatment w/ specialist not in any plan. Limited to 6 months</a:t>
            </a:r>
          </a:p>
          <a:p>
            <a:pPr lvl="1"/>
            <a:r>
              <a:rPr lang="en-US" b="1" dirty="0"/>
              <a:t>Excluded</a:t>
            </a:r>
            <a:r>
              <a:rPr lang="en-US" dirty="0"/>
              <a:t>: People who </a:t>
            </a:r>
            <a:r>
              <a:rPr lang="en-US" b="1" dirty="0"/>
              <a:t>cannot</a:t>
            </a:r>
            <a:r>
              <a:rPr lang="en-US" dirty="0"/>
              <a:t> join a MMCO </a:t>
            </a:r>
            <a:r>
              <a:rPr lang="en-US" dirty="0" smtClean="0"/>
              <a:t>plan</a:t>
            </a:r>
          </a:p>
          <a:p>
            <a:pPr lvl="2"/>
            <a:r>
              <a:rPr lang="en-US" sz="2000" dirty="0" smtClean="0"/>
              <a:t>People with Medicare or other third party health insurance</a:t>
            </a:r>
          </a:p>
          <a:p>
            <a:pPr lvl="2"/>
            <a:r>
              <a:rPr lang="en-US" sz="2000" dirty="0" smtClean="0"/>
              <a:t>People with a spend down</a:t>
            </a:r>
          </a:p>
          <a:p>
            <a:pPr lvl="2"/>
            <a:r>
              <a:rPr lang="en-US" sz="2000" dirty="0" smtClean="0"/>
              <a:t>People in hospice</a:t>
            </a:r>
          </a:p>
          <a:p>
            <a:pPr lvl="2"/>
            <a:r>
              <a:rPr lang="en-US" sz="2000" dirty="0" smtClean="0"/>
              <a:t>People in a limited Medicaid program (e.g. cancer treatment program)</a:t>
            </a:r>
          </a:p>
          <a:p>
            <a:pPr lvl="2"/>
            <a:r>
              <a:rPr lang="en-US" sz="2000" dirty="0" smtClean="0"/>
              <a:t>Some foster children</a:t>
            </a:r>
            <a:endParaRPr lang="en-US" sz="2000" dirty="0"/>
          </a:p>
          <a:p>
            <a:pPr marL="0" indent="0">
              <a:buNone/>
            </a:pPr>
            <a:r>
              <a:rPr lang="en-US" sz="1600" dirty="0"/>
              <a:t>http://www.wnylc.com/health/entry/160/</a:t>
            </a:r>
          </a:p>
        </p:txBody>
      </p:sp>
    </p:spTree>
    <p:extLst>
      <p:ext uri="{BB962C8B-B14F-4D97-AF65-F5344CB8AC3E}">
        <p14:creationId xmlns:p14="http://schemas.microsoft.com/office/powerpoint/2010/main" val="3097534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a:ea typeface="+mj-ea"/>
                <a:cs typeface="+mj-cs"/>
              </a:rPr>
              <a:t>Overview</a:t>
            </a:r>
          </a:p>
        </p:txBody>
      </p:sp>
      <p:sp>
        <p:nvSpPr>
          <p:cNvPr id="5" name="Subtitle 4"/>
          <p:cNvSpPr>
            <a:spLocks noGrp="1"/>
          </p:cNvSpPr>
          <p:nvPr>
            <p:ph type="subTitle" idx="1"/>
          </p:nvPr>
        </p:nvSpPr>
        <p:spPr>
          <a:xfrm>
            <a:off x="685800" y="3505200"/>
            <a:ext cx="7848600" cy="2667000"/>
          </a:xfrm>
        </p:spPr>
        <p:txBody>
          <a:bodyPr rtlCol="0">
            <a:normAutofit lnSpcReduction="10000"/>
          </a:bodyPr>
          <a:lstStyle/>
          <a:p>
            <a:pPr marL="342900" indent="-342900" eaLnBrk="1" fontAlgn="auto" hangingPunct="1">
              <a:spcAft>
                <a:spcPts val="0"/>
              </a:spcAft>
              <a:buFont typeface="Arial" panose="020B0604020202020204" pitchFamily="34" charset="0"/>
              <a:buChar char="•"/>
              <a:defRPr/>
            </a:pPr>
            <a:r>
              <a:rPr lang="en-US" dirty="0">
                <a:ea typeface="+mn-ea"/>
                <a:cs typeface="+mn-cs"/>
              </a:rPr>
              <a:t>What does it mean to receive services fee-for service?</a:t>
            </a:r>
          </a:p>
          <a:p>
            <a:pPr marL="342900" indent="-342900" eaLnBrk="1" fontAlgn="auto" hangingPunct="1">
              <a:spcAft>
                <a:spcPts val="0"/>
              </a:spcAft>
              <a:buFont typeface="Arial" panose="020B0604020202020204" pitchFamily="34" charset="0"/>
              <a:buChar char="•"/>
              <a:defRPr/>
            </a:pPr>
            <a:r>
              <a:rPr lang="en-US" dirty="0">
                <a:ea typeface="+mn-ea"/>
                <a:cs typeface="+mn-cs"/>
              </a:rPr>
              <a:t>What does it mean to receive services from a managed care plan?</a:t>
            </a:r>
          </a:p>
          <a:p>
            <a:pPr marL="342900" indent="-342900" eaLnBrk="1" fontAlgn="auto" hangingPunct="1">
              <a:spcAft>
                <a:spcPts val="0"/>
              </a:spcAft>
              <a:buFont typeface="Arial" panose="020B0604020202020204" pitchFamily="34" charset="0"/>
              <a:buChar char="•"/>
              <a:defRPr/>
            </a:pPr>
            <a:r>
              <a:rPr lang="en-US" dirty="0">
                <a:ea typeface="+mn-ea"/>
                <a:cs typeface="+mn-cs"/>
              </a:rPr>
              <a:t>What are the different Medicaid managed care plans?</a:t>
            </a:r>
          </a:p>
          <a:p>
            <a:pPr marL="342900" indent="-342900" eaLnBrk="1" fontAlgn="auto" hangingPunct="1">
              <a:spcAft>
                <a:spcPts val="0"/>
              </a:spcAft>
              <a:buFont typeface="Arial" panose="020B0604020202020204" pitchFamily="34" charset="0"/>
              <a:buChar char="•"/>
              <a:defRPr/>
            </a:pPr>
            <a:r>
              <a:rPr lang="en-US" dirty="0">
                <a:ea typeface="+mn-ea"/>
                <a:cs typeface="+mn-cs"/>
              </a:rPr>
              <a:t>How do you access Medicaid </a:t>
            </a:r>
            <a:r>
              <a:rPr lang="en-US" dirty="0" smtClean="0">
                <a:ea typeface="+mn-ea"/>
                <a:cs typeface="+mn-cs"/>
              </a:rPr>
              <a:t>services from a managed care plan?</a:t>
            </a:r>
            <a:endParaRPr lang="en-US" dirty="0">
              <a:ea typeface="+mn-ea"/>
              <a:cs typeface="+mn-cs"/>
            </a:endParaRPr>
          </a:p>
          <a:p>
            <a:pPr marL="342900" indent="-342900" eaLnBrk="1" fontAlgn="auto" hangingPunct="1">
              <a:spcAft>
                <a:spcPts val="0"/>
              </a:spcAft>
              <a:buFont typeface="Arial" panose="020B0604020202020204" pitchFamily="34" charset="0"/>
              <a:buChar char="•"/>
              <a:defRPr/>
            </a:pPr>
            <a:endParaRPr lang="en-US" dirty="0">
              <a:ea typeface="+mn-ea"/>
              <a:cs typeface="+mn-cs"/>
            </a:endParaRPr>
          </a:p>
        </p:txBody>
      </p:sp>
    </p:spTree>
    <p:extLst>
      <p:ext uri="{BB962C8B-B14F-4D97-AF65-F5344CB8AC3E}">
        <p14:creationId xmlns:p14="http://schemas.microsoft.com/office/powerpoint/2010/main" val="2279378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MMCO cover?</a:t>
            </a:r>
            <a:endParaRPr lang="en-US" dirty="0"/>
          </a:p>
        </p:txBody>
      </p:sp>
      <p:sp>
        <p:nvSpPr>
          <p:cNvPr id="3" name="Content Placeholder 2"/>
          <p:cNvSpPr>
            <a:spLocks noGrp="1"/>
          </p:cNvSpPr>
          <p:nvPr>
            <p:ph idx="1"/>
          </p:nvPr>
        </p:nvSpPr>
        <p:spPr>
          <a:xfrm>
            <a:off x="457200" y="1600200"/>
            <a:ext cx="8686800" cy="5141168"/>
          </a:xfrm>
        </p:spPr>
        <p:txBody>
          <a:bodyPr/>
          <a:lstStyle/>
          <a:p>
            <a:r>
              <a:rPr lang="en-US" dirty="0" smtClean="0"/>
              <a:t>Most Medicaid services are included in the MMCO benefit package, including these recently added: behavioral health, nursing home, home care</a:t>
            </a:r>
          </a:p>
          <a:p>
            <a:pPr lvl="1"/>
            <a:r>
              <a:rPr lang="en-US" dirty="0" smtClean="0"/>
              <a:t>Assisted Living, Waiver services are still carved out</a:t>
            </a:r>
          </a:p>
          <a:p>
            <a:r>
              <a:rPr lang="en-US" dirty="0" smtClean="0"/>
              <a:t>Whether you enrolled in Medicaid on the NYSOH or LDSS MMCO benefits </a:t>
            </a:r>
            <a:r>
              <a:rPr lang="en-US" b="1" dirty="0" smtClean="0"/>
              <a:t>are the same!</a:t>
            </a:r>
          </a:p>
          <a:p>
            <a:pPr eaLnBrk="1" hangingPunct="1"/>
            <a:r>
              <a:rPr lang="en-US" dirty="0" smtClean="0"/>
              <a:t>What </a:t>
            </a:r>
            <a:r>
              <a:rPr lang="en-US" dirty="0"/>
              <a:t>if you need long term care services?</a:t>
            </a:r>
          </a:p>
          <a:p>
            <a:pPr lvl="1" eaLnBrk="1" hangingPunct="1"/>
            <a:r>
              <a:rPr lang="en-US" dirty="0"/>
              <a:t>Have your doctor complete a M11Q- Medical Request for Home Care </a:t>
            </a:r>
            <a:r>
              <a:rPr lang="en-US" dirty="0" smtClean="0"/>
              <a:t>form (NYC)</a:t>
            </a:r>
          </a:p>
          <a:p>
            <a:pPr lvl="1" eaLnBrk="1" hangingPunct="1"/>
            <a:r>
              <a:rPr lang="en-US" dirty="0" smtClean="0"/>
              <a:t>Submit </a:t>
            </a:r>
            <a:r>
              <a:rPr lang="en-US" dirty="0"/>
              <a:t>it to your plan (usually to the utilization management team)</a:t>
            </a:r>
          </a:p>
          <a:p>
            <a:pPr lvl="1" eaLnBrk="1" hangingPunct="1"/>
            <a:r>
              <a:rPr lang="en-US" dirty="0"/>
              <a:t>Your plan will assess you for home care </a:t>
            </a:r>
            <a:r>
              <a:rPr lang="en-US" dirty="0" smtClean="0"/>
              <a:t>and must issue </a:t>
            </a:r>
            <a:r>
              <a:rPr lang="en-US" dirty="0"/>
              <a:t>you </a:t>
            </a:r>
            <a:r>
              <a:rPr lang="en-US" dirty="0" smtClean="0"/>
              <a:t>a written </a:t>
            </a:r>
            <a:r>
              <a:rPr lang="en-US" dirty="0"/>
              <a:t>authorization or denial </a:t>
            </a:r>
            <a:endParaRPr lang="en-US" dirty="0" smtClean="0"/>
          </a:p>
          <a:p>
            <a:pPr lvl="1" eaLnBrk="1" hangingPunct="1"/>
            <a:r>
              <a:rPr lang="en-US" dirty="0" smtClean="0"/>
              <a:t>If </a:t>
            </a:r>
            <a:r>
              <a:rPr lang="en-US" dirty="0"/>
              <a:t>you are dissatisfied with the plan’s decision, you </a:t>
            </a:r>
            <a:r>
              <a:rPr lang="en-US" dirty="0" smtClean="0"/>
              <a:t>can                  appeal </a:t>
            </a:r>
            <a:endParaRPr lang="en-US" dirty="0"/>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20</a:t>
            </a:fld>
            <a:endParaRPr lang="en-US"/>
          </a:p>
        </p:txBody>
      </p:sp>
    </p:spTree>
    <p:extLst>
      <p:ext uri="{BB962C8B-B14F-4D97-AF65-F5344CB8AC3E}">
        <p14:creationId xmlns:p14="http://schemas.microsoft.com/office/powerpoint/2010/main" val="2349893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Essential </a:t>
            </a:r>
            <a:r>
              <a:rPr lang="en-US" dirty="0" smtClean="0">
                <a:ea typeface="+mj-ea"/>
                <a:cs typeface="+mj-cs"/>
              </a:rPr>
              <a:t>Plan (EP)</a:t>
            </a:r>
            <a:endParaRPr lang="en-US" dirty="0">
              <a:ea typeface="+mj-ea"/>
              <a:cs typeface="+mj-cs"/>
            </a:endParaRPr>
          </a:p>
        </p:txBody>
      </p:sp>
      <p:sp>
        <p:nvSpPr>
          <p:cNvPr id="3" name="Content Placeholder 2"/>
          <p:cNvSpPr>
            <a:spLocks noGrp="1"/>
          </p:cNvSpPr>
          <p:nvPr>
            <p:ph idx="1"/>
          </p:nvPr>
        </p:nvSpPr>
        <p:spPr>
          <a:xfrm>
            <a:off x="457200" y="1412776"/>
            <a:ext cx="8229600" cy="5064224"/>
          </a:xfrm>
        </p:spPr>
        <p:txBody>
          <a:bodyPr rtlCol="0">
            <a:normAutofit/>
          </a:bodyPr>
          <a:lstStyle/>
          <a:p>
            <a:pPr marL="182880" indent="-182880" eaLnBrk="1" fontAlgn="auto" hangingPunct="1">
              <a:spcAft>
                <a:spcPts val="0"/>
              </a:spcAft>
              <a:buFont typeface="Arial" pitchFamily="34" charset="0"/>
              <a:buChar char="•"/>
              <a:defRPr/>
            </a:pPr>
            <a:r>
              <a:rPr lang="en-US" dirty="0" smtClean="0">
                <a:ea typeface="+mn-ea"/>
                <a:cs typeface="+mn-cs"/>
              </a:rPr>
              <a:t>From Part 2 of this series: Starting January 2016, some people who are a </a:t>
            </a:r>
            <a:r>
              <a:rPr lang="en-US" b="1" dirty="0" smtClean="0">
                <a:ea typeface="+mn-ea"/>
                <a:cs typeface="+mn-cs"/>
              </a:rPr>
              <a:t>Legal Permanent Resident &lt; 5 years or PRUCOL</a:t>
            </a:r>
            <a:r>
              <a:rPr lang="en-US" dirty="0" smtClean="0">
                <a:ea typeface="+mn-ea"/>
                <a:cs typeface="+mn-cs"/>
              </a:rPr>
              <a:t>, will be enrolled in EP rather than Medicaid at application/renewal – unless they need home care</a:t>
            </a:r>
          </a:p>
          <a:p>
            <a:pPr marL="182880" indent="-182880" eaLnBrk="1" fontAlgn="auto" hangingPunct="1">
              <a:spcAft>
                <a:spcPts val="0"/>
              </a:spcAft>
              <a:buFont typeface="Arial" pitchFamily="34" charset="0"/>
              <a:buChar char="•"/>
              <a:defRPr/>
            </a:pPr>
            <a:r>
              <a:rPr lang="en-US" dirty="0" smtClean="0">
                <a:ea typeface="+mn-ea"/>
                <a:cs typeface="+mn-cs"/>
              </a:rPr>
              <a:t>The EP covers 10 essential health benefits, as mandated by Federal law </a:t>
            </a:r>
            <a:r>
              <a:rPr lang="en-US" dirty="0"/>
              <a:t>42 USC 18022, NY SSL </a:t>
            </a:r>
            <a:r>
              <a:rPr lang="en-US" dirty="0" smtClean="0"/>
              <a:t>369-gg</a:t>
            </a:r>
            <a:r>
              <a:rPr lang="en-US" dirty="0" smtClean="0">
                <a:ea typeface="+mn-ea"/>
                <a:cs typeface="+mn-cs"/>
              </a:rPr>
              <a:t>:</a:t>
            </a:r>
          </a:p>
          <a:p>
            <a:pPr marL="182880" indent="-182880" eaLnBrk="1" fontAlgn="auto" hangingPunct="1">
              <a:spcAft>
                <a:spcPts val="0"/>
              </a:spcAft>
              <a:buFont typeface="Arial" pitchFamily="34" charset="0"/>
              <a:buChar char="•"/>
              <a:defRPr/>
            </a:pPr>
            <a:endParaRPr lang="en-US" dirty="0">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729599233"/>
              </p:ext>
            </p:extLst>
          </p:nvPr>
        </p:nvGraphicFramePr>
        <p:xfrm>
          <a:off x="683568" y="3789040"/>
          <a:ext cx="6336704" cy="2811248"/>
        </p:xfrm>
        <a:graphic>
          <a:graphicData uri="http://schemas.openxmlformats.org/drawingml/2006/table">
            <a:tbl>
              <a:tblPr bandRow="1">
                <a:tableStyleId>{3B4B98B0-60AC-42C2-AFA5-B58CD77FA1E5}</a:tableStyleId>
              </a:tblPr>
              <a:tblGrid>
                <a:gridCol w="3168352"/>
                <a:gridCol w="3168352"/>
              </a:tblGrid>
              <a:tr h="356836">
                <a:tc>
                  <a:txBody>
                    <a:bodyPr/>
                    <a:lstStyle/>
                    <a:p>
                      <a:pPr marL="342900" indent="-342900">
                        <a:buFont typeface="Arial" panose="020B0604020202020204" pitchFamily="34" charset="0"/>
                        <a:buChar char="•"/>
                      </a:pPr>
                      <a:r>
                        <a:rPr lang="en-US" sz="1600" dirty="0" smtClean="0"/>
                        <a:t>Ambulatory Care</a:t>
                      </a:r>
                      <a:endParaRPr lang="en-US" sz="1600" dirty="0" smtClean="0">
                        <a:solidFill>
                          <a:schemeClr val="tx1"/>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Hospitalization</a:t>
                      </a:r>
                      <a:endParaRPr lang="en-US" sz="1600" dirty="0" smtClean="0">
                        <a:solidFill>
                          <a:schemeClr val="tx1"/>
                        </a:solidFill>
                      </a:endParaRPr>
                    </a:p>
                  </a:txBody>
                  <a:tcPr/>
                </a:tc>
              </a:tr>
              <a:tr h="624461">
                <a:tc>
                  <a:txBody>
                    <a:bodyPr/>
                    <a:lstStyle/>
                    <a:p>
                      <a:pPr marL="342900" indent="-342900">
                        <a:buFont typeface="Arial" panose="020B0604020202020204" pitchFamily="34" charset="0"/>
                        <a:buChar char="•"/>
                      </a:pPr>
                      <a:r>
                        <a:rPr lang="en-US" sz="1600" dirty="0" smtClean="0"/>
                        <a:t>Mental Health,</a:t>
                      </a:r>
                      <a:r>
                        <a:rPr lang="en-US" sz="1600" baseline="0" dirty="0" smtClean="0"/>
                        <a:t> Substance Use disorder services</a:t>
                      </a:r>
                      <a:endParaRPr lang="en-US" sz="1600" dirty="0" smtClean="0">
                        <a:solidFill>
                          <a:schemeClr val="tx1"/>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Prescription drugs</a:t>
                      </a:r>
                      <a:endParaRPr lang="en-US" sz="1600" dirty="0" smtClean="0">
                        <a:solidFill>
                          <a:schemeClr val="tx1"/>
                        </a:solidFill>
                      </a:endParaRPr>
                    </a:p>
                  </a:txBody>
                  <a:tcPr/>
                </a:tc>
              </a:tr>
              <a:tr h="82002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Preventative</a:t>
                      </a:r>
                      <a:r>
                        <a:rPr lang="en-US" sz="1600" baseline="0" dirty="0" smtClean="0"/>
                        <a:t> and wellness and chronic disease management</a:t>
                      </a:r>
                      <a:endParaRPr lang="en-US" sz="1600" dirty="0" smtClean="0">
                        <a:solidFill>
                          <a:schemeClr val="tx1"/>
                        </a:solidFill>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Rehabilitative and </a:t>
                      </a:r>
                      <a:r>
                        <a:rPr lang="en-US" sz="1600" dirty="0" err="1" smtClean="0"/>
                        <a:t>habilitative</a:t>
                      </a:r>
                      <a:endParaRPr lang="en-US" sz="16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    services and devices</a:t>
                      </a:r>
                      <a:endParaRPr lang="en-US" sz="1600" dirty="0" smtClean="0">
                        <a:solidFill>
                          <a:schemeClr val="tx1"/>
                        </a:solidFill>
                      </a:endParaRPr>
                    </a:p>
                  </a:txBody>
                  <a:tcPr/>
                </a:tc>
              </a:tr>
              <a:tr h="58124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Maternity and newborn care</a:t>
                      </a:r>
                    </a:p>
                    <a:p>
                      <a:endParaRPr lang="en-US" sz="1600" dirty="0">
                        <a:solidFill>
                          <a:schemeClr val="tx1"/>
                        </a:solidFill>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Emergency services</a:t>
                      </a:r>
                      <a:endParaRPr lang="en-US" sz="1600" dirty="0" smtClean="0">
                        <a:solidFill>
                          <a:schemeClr val="tx1"/>
                        </a:solidFill>
                      </a:endParaRPr>
                    </a:p>
                  </a:txBody>
                  <a:tcPr/>
                </a:tc>
              </a:tr>
              <a:tr h="425747">
                <a:tc>
                  <a:txBody>
                    <a:bodyPr/>
                    <a:lstStyle/>
                    <a:p>
                      <a:pPr marL="285750" indent="-285750">
                        <a:buFont typeface="Arial" panose="020B0604020202020204" pitchFamily="34" charset="0"/>
                        <a:buChar char="•"/>
                      </a:pPr>
                      <a:r>
                        <a:rPr lang="en-US" sz="1600" dirty="0" smtClean="0"/>
                        <a:t>Laboratory</a:t>
                      </a:r>
                      <a:r>
                        <a:rPr lang="en-US" sz="1600" baseline="0" dirty="0" smtClean="0"/>
                        <a:t> services</a:t>
                      </a:r>
                      <a:endParaRPr lang="en-US" sz="1600" dirty="0">
                        <a:solidFill>
                          <a:schemeClr val="tx1"/>
                        </a:solidFill>
                      </a:endParaRPr>
                    </a:p>
                  </a:txBody>
                  <a:tcPr/>
                </a:tc>
                <a:tc>
                  <a:txBody>
                    <a:bodyPr/>
                    <a:lstStyle/>
                    <a:p>
                      <a:pPr marL="171450" indent="-171450">
                        <a:buFont typeface="Arial" panose="020B0604020202020204" pitchFamily="34" charset="0"/>
                        <a:buChar char="•"/>
                      </a:pPr>
                      <a:r>
                        <a:rPr lang="en-US" sz="1600" dirty="0" smtClean="0"/>
                        <a:t>Pediatric</a:t>
                      </a:r>
                      <a:r>
                        <a:rPr lang="en-US" sz="1600" baseline="0" dirty="0" smtClean="0"/>
                        <a:t> services</a:t>
                      </a:r>
                      <a:endParaRPr lang="en-US" sz="1600" dirty="0">
                        <a:solidFill>
                          <a:schemeClr val="tx1"/>
                        </a:solidFill>
                      </a:endParaRPr>
                    </a:p>
                  </a:txBody>
                  <a:tcPr/>
                </a:tc>
              </a:tr>
            </a:tbl>
          </a:graphicData>
        </a:graphic>
      </p:graphicFrame>
      <p:sp>
        <p:nvSpPr>
          <p:cNvPr id="5" name="Slide Number Placeholder 4"/>
          <p:cNvSpPr>
            <a:spLocks noGrp="1"/>
          </p:cNvSpPr>
          <p:nvPr>
            <p:ph type="sldNum" sz="quarter" idx="12"/>
          </p:nvPr>
        </p:nvSpPr>
        <p:spPr/>
        <p:txBody>
          <a:bodyPr/>
          <a:lstStyle/>
          <a:p>
            <a:pPr>
              <a:defRPr/>
            </a:pPr>
            <a:fld id="{8306692B-5A8A-4912-8044-AE2AF0E04B6F}" type="slidenum">
              <a:rPr lang="en-US" smtClean="0"/>
              <a:pPr>
                <a:defRPr/>
              </a:pPr>
              <a:t>21</a:t>
            </a:fld>
            <a:endParaRPr lang="en-US"/>
          </a:p>
        </p:txBody>
      </p:sp>
    </p:spTree>
    <p:extLst>
      <p:ext uri="{BB962C8B-B14F-4D97-AF65-F5344CB8AC3E}">
        <p14:creationId xmlns:p14="http://schemas.microsoft.com/office/powerpoint/2010/main" val="1128990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Plan (EP)</a:t>
            </a:r>
            <a:endParaRPr lang="en-US" dirty="0"/>
          </a:p>
        </p:txBody>
      </p:sp>
      <p:sp>
        <p:nvSpPr>
          <p:cNvPr id="3" name="Content Placeholder 2"/>
          <p:cNvSpPr>
            <a:spLocks noGrp="1"/>
          </p:cNvSpPr>
          <p:nvPr>
            <p:ph idx="1"/>
          </p:nvPr>
        </p:nvSpPr>
        <p:spPr>
          <a:xfrm>
            <a:off x="395536" y="1268760"/>
            <a:ext cx="8496944" cy="4752528"/>
          </a:xfrm>
          <a:solidFill>
            <a:schemeClr val="bg1"/>
          </a:solidFill>
        </p:spPr>
        <p:txBody>
          <a:bodyPr/>
          <a:lstStyle/>
          <a:p>
            <a:r>
              <a:rPr lang="en-US" dirty="0" smtClean="0"/>
              <a:t>Since Medicaid covers more than those 10 benefits, immigrants who are required to enroll in the EP:</a:t>
            </a:r>
          </a:p>
          <a:p>
            <a:pPr lvl="1"/>
            <a:r>
              <a:rPr lang="en-US" dirty="0" smtClean="0"/>
              <a:t>Will use their CBIC card for </a:t>
            </a:r>
            <a:r>
              <a:rPr lang="en-US" b="1" dirty="0" smtClean="0"/>
              <a:t>over-the-counter medications and non-emergency transportation</a:t>
            </a:r>
          </a:p>
          <a:p>
            <a:pPr lvl="1"/>
            <a:r>
              <a:rPr lang="en-US" dirty="0" smtClean="0"/>
              <a:t>Will use their plan card for dental and vision</a:t>
            </a:r>
          </a:p>
          <a:p>
            <a:r>
              <a:rPr lang="en-US" dirty="0" smtClean="0"/>
              <a:t>When EP immigration status is determined by NYSOH: Prompted to enroll in EP at application/renewal</a:t>
            </a:r>
          </a:p>
          <a:p>
            <a:r>
              <a:rPr lang="en-US" dirty="0" smtClean="0"/>
              <a:t>When immigration status is determined by LDSS: Will be transitioned to NYSOH </a:t>
            </a:r>
            <a:r>
              <a:rPr lang="en-US" dirty="0"/>
              <a:t>– Procedure outlined in GIS 16/MA </a:t>
            </a:r>
            <a:r>
              <a:rPr lang="en-US" dirty="0" smtClean="0"/>
              <a:t>004* – Notices mailed from LDSS and NYSOH </a:t>
            </a:r>
          </a:p>
          <a:p>
            <a:r>
              <a:rPr lang="en-US" dirty="0" smtClean="0"/>
              <a:t>Remember, people who need long term care are not eligible to enroll in EP but procedure leaves it to individual to bring need to NYSOH/LDSS attention</a:t>
            </a:r>
          </a:p>
          <a:p>
            <a:pPr marL="0" indent="0">
              <a:buNone/>
            </a:pPr>
            <a:r>
              <a:rPr lang="en-US" sz="1600" dirty="0" smtClean="0"/>
              <a:t>*http</a:t>
            </a:r>
            <a:r>
              <a:rPr lang="en-US" sz="1600" dirty="0"/>
              <a:t>://www.health.ny.gov/health_care/medicaid/publications/gis/16ma004.htm </a:t>
            </a:r>
          </a:p>
          <a:p>
            <a:endParaRPr lang="en-US" dirty="0" smtClean="0"/>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22</a:t>
            </a:fld>
            <a:endParaRPr lang="en-US"/>
          </a:p>
        </p:txBody>
      </p:sp>
    </p:spTree>
    <p:extLst>
      <p:ext uri="{BB962C8B-B14F-4D97-AF65-F5344CB8AC3E}">
        <p14:creationId xmlns:p14="http://schemas.microsoft.com/office/powerpoint/2010/main" val="1868277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Health and Recovery Plans (HARPs)</a:t>
            </a:r>
          </a:p>
        </p:txBody>
      </p:sp>
      <p:sp>
        <p:nvSpPr>
          <p:cNvPr id="3" name="Content Placeholder 2"/>
          <p:cNvSpPr>
            <a:spLocks noGrp="1"/>
          </p:cNvSpPr>
          <p:nvPr>
            <p:ph idx="1"/>
          </p:nvPr>
        </p:nvSpPr>
        <p:spPr>
          <a:xfrm>
            <a:off x="365499" y="1628800"/>
            <a:ext cx="8748464" cy="5229200"/>
          </a:xfrm>
          <a:solidFill>
            <a:schemeClr val="bg1"/>
          </a:solidFill>
        </p:spPr>
        <p:txBody>
          <a:bodyPr rtlCol="0">
            <a:normAutofit fontScale="92500" lnSpcReduction="20000"/>
          </a:bodyPr>
          <a:lstStyle/>
          <a:p>
            <a:pPr marL="182880" indent="-182880" eaLnBrk="1" fontAlgn="auto" hangingPunct="1">
              <a:spcAft>
                <a:spcPts val="0"/>
              </a:spcAft>
              <a:buFont typeface="Arial" pitchFamily="34" charset="0"/>
              <a:buChar char="•"/>
              <a:defRPr/>
            </a:pPr>
            <a:r>
              <a:rPr lang="en-US" dirty="0" smtClean="0">
                <a:ea typeface="+mn-ea"/>
                <a:cs typeface="+mn-cs"/>
              </a:rPr>
              <a:t>NEW in 2016 - HARPs cover the same services as MMCOs for the same Medicaid-only population, plus special services for people with serious Behavioral </a:t>
            </a:r>
            <a:r>
              <a:rPr lang="en-US" dirty="0">
                <a:ea typeface="+mn-ea"/>
                <a:cs typeface="+mn-cs"/>
              </a:rPr>
              <a:t>H</a:t>
            </a:r>
            <a:r>
              <a:rPr lang="en-US" dirty="0" smtClean="0">
                <a:ea typeface="+mn-ea"/>
                <a:cs typeface="+mn-cs"/>
              </a:rPr>
              <a:t>ealth (BH) conditions:</a:t>
            </a:r>
          </a:p>
          <a:p>
            <a:pPr marL="457517" lvl="1" indent="-182880" eaLnBrk="1" fontAlgn="auto" hangingPunct="1">
              <a:spcAft>
                <a:spcPts val="0"/>
              </a:spcAft>
              <a:buFont typeface="Arial" pitchFamily="34" charset="0"/>
              <a:buChar char="•"/>
              <a:defRPr/>
            </a:pPr>
            <a:r>
              <a:rPr lang="en-US" b="1" dirty="0" smtClean="0">
                <a:ea typeface="+mn-ea"/>
                <a:cs typeface="+mn-cs"/>
              </a:rPr>
              <a:t>Enhanced care coordination </a:t>
            </a:r>
            <a:r>
              <a:rPr lang="en-US" dirty="0" smtClean="0">
                <a:ea typeface="+mn-ea"/>
                <a:cs typeface="+mn-cs"/>
              </a:rPr>
              <a:t>– Care manager works with providers</a:t>
            </a:r>
          </a:p>
          <a:p>
            <a:pPr marL="457517" lvl="1" indent="-182880" eaLnBrk="1" fontAlgn="auto" hangingPunct="1">
              <a:spcAft>
                <a:spcPts val="0"/>
              </a:spcAft>
              <a:buFont typeface="Arial" pitchFamily="34" charset="0"/>
              <a:buChar char="•"/>
              <a:defRPr/>
            </a:pPr>
            <a:r>
              <a:rPr lang="en-US" b="1" dirty="0" smtClean="0">
                <a:ea typeface="+mn-ea"/>
                <a:cs typeface="+mn-cs"/>
              </a:rPr>
              <a:t>Behavioral Health Home and Community Based Services </a:t>
            </a:r>
            <a:r>
              <a:rPr lang="en-US" dirty="0" smtClean="0">
                <a:ea typeface="+mn-ea"/>
                <a:cs typeface="+mn-cs"/>
              </a:rPr>
              <a:t>(“BH HCBS”)  to help people live independently, get jobs, graduate, meet recovery goals </a:t>
            </a:r>
          </a:p>
          <a:p>
            <a:pPr marL="182880" indent="-182880" eaLnBrk="1" fontAlgn="auto" hangingPunct="1">
              <a:spcAft>
                <a:spcPts val="0"/>
              </a:spcAft>
              <a:buFont typeface="Arial" pitchFamily="34" charset="0"/>
              <a:buChar char="•"/>
              <a:defRPr/>
            </a:pPr>
            <a:r>
              <a:rPr lang="en-US" dirty="0" smtClean="0">
                <a:ea typeface="+mn-ea"/>
                <a:cs typeface="+mn-cs"/>
              </a:rPr>
              <a:t>The State identifies eligible enrollees based on high BH service utilization or functional impairment</a:t>
            </a:r>
            <a:endParaRPr lang="en-US" dirty="0">
              <a:ea typeface="+mn-ea"/>
              <a:cs typeface="+mn-cs"/>
            </a:endParaRPr>
          </a:p>
          <a:p>
            <a:pPr marL="457517" lvl="1" indent="-182880" eaLnBrk="1" fontAlgn="auto" hangingPunct="1">
              <a:spcAft>
                <a:spcPts val="0"/>
              </a:spcAft>
              <a:buFont typeface="Arial" pitchFamily="34" charset="0"/>
              <a:buChar char="•"/>
              <a:defRPr/>
            </a:pPr>
            <a:r>
              <a:rPr lang="en-US" dirty="0" smtClean="0">
                <a:ea typeface="+mn-ea"/>
              </a:rPr>
              <a:t>Eligible enrollees will receive notice from the State – They can either:</a:t>
            </a:r>
          </a:p>
          <a:p>
            <a:pPr marL="890587" lvl="2" indent="-342900" eaLnBrk="1" fontAlgn="auto" hangingPunct="1">
              <a:spcAft>
                <a:spcPts val="0"/>
              </a:spcAft>
              <a:buFont typeface="+mj-lt"/>
              <a:buAutoNum type="arabicPeriod"/>
              <a:defRPr/>
            </a:pPr>
            <a:r>
              <a:rPr lang="en-US" b="1" dirty="0" smtClean="0">
                <a:ea typeface="+mn-ea"/>
              </a:rPr>
              <a:t>Opt out of HARP – </a:t>
            </a:r>
            <a:r>
              <a:rPr lang="en-US" dirty="0" smtClean="0">
                <a:ea typeface="+mn-ea"/>
              </a:rPr>
              <a:t>some MMCO’s offering BH services within the plan OR </a:t>
            </a:r>
          </a:p>
          <a:p>
            <a:pPr marL="890587" lvl="2" indent="-342900" eaLnBrk="1" fontAlgn="auto" hangingPunct="1">
              <a:spcAft>
                <a:spcPts val="0"/>
              </a:spcAft>
              <a:buFont typeface="+mj-lt"/>
              <a:buAutoNum type="arabicPeriod"/>
              <a:defRPr/>
            </a:pPr>
            <a:r>
              <a:rPr lang="en-US" dirty="0" smtClean="0">
                <a:ea typeface="+mn-ea"/>
              </a:rPr>
              <a:t>Will be </a:t>
            </a:r>
            <a:r>
              <a:rPr lang="en-US" b="1" dirty="0" smtClean="0">
                <a:ea typeface="+mn-ea"/>
              </a:rPr>
              <a:t>passively enrolled </a:t>
            </a:r>
            <a:r>
              <a:rPr lang="en-US" dirty="0" smtClean="0">
                <a:ea typeface="+mn-ea"/>
              </a:rPr>
              <a:t>in the HARP product of their MMCO company or </a:t>
            </a:r>
          </a:p>
          <a:p>
            <a:pPr marL="890587" lvl="2" indent="-342900" eaLnBrk="1" fontAlgn="auto" hangingPunct="1">
              <a:spcAft>
                <a:spcPts val="0"/>
              </a:spcAft>
              <a:buFont typeface="+mj-lt"/>
              <a:buAutoNum type="arabicPeriod"/>
              <a:defRPr/>
            </a:pPr>
            <a:r>
              <a:rPr lang="en-US" dirty="0" smtClean="0">
                <a:ea typeface="+mn-ea"/>
              </a:rPr>
              <a:t>May enroll in the HARP of another insurance company – By calling NY Medicaid Choice</a:t>
            </a:r>
          </a:p>
          <a:p>
            <a:pPr marL="182880" indent="-182880" eaLnBrk="1" fontAlgn="auto" hangingPunct="1">
              <a:spcAft>
                <a:spcPts val="0"/>
              </a:spcAft>
              <a:buFont typeface="Arial" pitchFamily="34" charset="0"/>
              <a:buChar char="•"/>
              <a:defRPr/>
            </a:pPr>
            <a:r>
              <a:rPr lang="en-US" dirty="0" smtClean="0">
                <a:ea typeface="+mn-ea"/>
              </a:rPr>
              <a:t>Currently only available to adults in NYC – Rest of State starts October 2016 – Children in 2017</a:t>
            </a:r>
          </a:p>
          <a:p>
            <a:pPr marL="0" indent="0" eaLnBrk="1" fontAlgn="auto" hangingPunct="1">
              <a:spcAft>
                <a:spcPts val="0"/>
              </a:spcAft>
              <a:buNone/>
              <a:defRPr/>
            </a:pPr>
            <a:r>
              <a:rPr lang="en-US" dirty="0" smtClean="0"/>
              <a:t>https://www.omh.ny.gov/omhweb/bho/harp.html</a:t>
            </a:r>
          </a:p>
          <a:p>
            <a:pPr marL="0" indent="0" eaLnBrk="1" fontAlgn="auto" hangingPunct="1">
              <a:spcAft>
                <a:spcPts val="0"/>
              </a:spcAft>
              <a:buNone/>
              <a:defRPr/>
            </a:pPr>
            <a:r>
              <a:rPr lang="en-US" dirty="0" smtClean="0">
                <a:ea typeface="+mn-ea"/>
                <a:cs typeface="+mn-cs"/>
              </a:rPr>
              <a:t>http://www.health.ny.gov/health_care/medicaid/redesign/behavioral_health/</a:t>
            </a:r>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23</a:t>
            </a:fld>
            <a:endParaRPr lang="en-US"/>
          </a:p>
        </p:txBody>
      </p:sp>
    </p:spTree>
    <p:extLst>
      <p:ext uri="{BB962C8B-B14F-4D97-AF65-F5344CB8AC3E}">
        <p14:creationId xmlns:p14="http://schemas.microsoft.com/office/powerpoint/2010/main" val="1146919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Special Needs Plans (HIV SNPs)</a:t>
            </a:r>
            <a:endParaRPr lang="en-US" dirty="0"/>
          </a:p>
        </p:txBody>
      </p:sp>
      <p:sp>
        <p:nvSpPr>
          <p:cNvPr id="3" name="Content Placeholder 2"/>
          <p:cNvSpPr>
            <a:spLocks noGrp="1"/>
          </p:cNvSpPr>
          <p:nvPr>
            <p:ph idx="1"/>
          </p:nvPr>
        </p:nvSpPr>
        <p:spPr>
          <a:xfrm>
            <a:off x="467544" y="1340768"/>
            <a:ext cx="8229600" cy="4876800"/>
          </a:xfrm>
        </p:spPr>
        <p:txBody>
          <a:bodyPr/>
          <a:lstStyle/>
          <a:p>
            <a:r>
              <a:rPr lang="en-US" dirty="0" smtClean="0"/>
              <a:t>HIV SNPs cover the same services as MMCOs plus special services for people living with HIV/AIDs:</a:t>
            </a:r>
          </a:p>
          <a:p>
            <a:pPr lvl="1"/>
            <a:r>
              <a:rPr lang="en-US" dirty="0" smtClean="0"/>
              <a:t>HIV Specialist </a:t>
            </a:r>
            <a:r>
              <a:rPr lang="en-US" dirty="0"/>
              <a:t>primary care provider </a:t>
            </a:r>
            <a:endParaRPr lang="en-US" dirty="0" smtClean="0"/>
          </a:p>
          <a:p>
            <a:pPr lvl="1"/>
            <a:r>
              <a:rPr lang="en-US" dirty="0" smtClean="0"/>
              <a:t>HIV </a:t>
            </a:r>
            <a:r>
              <a:rPr lang="en-US" dirty="0"/>
              <a:t>Care Coordination services </a:t>
            </a:r>
            <a:endParaRPr lang="en-US" dirty="0" smtClean="0"/>
          </a:p>
          <a:p>
            <a:pPr lvl="1"/>
            <a:r>
              <a:rPr lang="en-US" dirty="0" smtClean="0"/>
              <a:t>Treatment </a:t>
            </a:r>
            <a:r>
              <a:rPr lang="en-US" dirty="0"/>
              <a:t>adherence services </a:t>
            </a:r>
            <a:endParaRPr lang="en-US" dirty="0" smtClean="0"/>
          </a:p>
          <a:p>
            <a:pPr lvl="1"/>
            <a:r>
              <a:rPr lang="en-US" dirty="0" smtClean="0"/>
              <a:t>Can include HARP benefits for eligible members</a:t>
            </a:r>
          </a:p>
          <a:p>
            <a:r>
              <a:rPr lang="en-US" dirty="0" smtClean="0"/>
              <a:t>People who </a:t>
            </a:r>
            <a:r>
              <a:rPr lang="en-US" dirty="0" smtClean="0">
                <a:solidFill>
                  <a:schemeClr val="accent1"/>
                </a:solidFill>
              </a:rPr>
              <a:t>(1)</a:t>
            </a:r>
            <a:r>
              <a:rPr lang="en-US" dirty="0" smtClean="0"/>
              <a:t> are eligible to enroll in a MMCO, </a:t>
            </a:r>
            <a:r>
              <a:rPr lang="en-US" dirty="0" smtClean="0">
                <a:solidFill>
                  <a:schemeClr val="accent1"/>
                </a:solidFill>
              </a:rPr>
              <a:t>(2) </a:t>
            </a:r>
            <a:r>
              <a:rPr lang="en-US" dirty="0" smtClean="0"/>
              <a:t>live in NYC, and </a:t>
            </a:r>
            <a:r>
              <a:rPr lang="en-US" dirty="0" smtClean="0">
                <a:solidFill>
                  <a:schemeClr val="accent1"/>
                </a:solidFill>
              </a:rPr>
              <a:t>(3)</a:t>
            </a:r>
            <a:r>
              <a:rPr lang="en-US" dirty="0" smtClean="0"/>
              <a:t> are living with HIV/AIDs or are homeless can enroll in a HIV SNP</a:t>
            </a:r>
          </a:p>
          <a:p>
            <a:pPr lvl="1"/>
            <a:r>
              <a:rPr lang="en-US" dirty="0" smtClean="0"/>
              <a:t>Their children can also enroll even if they don’t have HIV/AIDs</a:t>
            </a:r>
          </a:p>
          <a:p>
            <a:r>
              <a:rPr lang="en-US" dirty="0" smtClean="0"/>
              <a:t>If you have Medicaid through the NYSOH, enroll there</a:t>
            </a:r>
          </a:p>
          <a:p>
            <a:r>
              <a:rPr lang="en-US" dirty="0" smtClean="0"/>
              <a:t>If you have Medicaid through your LDSS, enroll              by calling NY Medicaid Choice</a:t>
            </a:r>
          </a:p>
          <a:p>
            <a:pPr marL="0" indent="0">
              <a:buNone/>
            </a:pPr>
            <a:r>
              <a:rPr lang="en-US" sz="1600" dirty="0"/>
              <a:t>https://www.health.ny.gov/health_care/managed_care/providers/#model_contracts</a:t>
            </a:r>
            <a:endParaRPr lang="en-US" sz="1600" dirty="0" smtClean="0"/>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24</a:t>
            </a:fld>
            <a:endParaRPr lang="en-US"/>
          </a:p>
        </p:txBody>
      </p:sp>
    </p:spTree>
    <p:extLst>
      <p:ext uri="{BB962C8B-B14F-4D97-AF65-F5344CB8AC3E}">
        <p14:creationId xmlns:p14="http://schemas.microsoft.com/office/powerpoint/2010/main" val="2621043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example</a:t>
            </a:r>
            <a:endParaRPr lang="en-US" dirty="0"/>
          </a:p>
        </p:txBody>
      </p:sp>
      <p:sp>
        <p:nvSpPr>
          <p:cNvPr id="3" name="Content Placeholder 2"/>
          <p:cNvSpPr>
            <a:spLocks noGrp="1"/>
          </p:cNvSpPr>
          <p:nvPr>
            <p:ph idx="1"/>
          </p:nvPr>
        </p:nvSpPr>
        <p:spPr/>
        <p:txBody>
          <a:bodyPr/>
          <a:lstStyle/>
          <a:p>
            <a:r>
              <a:rPr lang="en-US" dirty="0" smtClean="0"/>
              <a:t>Riley has a very sad case and needs your help to apply for Medicaid. Some facts about Riley:</a:t>
            </a:r>
          </a:p>
          <a:p>
            <a:pPr lvl="1"/>
            <a:r>
              <a:rPr lang="en-US" dirty="0" smtClean="0"/>
              <a:t>Riley has no other health insurance</a:t>
            </a:r>
          </a:p>
          <a:p>
            <a:pPr lvl="1"/>
            <a:r>
              <a:rPr lang="en-US" dirty="0" smtClean="0"/>
              <a:t>Riley has a pending Social Security Disability (“SSD”) appeal</a:t>
            </a:r>
          </a:p>
          <a:p>
            <a:pPr lvl="1"/>
            <a:r>
              <a:rPr lang="en-US" dirty="0" smtClean="0"/>
              <a:t>Riley applied for SSD because of serious mental health issues </a:t>
            </a:r>
          </a:p>
          <a:p>
            <a:pPr lvl="1"/>
            <a:r>
              <a:rPr lang="en-US" dirty="0" smtClean="0"/>
              <a:t>Because of Riley’s mental health issues:</a:t>
            </a:r>
          </a:p>
          <a:p>
            <a:pPr lvl="2"/>
            <a:r>
              <a:rPr lang="en-US" sz="2000" dirty="0" smtClean="0"/>
              <a:t>Riley is homeless</a:t>
            </a:r>
          </a:p>
          <a:p>
            <a:pPr lvl="2"/>
            <a:r>
              <a:rPr lang="en-US" sz="2000" dirty="0" smtClean="0"/>
              <a:t>Riley needs supports to find and                                          maintain housing</a:t>
            </a:r>
          </a:p>
          <a:p>
            <a:pPr lvl="2"/>
            <a:r>
              <a:rPr lang="en-US" sz="2000" dirty="0" smtClean="0"/>
              <a:t>Riley needs assistance with activities	of                                             daily living (“ADLs”) to be safe at home</a:t>
            </a:r>
          </a:p>
          <a:p>
            <a:pPr lvl="1"/>
            <a:r>
              <a:rPr lang="en-US" sz="2200" dirty="0" smtClean="0"/>
              <a:t>Riley is a U.S. Citizen</a:t>
            </a:r>
          </a:p>
          <a:p>
            <a:pPr lvl="1"/>
            <a:r>
              <a:rPr lang="en-US" sz="2200" dirty="0" smtClean="0"/>
              <a:t>Riley has very low income w/out SSD                                   so no Medicaid spend down</a:t>
            </a: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25</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452" r="19208"/>
          <a:stretch/>
        </p:blipFill>
        <p:spPr>
          <a:xfrm>
            <a:off x="5652120" y="4807671"/>
            <a:ext cx="1488558" cy="1847850"/>
          </a:xfrm>
          <a:prstGeom prst="rect">
            <a:avLst/>
          </a:prstGeom>
        </p:spPr>
      </p:pic>
      <p:sp>
        <p:nvSpPr>
          <p:cNvPr id="7" name="Rounded Rectangular Callout 6"/>
          <p:cNvSpPr/>
          <p:nvPr/>
        </p:nvSpPr>
        <p:spPr>
          <a:xfrm flipH="1">
            <a:off x="5940152" y="3656244"/>
            <a:ext cx="2235802" cy="114186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t>I need health insurance and services.</a:t>
            </a:r>
            <a:endParaRPr lang="en-US" sz="1800" dirty="0"/>
          </a:p>
        </p:txBody>
      </p:sp>
    </p:spTree>
    <p:extLst>
      <p:ext uri="{BB962C8B-B14F-4D97-AF65-F5344CB8AC3E}">
        <p14:creationId xmlns:p14="http://schemas.microsoft.com/office/powerpoint/2010/main" val="4001007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Riley has a few choices:</a:t>
            </a:r>
            <a:endParaRPr lang="en-US" dirty="0"/>
          </a:p>
        </p:txBody>
      </p:sp>
      <p:sp>
        <p:nvSpPr>
          <p:cNvPr id="3" name="Content Placeholder 2"/>
          <p:cNvSpPr>
            <a:spLocks noGrp="1"/>
          </p:cNvSpPr>
          <p:nvPr>
            <p:ph idx="1"/>
          </p:nvPr>
        </p:nvSpPr>
        <p:spPr/>
        <p:txBody>
          <a:bodyPr/>
          <a:lstStyle/>
          <a:p>
            <a:r>
              <a:rPr lang="en-US" dirty="0" smtClean="0"/>
              <a:t>Because Riley has Medicaid-only with no spend down, Riley will be required to enroll in a MMCO plan </a:t>
            </a:r>
          </a:p>
          <a:p>
            <a:pPr lvl="1"/>
            <a:r>
              <a:rPr lang="en-US" dirty="0" smtClean="0"/>
              <a:t>Since behavioral health and home care was recently carved in to the MMCO package, Riley can get mental health treatment and an aide to assist with ADLs from the MMCO plan</a:t>
            </a:r>
          </a:p>
          <a:p>
            <a:pPr lvl="1"/>
            <a:r>
              <a:rPr lang="en-US" dirty="0"/>
              <a:t>Because Riley is homeless, Riley can enroll in a HIV </a:t>
            </a:r>
            <a:r>
              <a:rPr lang="en-US" dirty="0" smtClean="0"/>
              <a:t>SNP instead of a MMCO to receive </a:t>
            </a:r>
            <a:r>
              <a:rPr lang="en-US" dirty="0"/>
              <a:t>care </a:t>
            </a:r>
            <a:r>
              <a:rPr lang="en-US" dirty="0" smtClean="0"/>
              <a:t>coordination</a:t>
            </a:r>
          </a:p>
          <a:p>
            <a:r>
              <a:rPr lang="en-US" dirty="0" smtClean="0"/>
              <a:t>As Riley accesses BH services from the MMCO, Riley might become eligible for a HARP</a:t>
            </a:r>
          </a:p>
          <a:p>
            <a:pPr lvl="1"/>
            <a:r>
              <a:rPr lang="en-US" dirty="0" smtClean="0"/>
              <a:t>Riley could have help of a care manager and BH HCBS to find and maintain housing and live independently </a:t>
            </a:r>
          </a:p>
          <a:p>
            <a:r>
              <a:rPr lang="en-US" dirty="0" smtClean="0"/>
              <a:t>Riley is a U.S. citizen so will not be enrolled in the EP</a:t>
            </a:r>
          </a:p>
          <a:p>
            <a:pPr lvl="1"/>
            <a:r>
              <a:rPr lang="en-US" dirty="0" smtClean="0"/>
              <a:t>Even if wasn’t a U.S. citizen not eligible for EP                     because needs home care</a:t>
            </a:r>
            <a:endParaRPr lang="en-US" dirty="0"/>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26</a:t>
            </a:fld>
            <a:endParaRPr lang="en-US"/>
          </a:p>
        </p:txBody>
      </p:sp>
    </p:spTree>
    <p:extLst>
      <p:ext uri="{BB962C8B-B14F-4D97-AF65-F5344CB8AC3E}">
        <p14:creationId xmlns:p14="http://schemas.microsoft.com/office/powerpoint/2010/main" val="1963593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7084" t="7242" r="24304"/>
          <a:stretch/>
        </p:blipFill>
        <p:spPr>
          <a:xfrm rot="16200000" flipH="1">
            <a:off x="4623420" y="5295259"/>
            <a:ext cx="1052661" cy="1421073"/>
          </a:xfrm>
          <a:prstGeom prst="rect">
            <a:avLst/>
          </a:prstGeom>
        </p:spPr>
      </p:pic>
      <p:sp>
        <p:nvSpPr>
          <p:cNvPr id="2" name="Title 1"/>
          <p:cNvSpPr>
            <a:spLocks noGrp="1"/>
          </p:cNvSpPr>
          <p:nvPr>
            <p:ph type="title"/>
          </p:nvPr>
        </p:nvSpPr>
        <p:spPr/>
        <p:txBody>
          <a:bodyPr/>
          <a:lstStyle/>
          <a:p>
            <a:r>
              <a:rPr lang="en-US" dirty="0" smtClean="0"/>
              <a:t>Riley gets Medicare!</a:t>
            </a:r>
            <a:endParaRPr lang="en-US" dirty="0"/>
          </a:p>
        </p:txBody>
      </p:sp>
      <p:sp>
        <p:nvSpPr>
          <p:cNvPr id="3" name="Content Placeholder 2"/>
          <p:cNvSpPr>
            <a:spLocks noGrp="1"/>
          </p:cNvSpPr>
          <p:nvPr>
            <p:ph sz="half" idx="1"/>
          </p:nvPr>
        </p:nvSpPr>
        <p:spPr>
          <a:xfrm>
            <a:off x="467544" y="1474873"/>
            <a:ext cx="3826768" cy="4998331"/>
          </a:xfrm>
        </p:spPr>
        <p:txBody>
          <a:bodyPr/>
          <a:lstStyle/>
          <a:p>
            <a:r>
              <a:rPr lang="en-US" sz="2000" dirty="0"/>
              <a:t>Riley’s SSD appeal was successful! </a:t>
            </a:r>
            <a:r>
              <a:rPr lang="en-US" sz="2000" dirty="0" smtClean="0"/>
              <a:t>But, </a:t>
            </a:r>
            <a:r>
              <a:rPr lang="en-US" sz="2000" dirty="0"/>
              <a:t>it </a:t>
            </a:r>
            <a:r>
              <a:rPr lang="en-US" sz="2000" dirty="0" smtClean="0"/>
              <a:t>was pending for two years so Riley </a:t>
            </a:r>
            <a:r>
              <a:rPr lang="en-US" sz="2000" dirty="0"/>
              <a:t>started receiving Medicare when the appeal was </a:t>
            </a:r>
            <a:r>
              <a:rPr lang="en-US" sz="2000" dirty="0" smtClean="0"/>
              <a:t>decided – no 2 year waiting period. </a:t>
            </a:r>
            <a:endParaRPr lang="en-US" sz="2000" dirty="0"/>
          </a:p>
          <a:p>
            <a:r>
              <a:rPr lang="en-US" sz="2000" dirty="0"/>
              <a:t>Now Riley has Medicare as primary insurance to Medicaid. </a:t>
            </a:r>
          </a:p>
          <a:p>
            <a:r>
              <a:rPr lang="en-US" sz="2000" dirty="0"/>
              <a:t>Riley will be </a:t>
            </a:r>
            <a:r>
              <a:rPr lang="en-US" sz="2000" dirty="0" err="1"/>
              <a:t>disenrolled</a:t>
            </a:r>
            <a:r>
              <a:rPr lang="en-US" sz="2000" dirty="0"/>
              <a:t> </a:t>
            </a:r>
            <a:r>
              <a:rPr lang="en-US" sz="2000" dirty="0" smtClean="0"/>
              <a:t>from the MMCO/HARP/HIV SNP because those plans are for people with Medicaid only</a:t>
            </a:r>
          </a:p>
          <a:p>
            <a:r>
              <a:rPr lang="en-US" sz="2000" dirty="0" smtClean="0"/>
              <a:t>Riley still needs mental health treatment, care management and </a:t>
            </a:r>
            <a:r>
              <a:rPr lang="en-US" sz="2000" b="1" u="sng" dirty="0" smtClean="0"/>
              <a:t>home care</a:t>
            </a:r>
            <a:endParaRPr lang="en-US" sz="2000" b="1" u="sng" dirty="0"/>
          </a:p>
          <a:p>
            <a:endParaRPr lang="en-US" dirty="0" smtClean="0"/>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27</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452" r="19208"/>
          <a:stretch/>
        </p:blipFill>
        <p:spPr>
          <a:xfrm>
            <a:off x="4667618" y="2132856"/>
            <a:ext cx="1488558" cy="1847850"/>
          </a:xfrm>
          <a:prstGeom prst="rect">
            <a:avLst/>
          </a:prstGeom>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608" y="3974039"/>
            <a:ext cx="189555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4018" y="3980706"/>
            <a:ext cx="2148351" cy="1305422"/>
          </a:xfrm>
          <a:prstGeom prst="rect">
            <a:avLst/>
          </a:prstGeom>
        </p:spPr>
      </p:pic>
      <p:sp>
        <p:nvSpPr>
          <p:cNvPr id="8" name="Rounded Rectangular Callout 7"/>
          <p:cNvSpPr/>
          <p:nvPr/>
        </p:nvSpPr>
        <p:spPr>
          <a:xfrm>
            <a:off x="5816680" y="908720"/>
            <a:ext cx="2520280" cy="129614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t>Wow. You’re such a great advocate that you got me Medicaid </a:t>
            </a:r>
            <a:r>
              <a:rPr lang="en-US" sz="1800" u="sng" dirty="0" smtClean="0"/>
              <a:t>and</a:t>
            </a:r>
            <a:r>
              <a:rPr lang="en-US" sz="1800" dirty="0" smtClean="0"/>
              <a:t> Medicare…</a:t>
            </a:r>
            <a:endParaRPr lang="en-US" sz="1800" dirty="0"/>
          </a:p>
        </p:txBody>
      </p:sp>
      <p:sp>
        <p:nvSpPr>
          <p:cNvPr id="9" name="Rounded Rectangular Callout 8"/>
          <p:cNvSpPr/>
          <p:nvPr/>
        </p:nvSpPr>
        <p:spPr>
          <a:xfrm>
            <a:off x="6300192" y="2484133"/>
            <a:ext cx="1888483" cy="858609"/>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t>…But what do I do with these cards?</a:t>
            </a:r>
            <a:endParaRPr lang="en-US" sz="1800" dirty="0"/>
          </a:p>
        </p:txBody>
      </p:sp>
      <p:sp>
        <p:nvSpPr>
          <p:cNvPr id="11" name="Content Placeholder 10"/>
          <p:cNvSpPr>
            <a:spLocks noGrp="1"/>
          </p:cNvSpPr>
          <p:nvPr>
            <p:ph sz="half" idx="2"/>
          </p:nvPr>
        </p:nvSpPr>
        <p:spPr>
          <a:xfrm>
            <a:off x="6876256" y="5438903"/>
            <a:ext cx="2041766" cy="1167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ltLang="en-US" sz="1100" dirty="0" err="1" smtClean="0">
                <a:solidFill>
                  <a:srgbClr val="002060"/>
                </a:solidFill>
                <a:latin typeface="Impact" pitchFamily="34" charset="0"/>
              </a:rPr>
              <a:t>MetroWellHealthChoiceCare</a:t>
            </a:r>
            <a:endParaRPr lang="en-US" altLang="en-US" sz="1100" dirty="0">
              <a:solidFill>
                <a:srgbClr val="002060"/>
              </a:solidFill>
              <a:latin typeface="Impact" pitchFamily="34" charset="0"/>
            </a:endParaRPr>
          </a:p>
          <a:p>
            <a:pPr marL="0" indent="0">
              <a:buNone/>
            </a:pPr>
            <a:r>
              <a:rPr lang="en-US" altLang="en-US" sz="1100" dirty="0" smtClean="0">
                <a:solidFill>
                  <a:srgbClr val="002060"/>
                </a:solidFill>
                <a:latin typeface="Impact" pitchFamily="34" charset="0"/>
              </a:rPr>
              <a:t>Medicaid Managed </a:t>
            </a:r>
            <a:r>
              <a:rPr lang="en-US" altLang="en-US" sz="1100" dirty="0">
                <a:solidFill>
                  <a:srgbClr val="002060"/>
                </a:solidFill>
                <a:latin typeface="Impact" pitchFamily="34" charset="0"/>
              </a:rPr>
              <a:t>Care </a:t>
            </a:r>
            <a:r>
              <a:rPr lang="en-US" altLang="en-US" sz="1100" dirty="0" smtClean="0">
                <a:solidFill>
                  <a:srgbClr val="002060"/>
                </a:solidFill>
                <a:latin typeface="Impact" pitchFamily="34" charset="0"/>
              </a:rPr>
              <a:t>Plan</a:t>
            </a:r>
            <a:r>
              <a:rPr lang="en-US" altLang="en-US" sz="1100" dirty="0" smtClean="0">
                <a:latin typeface="Courier New" pitchFamily="49" charset="0"/>
              </a:rPr>
              <a:t> </a:t>
            </a:r>
            <a:r>
              <a:rPr lang="en-US" altLang="en-US" sz="1600" dirty="0" smtClean="0">
                <a:latin typeface="Courier New" pitchFamily="49" charset="0"/>
              </a:rPr>
              <a:t>BC</a:t>
            </a:r>
          </a:p>
          <a:p>
            <a:pPr marL="0" indent="0">
              <a:buNone/>
            </a:pPr>
            <a:r>
              <a:rPr lang="en-US" altLang="en-US" sz="1200" dirty="0" smtClean="0">
                <a:ln w="12700">
                  <a:solidFill>
                    <a:schemeClr val="accent2">
                      <a:lumMod val="50000"/>
                    </a:schemeClr>
                  </a:solidFill>
                  <a:prstDash val="solid"/>
                </a:ln>
                <a:solidFill>
                  <a:schemeClr val="tx1"/>
                </a:solidFill>
                <a:latin typeface="Courier New" pitchFamily="49" charset="0"/>
              </a:rPr>
              <a:t>Member: Riley</a:t>
            </a:r>
            <a:endParaRPr lang="en-US" altLang="en-US" sz="1200" dirty="0">
              <a:ln w="12700">
                <a:solidFill>
                  <a:schemeClr val="accent2">
                    <a:lumMod val="50000"/>
                  </a:schemeClr>
                </a:solidFill>
                <a:prstDash val="solid"/>
              </a:ln>
              <a:solidFill>
                <a:schemeClr val="tx1"/>
              </a:solidFill>
              <a:latin typeface="Courier New" pitchFamily="49"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6960" y="6005796"/>
            <a:ext cx="414881" cy="405311"/>
          </a:xfrm>
          <a:prstGeom prst="rect">
            <a:avLst/>
          </a:prstGeom>
        </p:spPr>
      </p:pic>
      <p:sp>
        <p:nvSpPr>
          <p:cNvPr id="16" name="TextBox 15"/>
          <p:cNvSpPr txBox="1"/>
          <p:nvPr/>
        </p:nvSpPr>
        <p:spPr>
          <a:xfrm>
            <a:off x="5411896" y="5619960"/>
            <a:ext cx="1392351" cy="914400"/>
          </a:xfrm>
          <a:prstGeom prst="rect">
            <a:avLst/>
          </a:prstGeom>
        </p:spPr>
        <p:txBody>
          <a:bodyPr vert="horz" wrap="none" lIns="91440" tIns="45720" rIns="91440" bIns="45720" rtlCol="0" anchor="ctr">
            <a:normAutofit/>
          </a:bodyPr>
          <a:lstStyle/>
          <a:p>
            <a:r>
              <a:rPr lang="en-US" b="1" dirty="0" smtClean="0"/>
              <a:t>-------------</a:t>
            </a:r>
          </a:p>
        </p:txBody>
      </p:sp>
    </p:spTree>
    <p:extLst>
      <p:ext uri="{BB962C8B-B14F-4D97-AF65-F5344CB8AC3E}">
        <p14:creationId xmlns:p14="http://schemas.microsoft.com/office/powerpoint/2010/main" val="2537374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n-US" dirty="0">
                <a:ea typeface="+mj-ea"/>
                <a:cs typeface="+mj-cs"/>
              </a:rPr>
              <a:t>Plans for PEOPLE WHO HAVE</a:t>
            </a:r>
            <a:br>
              <a:rPr lang="en-US" dirty="0">
                <a:ea typeface="+mj-ea"/>
                <a:cs typeface="+mj-cs"/>
              </a:rPr>
            </a:br>
            <a:r>
              <a:rPr lang="en-US" dirty="0">
                <a:ea typeface="+mj-ea"/>
                <a:cs typeface="+mj-cs"/>
              </a:rPr>
              <a:t>MEDICARE </a:t>
            </a:r>
            <a:r>
              <a:rPr lang="en-US" i="1" u="sng" dirty="0">
                <a:ea typeface="+mj-ea"/>
                <a:cs typeface="+mj-cs"/>
              </a:rPr>
              <a:t>AND</a:t>
            </a:r>
            <a:r>
              <a:rPr lang="en-US" i="1" dirty="0">
                <a:ea typeface="+mj-ea"/>
                <a:cs typeface="+mj-cs"/>
              </a:rPr>
              <a:t> </a:t>
            </a:r>
            <a:r>
              <a:rPr lang="en-US" dirty="0">
                <a:ea typeface="+mj-ea"/>
                <a:cs typeface="+mj-cs"/>
              </a:rPr>
              <a:t>MEDICAID</a:t>
            </a:r>
          </a:p>
        </p:txBody>
      </p:sp>
      <p:sp>
        <p:nvSpPr>
          <p:cNvPr id="6" name="Subtitle 5"/>
          <p:cNvSpPr>
            <a:spLocks noGrp="1"/>
          </p:cNvSpPr>
          <p:nvPr>
            <p:ph type="subTitle" idx="1"/>
          </p:nvPr>
        </p:nvSpPr>
        <p:spPr/>
        <p:txBody>
          <a:bodyPr rtlCol="0">
            <a:normAutofit fontScale="85000" lnSpcReduction="10000"/>
          </a:bodyPr>
          <a:lstStyle/>
          <a:p>
            <a:pPr marL="800100" lvl="1" indent="-342900" algn="l" eaLnBrk="1" fontAlgn="auto" hangingPunct="1">
              <a:spcAft>
                <a:spcPts val="0"/>
              </a:spcAft>
              <a:buFont typeface="Arial" charset="0"/>
              <a:buChar char="•"/>
              <a:defRPr/>
            </a:pPr>
            <a:r>
              <a:rPr lang="en-US" dirty="0">
                <a:ea typeface="+mn-ea"/>
              </a:rPr>
              <a:t>Medicaid Advantage   </a:t>
            </a:r>
          </a:p>
          <a:p>
            <a:pPr marL="800100" lvl="1" indent="-342900" algn="l" eaLnBrk="1" fontAlgn="auto" hangingPunct="1">
              <a:spcAft>
                <a:spcPts val="0"/>
              </a:spcAft>
              <a:buFont typeface="Arial" charset="0"/>
              <a:buChar char="•"/>
              <a:defRPr/>
            </a:pPr>
            <a:r>
              <a:rPr lang="en-US" dirty="0">
                <a:ea typeface="+mn-ea"/>
              </a:rPr>
              <a:t>Managed Long Term Care (MLTC)</a:t>
            </a:r>
          </a:p>
          <a:p>
            <a:pPr marL="800100" lvl="1" indent="-342900" algn="l" eaLnBrk="1" fontAlgn="auto" hangingPunct="1">
              <a:spcAft>
                <a:spcPts val="0"/>
              </a:spcAft>
              <a:buFont typeface="Arial" charset="0"/>
              <a:buChar char="•"/>
              <a:defRPr/>
            </a:pPr>
            <a:r>
              <a:rPr lang="en-US" dirty="0">
                <a:ea typeface="+mn-ea"/>
              </a:rPr>
              <a:t>Medicaid Advantage Plus (MAP)</a:t>
            </a:r>
          </a:p>
          <a:p>
            <a:pPr marL="800100" lvl="1" indent="-342900" algn="l" eaLnBrk="1" fontAlgn="auto" hangingPunct="1">
              <a:spcAft>
                <a:spcPts val="0"/>
              </a:spcAft>
              <a:buFont typeface="Arial" charset="0"/>
              <a:buChar char="•"/>
              <a:defRPr/>
            </a:pPr>
            <a:r>
              <a:rPr lang="en-US" dirty="0">
                <a:ea typeface="+mn-ea"/>
              </a:rPr>
              <a:t>Program for All-Inclusive Care for the Elderly (PACE)</a:t>
            </a:r>
          </a:p>
          <a:p>
            <a:pPr marL="800100" lvl="1" indent="-342900" algn="l" eaLnBrk="1" fontAlgn="auto" hangingPunct="1">
              <a:spcAft>
                <a:spcPts val="0"/>
              </a:spcAft>
              <a:buFont typeface="Arial" charset="0"/>
              <a:buChar char="•"/>
              <a:defRPr/>
            </a:pPr>
            <a:r>
              <a:rPr lang="en-US" dirty="0">
                <a:ea typeface="+mn-ea"/>
              </a:rPr>
              <a:t>Fully Integrated Dual Advantage (FIDA)</a:t>
            </a:r>
          </a:p>
          <a:p>
            <a:pPr marL="800100" lvl="1" indent="-342900" algn="l" eaLnBrk="1" fontAlgn="auto" hangingPunct="1">
              <a:spcAft>
                <a:spcPts val="0"/>
              </a:spcAft>
              <a:buFont typeface="Arial" charset="0"/>
              <a:buChar char="•"/>
              <a:defRPr/>
            </a:pPr>
            <a:r>
              <a:rPr lang="en-US" dirty="0">
                <a:ea typeface="+mn-ea"/>
              </a:rPr>
              <a:t>FIDA-IDD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990" y="533400"/>
            <a:ext cx="8229600" cy="658091"/>
          </a:xfrm>
        </p:spPr>
        <p:txBody>
          <a:bodyPr>
            <a:normAutofit fontScale="90000"/>
          </a:bodyPr>
          <a:lstStyle/>
          <a:p>
            <a:r>
              <a:rPr lang="en-US" sz="3600" dirty="0"/>
              <a:t>Must all Dual </a:t>
            </a:r>
            <a:r>
              <a:rPr lang="en-US" sz="3600" dirty="0" err="1"/>
              <a:t>Eligibles</a:t>
            </a:r>
            <a:r>
              <a:rPr lang="en-US" sz="3600" dirty="0"/>
              <a:t> Join Managed Care Plans? </a:t>
            </a:r>
          </a:p>
        </p:txBody>
      </p:sp>
      <p:sp>
        <p:nvSpPr>
          <p:cNvPr id="5" name="Content Placeholder 4"/>
          <p:cNvSpPr>
            <a:spLocks noGrp="1"/>
          </p:cNvSpPr>
          <p:nvPr>
            <p:ph idx="1"/>
          </p:nvPr>
        </p:nvSpPr>
        <p:spPr>
          <a:xfrm>
            <a:off x="105407" y="869508"/>
            <a:ext cx="8991600" cy="5749635"/>
          </a:xfrm>
          <a:ln>
            <a:noFill/>
          </a:ln>
        </p:spPr>
        <p:txBody>
          <a:bodyPr>
            <a:normAutofit lnSpcReduction="10000"/>
          </a:bodyPr>
          <a:lstStyle/>
          <a:p>
            <a:endParaRPr lang="en-US" sz="2000" b="1" dirty="0" smtClean="0"/>
          </a:p>
          <a:p>
            <a:pPr marL="0" indent="0">
              <a:buNone/>
            </a:pPr>
            <a:endParaRPr lang="en-US" sz="2000" dirty="0"/>
          </a:p>
          <a:p>
            <a:r>
              <a:rPr lang="en-US" sz="2000" b="1" dirty="0" smtClean="0"/>
              <a:t>No.</a:t>
            </a:r>
            <a:r>
              <a:rPr lang="en-US" sz="2000" dirty="0" smtClean="0"/>
              <a:t>  For </a:t>
            </a:r>
            <a:r>
              <a:rPr lang="en-US" sz="2000" b="1" dirty="0"/>
              <a:t>MEDICARE</a:t>
            </a:r>
            <a:r>
              <a:rPr lang="en-US" sz="2000" dirty="0"/>
              <a:t>, they may choose either</a:t>
            </a:r>
            <a:r>
              <a:rPr lang="en-US" sz="2000" dirty="0" smtClean="0"/>
              <a:t>:</a:t>
            </a:r>
            <a:endParaRPr lang="en-US" sz="2400" b="1" u="sng" cap="small" dirty="0" smtClean="0"/>
          </a:p>
          <a:p>
            <a:pPr marL="0" lvl="1" indent="0">
              <a:buNone/>
            </a:pPr>
            <a:r>
              <a:rPr lang="en-US" sz="2400" b="1" u="sng" cap="small" dirty="0" smtClean="0"/>
              <a:t>Option </a:t>
            </a:r>
            <a:r>
              <a:rPr lang="en-US" sz="2400" b="1" u="sng" cap="small" dirty="0"/>
              <a:t>1</a:t>
            </a:r>
            <a:r>
              <a:rPr lang="en-US" sz="2400" u="sng" cap="small" dirty="0"/>
              <a:t>: Original </a:t>
            </a:r>
            <a:r>
              <a:rPr lang="en-US" sz="2400" u="sng" cap="small" dirty="0" smtClean="0"/>
              <a:t>Medicare</a:t>
            </a:r>
          </a:p>
          <a:p>
            <a:pPr marL="617220" lvl="2" indent="-342900"/>
            <a:r>
              <a:rPr lang="en-US" sz="2200" u="sng" dirty="0" smtClean="0"/>
              <a:t>Part A</a:t>
            </a:r>
            <a:r>
              <a:rPr lang="en-US" sz="2200" dirty="0" smtClean="0"/>
              <a:t>: Hospital, rehab, home health, hospice</a:t>
            </a:r>
          </a:p>
          <a:p>
            <a:pPr marL="617220" lvl="2" indent="-342900"/>
            <a:r>
              <a:rPr lang="en-US" sz="2200" u="sng" dirty="0" smtClean="0"/>
              <a:t>Part B</a:t>
            </a:r>
            <a:r>
              <a:rPr lang="en-US" sz="2200" dirty="0" smtClean="0"/>
              <a:t>: Doctors, medical equipment, labs, x-rays, mental health, ambulance, PT, and </a:t>
            </a:r>
            <a:r>
              <a:rPr lang="en-US" sz="2200" i="1" dirty="0" smtClean="0"/>
              <a:t>very</a:t>
            </a:r>
            <a:r>
              <a:rPr lang="en-US" sz="2200" dirty="0" smtClean="0"/>
              <a:t> short term home health </a:t>
            </a:r>
          </a:p>
          <a:p>
            <a:pPr marL="617220" lvl="2" indent="-342900"/>
            <a:r>
              <a:rPr lang="en-US" sz="2200" dirty="0" smtClean="0"/>
              <a:t>No </a:t>
            </a:r>
            <a:r>
              <a:rPr lang="en-US" sz="2200" dirty="0"/>
              <a:t>networks, referrals, or prior authorizations</a:t>
            </a:r>
          </a:p>
          <a:p>
            <a:pPr marL="617220" lvl="2" indent="-342900"/>
            <a:r>
              <a:rPr lang="en-US" sz="2200" u="sng" dirty="0" smtClean="0"/>
              <a:t>Standalone Part D</a:t>
            </a:r>
            <a:r>
              <a:rPr lang="en-US" sz="2200" dirty="0" smtClean="0"/>
              <a:t>: Prescription Drug Coverage</a:t>
            </a:r>
          </a:p>
          <a:p>
            <a:pPr marL="0" indent="0">
              <a:buNone/>
            </a:pPr>
            <a:endParaRPr lang="en-US" sz="2400" b="1" u="sng" cap="small" dirty="0" smtClean="0"/>
          </a:p>
          <a:p>
            <a:pPr marL="0" indent="0">
              <a:buNone/>
            </a:pPr>
            <a:r>
              <a:rPr lang="en-US" sz="2400" b="1" u="sng" cap="small" dirty="0" smtClean="0"/>
              <a:t>Option 2</a:t>
            </a:r>
            <a:r>
              <a:rPr lang="en-US" sz="2400" u="sng" cap="small" dirty="0" smtClean="0"/>
              <a:t>: Medicare Advantage “Part C”</a:t>
            </a:r>
          </a:p>
          <a:p>
            <a:pPr lvl="1"/>
            <a:r>
              <a:rPr lang="en-US" sz="2200" dirty="0" smtClean="0"/>
              <a:t>Covers Parts A, B, sometimes D</a:t>
            </a:r>
          </a:p>
          <a:p>
            <a:pPr lvl="1"/>
            <a:r>
              <a:rPr lang="en-US" sz="2200" dirty="0" smtClean="0"/>
              <a:t>Must stay in provider network</a:t>
            </a:r>
          </a:p>
          <a:p>
            <a:pPr lvl="1"/>
            <a:r>
              <a:rPr lang="en-US" sz="2200" dirty="0" smtClean="0"/>
              <a:t>Might need referrals and prior </a:t>
            </a:r>
          </a:p>
          <a:p>
            <a:pPr marL="274320" lvl="1" indent="0">
              <a:buNone/>
            </a:pPr>
            <a:r>
              <a:rPr lang="en-US" sz="2200" dirty="0" smtClean="0"/>
              <a:t>   authorizations for services</a:t>
            </a:r>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1406" y="1449703"/>
            <a:ext cx="1406143" cy="96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8"/>
          <p:cNvSpPr>
            <a:spLocks noChangeArrowheads="1"/>
          </p:cNvSpPr>
          <p:nvPr/>
        </p:nvSpPr>
        <p:spPr bwMode="auto">
          <a:xfrm>
            <a:off x="6820115" y="4461431"/>
            <a:ext cx="2057400" cy="1234124"/>
          </a:xfrm>
          <a:prstGeom prst="roundRect">
            <a:avLst>
              <a:gd name="adj" fmla="val 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r>
              <a:rPr lang="en-US" altLang="en-US" sz="1200" b="1" dirty="0" err="1">
                <a:latin typeface="Verdana" pitchFamily="34" charset="0"/>
              </a:rPr>
              <a:t>MediChoice</a:t>
            </a:r>
            <a:r>
              <a:rPr lang="en-US" altLang="en-US" sz="1200" b="1" dirty="0">
                <a:latin typeface="Verdana" pitchFamily="34" charset="0"/>
              </a:rPr>
              <a:t> Options Plus</a:t>
            </a:r>
          </a:p>
          <a:p>
            <a:pPr eaLnBrk="1" hangingPunct="1">
              <a:spcBef>
                <a:spcPct val="0"/>
              </a:spcBef>
              <a:buClrTx/>
              <a:buSzTx/>
              <a:buFontTx/>
              <a:buNone/>
            </a:pPr>
            <a:r>
              <a:rPr lang="en-US" altLang="en-US" sz="1200" dirty="0"/>
              <a:t>Medicare Advantage w/</a:t>
            </a:r>
            <a:r>
              <a:rPr lang="en-US" altLang="en-US" sz="1200" dirty="0" err="1"/>
              <a:t>MedicareRx</a:t>
            </a:r>
            <a:endParaRPr lang="en-US" altLang="en-US" sz="1200" dirty="0"/>
          </a:p>
          <a:p>
            <a:pPr eaLnBrk="1" hangingPunct="1">
              <a:spcBef>
                <a:spcPct val="0"/>
              </a:spcBef>
              <a:buClrTx/>
              <a:buSzTx/>
              <a:buFontTx/>
              <a:buNone/>
            </a:pPr>
            <a:r>
              <a:rPr lang="en-US" altLang="en-US" sz="1200" dirty="0">
                <a:latin typeface="Courier New" pitchFamily="49" charset="0"/>
              </a:rPr>
              <a:t>John Doe</a:t>
            </a:r>
          </a:p>
          <a:p>
            <a:pPr eaLnBrk="1" hangingPunct="1">
              <a:spcBef>
                <a:spcPct val="0"/>
              </a:spcBef>
              <a:buClrTx/>
              <a:buSzTx/>
              <a:buFontTx/>
              <a:buNone/>
            </a:pPr>
            <a:r>
              <a:rPr lang="en-US" altLang="en-US" sz="1200" dirty="0">
                <a:latin typeface="Courier New" pitchFamily="49" charset="0"/>
              </a:rPr>
              <a:t>Member ID: 123456ABC</a:t>
            </a:r>
          </a:p>
        </p:txBody>
      </p:sp>
      <p:pic>
        <p:nvPicPr>
          <p:cNvPr id="9" name="Picture 6" descr="Generic Part D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492" y="3275538"/>
            <a:ext cx="1519237" cy="93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lus 11"/>
          <p:cNvSpPr/>
          <p:nvPr/>
        </p:nvSpPr>
        <p:spPr>
          <a:xfrm>
            <a:off x="7862482" y="2411198"/>
            <a:ext cx="32399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084168" y="4867203"/>
            <a:ext cx="571781" cy="37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553199" y="1449703"/>
            <a:ext cx="571781" cy="37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839089" y="3370788"/>
            <a:ext cx="285890" cy="37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335540" y="4337125"/>
            <a:ext cx="8531334"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441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What services does Medicaid cover?</a:t>
            </a:r>
          </a:p>
        </p:txBody>
      </p:sp>
      <p:sp>
        <p:nvSpPr>
          <p:cNvPr id="17410" name="Content Placeholder 2"/>
          <p:cNvSpPr>
            <a:spLocks noGrp="1"/>
          </p:cNvSpPr>
          <p:nvPr>
            <p:ph idx="1"/>
          </p:nvPr>
        </p:nvSpPr>
        <p:spPr/>
        <p:txBody>
          <a:bodyPr/>
          <a:lstStyle/>
          <a:p>
            <a:pPr eaLnBrk="1" hangingPunct="1"/>
            <a:r>
              <a:rPr lang="en-US" sz="2800" dirty="0" smtClean="0"/>
              <a:t>Federal Law requires a minimum of services:</a:t>
            </a:r>
          </a:p>
          <a:p>
            <a:pPr lvl="1" eaLnBrk="1" hangingPunct="1"/>
            <a:r>
              <a:rPr lang="en-US" b="1" dirty="0" smtClean="0"/>
              <a:t>Hospital services</a:t>
            </a:r>
          </a:p>
          <a:p>
            <a:pPr lvl="1" eaLnBrk="1" hangingPunct="1"/>
            <a:r>
              <a:rPr lang="en-US" b="1" dirty="0" smtClean="0"/>
              <a:t>Physician services</a:t>
            </a:r>
          </a:p>
          <a:p>
            <a:pPr lvl="1" eaLnBrk="1" hangingPunct="1"/>
            <a:r>
              <a:rPr lang="en-US" b="1" dirty="0" smtClean="0"/>
              <a:t>Laboratory services</a:t>
            </a:r>
          </a:p>
          <a:p>
            <a:pPr lvl="1" eaLnBrk="1" hangingPunct="1"/>
            <a:r>
              <a:rPr lang="en-US" b="1" dirty="0" smtClean="0"/>
              <a:t>Nursing home care</a:t>
            </a:r>
          </a:p>
          <a:p>
            <a:pPr lvl="1" eaLnBrk="1" hangingPunct="1"/>
            <a:r>
              <a:rPr lang="en-US" dirty="0" smtClean="0"/>
              <a:t>For children</a:t>
            </a:r>
            <a:r>
              <a:rPr lang="en-US" b="1" dirty="0" smtClean="0"/>
              <a:t>: Early and Periodic Screening and Diagnostic Services (“EPSDT”) </a:t>
            </a:r>
            <a:r>
              <a:rPr lang="en-US" dirty="0"/>
              <a:t>42 CFR §441 Subpart B</a:t>
            </a:r>
            <a:endParaRPr lang="en-US" b="1" dirty="0" smtClean="0"/>
          </a:p>
          <a:p>
            <a:pPr eaLnBrk="1" hangingPunct="1"/>
            <a:r>
              <a:rPr lang="en-US" dirty="0" smtClean="0"/>
              <a:t>Services must be provided in an </a:t>
            </a:r>
            <a:r>
              <a:rPr lang="en-US" b="1" dirty="0" smtClean="0"/>
              <a:t>amount, duration, and scope</a:t>
            </a:r>
            <a:r>
              <a:rPr lang="en-US" dirty="0" smtClean="0"/>
              <a:t> sufficient to achieve their purpose</a:t>
            </a:r>
          </a:p>
          <a:p>
            <a:pPr eaLnBrk="1" hangingPunct="1"/>
            <a:r>
              <a:rPr lang="en-US" dirty="0" smtClean="0"/>
              <a:t>Services must be provided with </a:t>
            </a:r>
            <a:r>
              <a:rPr lang="en-US" b="1" dirty="0" smtClean="0"/>
              <a:t>reasonable promptness</a:t>
            </a:r>
          </a:p>
          <a:p>
            <a:pPr eaLnBrk="1" hangingPunct="1"/>
            <a:r>
              <a:rPr lang="en-US" dirty="0" smtClean="0"/>
              <a:t>Services for one group or area must be </a:t>
            </a:r>
            <a:r>
              <a:rPr lang="en-US" b="1" dirty="0" smtClean="0"/>
              <a:t>comparable</a:t>
            </a:r>
            <a:r>
              <a:rPr lang="en-US" dirty="0" smtClean="0"/>
              <a:t> to what others receive</a:t>
            </a:r>
          </a:p>
          <a:p>
            <a:pPr marL="0" indent="0" eaLnBrk="1" hangingPunct="1">
              <a:buNone/>
            </a:pPr>
            <a:r>
              <a:rPr lang="en-US" sz="1600" dirty="0" smtClean="0"/>
              <a:t>42 USC §1396a</a:t>
            </a:r>
            <a:endParaRPr lang="en-US" sz="1600" dirty="0"/>
          </a:p>
        </p:txBody>
      </p:sp>
      <p:sp>
        <p:nvSpPr>
          <p:cNvPr id="3" name="Slide Number Placeholder 2"/>
          <p:cNvSpPr>
            <a:spLocks noGrp="1"/>
          </p:cNvSpPr>
          <p:nvPr>
            <p:ph type="sldNum" sz="quarter" idx="12"/>
          </p:nvPr>
        </p:nvSpPr>
        <p:spPr/>
        <p:txBody>
          <a:bodyPr/>
          <a:lstStyle/>
          <a:p>
            <a:pPr>
              <a:defRPr/>
            </a:pPr>
            <a:fld id="{8306692B-5A8A-4912-8044-AE2AF0E04B6F}" type="slidenum">
              <a:rPr lang="en-US" smtClean="0"/>
              <a:pPr>
                <a:defRPr/>
              </a:pPr>
              <a:t>3</a:t>
            </a:fld>
            <a:endParaRPr lang="en-US"/>
          </a:p>
        </p:txBody>
      </p:sp>
    </p:spTree>
    <p:extLst>
      <p:ext uri="{BB962C8B-B14F-4D97-AF65-F5344CB8AC3E}">
        <p14:creationId xmlns:p14="http://schemas.microsoft.com/office/powerpoint/2010/main" val="4074673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Must all Dual </a:t>
            </a:r>
            <a:r>
              <a:rPr lang="en-US" dirty="0" err="1"/>
              <a:t>Eligibles</a:t>
            </a:r>
            <a:r>
              <a:rPr lang="en-US" dirty="0"/>
              <a:t> Join Managed Care Plans? </a:t>
            </a:r>
          </a:p>
        </p:txBody>
      </p:sp>
      <p:sp>
        <p:nvSpPr>
          <p:cNvPr id="3" name="Content Placeholder 2"/>
          <p:cNvSpPr>
            <a:spLocks noGrp="1"/>
          </p:cNvSpPr>
          <p:nvPr>
            <p:ph sz="half" idx="1"/>
          </p:nvPr>
        </p:nvSpPr>
        <p:spPr>
          <a:xfrm>
            <a:off x="457200" y="1673352"/>
            <a:ext cx="6203032" cy="4718304"/>
          </a:xfrm>
          <a:solidFill>
            <a:schemeClr val="bg1"/>
          </a:solidFill>
        </p:spPr>
        <p:txBody>
          <a:bodyPr/>
          <a:lstStyle/>
          <a:p>
            <a:r>
              <a:rPr lang="en-US" sz="2000" dirty="0" smtClean="0"/>
              <a:t>No.  For </a:t>
            </a:r>
            <a:r>
              <a:rPr lang="en-US" sz="2000" b="1" dirty="0" smtClean="0"/>
              <a:t>MEDICAID</a:t>
            </a:r>
            <a:r>
              <a:rPr lang="en-US" sz="2000" dirty="0" smtClean="0"/>
              <a:t> – Most WERE in an MMCO if they had Medicaid before.  They will be </a:t>
            </a:r>
            <a:r>
              <a:rPr lang="en-US" sz="2000" dirty="0" err="1" smtClean="0"/>
              <a:t>disenrolled</a:t>
            </a:r>
            <a:r>
              <a:rPr lang="en-US" sz="2000" dirty="0" smtClean="0"/>
              <a:t> from that MMCO upon getting Medicare. Now: </a:t>
            </a:r>
          </a:p>
          <a:p>
            <a:pPr lvl="1"/>
            <a:r>
              <a:rPr lang="en-US" b="1" dirty="0" smtClean="0"/>
              <a:t>If they </a:t>
            </a:r>
            <a:r>
              <a:rPr lang="en-US" b="1" u="sng" dirty="0" smtClean="0"/>
              <a:t>DO NOT</a:t>
            </a:r>
            <a:r>
              <a:rPr lang="en-US" b="1" dirty="0" smtClean="0"/>
              <a:t> need any long-term care</a:t>
            </a:r>
            <a:r>
              <a:rPr lang="en-US" dirty="0" smtClean="0"/>
              <a:t>, they may use regular Medicaid card FFS as secondary insurance to Medicare. They may also enroll in a Medicare Savings Program.</a:t>
            </a:r>
          </a:p>
          <a:p>
            <a:pPr lvl="2"/>
            <a:r>
              <a:rPr lang="en-US" sz="2000" dirty="0" smtClean="0"/>
              <a:t>They have ONE Medicaid managed care option – </a:t>
            </a:r>
            <a:r>
              <a:rPr lang="en-US" sz="2000" b="1" dirty="0" smtClean="0"/>
              <a:t>Medicaid Advantage </a:t>
            </a:r>
            <a:r>
              <a:rPr lang="en-US" sz="2000" dirty="0" smtClean="0"/>
              <a:t>(next slides)</a:t>
            </a:r>
          </a:p>
          <a:p>
            <a:pPr lvl="1"/>
            <a:r>
              <a:rPr lang="en-US" b="1" dirty="0" smtClean="0"/>
              <a:t>If they </a:t>
            </a:r>
            <a:r>
              <a:rPr lang="en-US" b="1" u="sng" dirty="0" smtClean="0"/>
              <a:t>DO</a:t>
            </a:r>
            <a:r>
              <a:rPr lang="en-US" b="1" dirty="0" smtClean="0"/>
              <a:t> need long-term care</a:t>
            </a:r>
            <a:r>
              <a:rPr lang="en-US" dirty="0" smtClean="0"/>
              <a:t>, they will have to enroll in some Medicaid managed care plan – options will be shown later. </a:t>
            </a:r>
            <a:endParaRPr lang="en-US" dirty="0"/>
          </a:p>
        </p:txBody>
      </p:sp>
      <p:sp>
        <p:nvSpPr>
          <p:cNvPr id="7" name="Content Placeholder 6"/>
          <p:cNvSpPr>
            <a:spLocks noGrp="1"/>
          </p:cNvSpPr>
          <p:nvPr>
            <p:ph sz="half" idx="2"/>
          </p:nvPr>
        </p:nvSpPr>
        <p:spPr>
          <a:xfrm>
            <a:off x="6537842" y="1673352"/>
            <a:ext cx="2148958" cy="4718304"/>
          </a:xfrm>
        </p:spPr>
        <p:txBody>
          <a:bodyPr/>
          <a:lstStyle/>
          <a:p>
            <a:pPr marL="0" indent="0">
              <a:buNone/>
            </a:pPr>
            <a:endParaRPr lang="en-US" dirty="0"/>
          </a:p>
        </p:txBody>
      </p:sp>
      <p:sp>
        <p:nvSpPr>
          <p:cNvPr id="4" name="Content Placeholder 10"/>
          <p:cNvSpPr txBox="1">
            <a:spLocks/>
          </p:cNvSpPr>
          <p:nvPr/>
        </p:nvSpPr>
        <p:spPr>
          <a:xfrm>
            <a:off x="6730877" y="1700808"/>
            <a:ext cx="2041766" cy="1167208"/>
          </a:xfrm>
          <a:prstGeom prst="roundRect">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82563" indent="-182563" algn="l" rtl="0" eaLnBrk="0" fontAlgn="base" hangingPunct="0">
              <a:spcBef>
                <a:spcPct val="20000"/>
              </a:spcBef>
              <a:spcAft>
                <a:spcPct val="0"/>
              </a:spcAft>
              <a:buClr>
                <a:schemeClr val="accent1"/>
              </a:buClr>
              <a:buSzPct val="85000"/>
              <a:buFont typeface="Arial" pitchFamily="-72" charset="0"/>
              <a:buChar char="•"/>
              <a:defRPr sz="2400" kern="1200">
                <a:solidFill>
                  <a:schemeClr val="lt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itchFamily="-72" charset="0"/>
              <a:buChar char="•"/>
              <a:defRPr sz="2000" kern="1200">
                <a:solidFill>
                  <a:schemeClr val="lt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itchFamily="-72" charset="0"/>
              <a:buChar char="•"/>
              <a:defRPr kern="1200">
                <a:solidFill>
                  <a:schemeClr val="lt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itchFamily="-72" charset="0"/>
              <a:buChar char="•"/>
              <a:defRPr sz="1600" kern="1200">
                <a:solidFill>
                  <a:schemeClr val="lt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itchFamily="-72" charset="0"/>
              <a:buChar char="•"/>
              <a:defRPr sz="1400" kern="120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buFont typeface="Arial" pitchFamily="-72" charset="0"/>
              <a:buNone/>
            </a:pPr>
            <a:r>
              <a:rPr lang="en-US" altLang="en-US" sz="1100" dirty="0" err="1" smtClean="0">
                <a:solidFill>
                  <a:srgbClr val="002060"/>
                </a:solidFill>
                <a:latin typeface="Impact" pitchFamily="34" charset="0"/>
              </a:rPr>
              <a:t>MetroWellHealthChoiceCare</a:t>
            </a:r>
            <a:endParaRPr lang="en-US" altLang="en-US" sz="1100" dirty="0" smtClean="0">
              <a:solidFill>
                <a:srgbClr val="002060"/>
              </a:solidFill>
              <a:latin typeface="Impact" pitchFamily="34" charset="0"/>
            </a:endParaRPr>
          </a:p>
          <a:p>
            <a:pPr marL="0" indent="0">
              <a:buFont typeface="Arial" pitchFamily="-72" charset="0"/>
              <a:buNone/>
            </a:pPr>
            <a:r>
              <a:rPr lang="en-US" altLang="en-US" sz="1100" dirty="0" smtClean="0">
                <a:solidFill>
                  <a:srgbClr val="002060"/>
                </a:solidFill>
                <a:latin typeface="Impact" pitchFamily="34" charset="0"/>
              </a:rPr>
              <a:t>Medicaid Managed Care Plan</a:t>
            </a:r>
            <a:r>
              <a:rPr lang="en-US" altLang="en-US" sz="1100" dirty="0" smtClean="0">
                <a:latin typeface="Courier New" pitchFamily="49" charset="0"/>
              </a:rPr>
              <a:t> </a:t>
            </a:r>
            <a:r>
              <a:rPr lang="en-US" altLang="en-US" sz="1600" dirty="0" smtClean="0">
                <a:latin typeface="Courier New" pitchFamily="49" charset="0"/>
              </a:rPr>
              <a:t>BC</a:t>
            </a:r>
          </a:p>
          <a:p>
            <a:pPr marL="0" indent="0">
              <a:buFont typeface="Arial" pitchFamily="-72" charset="0"/>
              <a:buNone/>
            </a:pPr>
            <a:r>
              <a:rPr lang="en-US" altLang="en-US" sz="1200" dirty="0" smtClean="0">
                <a:ln w="12700">
                  <a:solidFill>
                    <a:schemeClr val="accent2">
                      <a:lumMod val="50000"/>
                    </a:schemeClr>
                  </a:solidFill>
                  <a:prstDash val="solid"/>
                </a:ln>
                <a:solidFill>
                  <a:schemeClr val="tx1"/>
                </a:solidFill>
                <a:latin typeface="Courier New" pitchFamily="49" charset="0"/>
              </a:rPr>
              <a:t>Member: Riley</a:t>
            </a:r>
            <a:endParaRPr lang="en-US" altLang="en-US" sz="1200" dirty="0">
              <a:ln w="12700">
                <a:solidFill>
                  <a:schemeClr val="accent2">
                    <a:lumMod val="50000"/>
                  </a:schemeClr>
                </a:solidFill>
                <a:prstDash val="solid"/>
              </a:ln>
              <a:solidFill>
                <a:schemeClr val="tx1"/>
              </a:solidFill>
              <a:latin typeface="Courier New" pitchFamily="49"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968" y="2355175"/>
            <a:ext cx="414881" cy="4053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584" y="4365104"/>
            <a:ext cx="2148351" cy="1305422"/>
          </a:xfrm>
          <a:prstGeom prst="rect">
            <a:avLst/>
          </a:prstGeom>
        </p:spPr>
      </p:pic>
      <p:sp>
        <p:nvSpPr>
          <p:cNvPr id="8" name="Down Arrow 7"/>
          <p:cNvSpPr/>
          <p:nvPr/>
        </p:nvSpPr>
        <p:spPr>
          <a:xfrm>
            <a:off x="7509717" y="3284984"/>
            <a:ext cx="432048" cy="864096"/>
          </a:xfrm>
          <a:prstGeom prst="down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930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lstStyle/>
          <a:p>
            <a:pPr eaLnBrk="1" fontAlgn="auto" hangingPunct="1">
              <a:spcAft>
                <a:spcPts val="0"/>
              </a:spcAft>
              <a:defRPr/>
            </a:pPr>
            <a:r>
              <a:rPr lang="en-US" dirty="0">
                <a:ea typeface="+mj-ea"/>
                <a:cs typeface="+mj-cs"/>
              </a:rPr>
              <a:t>Medicaid Advantage</a:t>
            </a:r>
          </a:p>
        </p:txBody>
      </p:sp>
      <p:sp>
        <p:nvSpPr>
          <p:cNvPr id="3" name="Content Placeholder 2"/>
          <p:cNvSpPr>
            <a:spLocks noGrp="1"/>
          </p:cNvSpPr>
          <p:nvPr>
            <p:ph idx="1"/>
          </p:nvPr>
        </p:nvSpPr>
        <p:spPr>
          <a:xfrm>
            <a:off x="457200" y="1124744"/>
            <a:ext cx="8435280" cy="5616624"/>
          </a:xfrm>
          <a:solidFill>
            <a:schemeClr val="bg1"/>
          </a:solidFill>
        </p:spPr>
        <p:txBody>
          <a:bodyPr rtlCol="0">
            <a:normAutofit fontScale="85000" lnSpcReduction="20000"/>
          </a:bodyPr>
          <a:lstStyle/>
          <a:p>
            <a:pPr marL="182880" indent="-182880" eaLnBrk="1" fontAlgn="auto" hangingPunct="1">
              <a:spcAft>
                <a:spcPts val="300"/>
              </a:spcAft>
              <a:buFont typeface="Arial" pitchFamily="34" charset="0"/>
              <a:buChar char="•"/>
              <a:defRPr/>
            </a:pPr>
            <a:r>
              <a:rPr lang="en-US" sz="2600" dirty="0" smtClean="0">
                <a:ea typeface="+mn-ea"/>
                <a:cs typeface="+mn-cs"/>
              </a:rPr>
              <a:t>Who </a:t>
            </a:r>
            <a:r>
              <a:rPr lang="en-US" sz="2600" dirty="0">
                <a:ea typeface="+mn-ea"/>
                <a:cs typeface="+mn-cs"/>
              </a:rPr>
              <a:t>must enroll</a:t>
            </a:r>
            <a:r>
              <a:rPr lang="en-US" sz="2600" dirty="0" smtClean="0">
                <a:ea typeface="+mn-ea"/>
                <a:cs typeface="+mn-cs"/>
              </a:rPr>
              <a:t>?  </a:t>
            </a:r>
          </a:p>
          <a:p>
            <a:pPr marL="457517" lvl="1" indent="-182880" eaLnBrk="1" fontAlgn="auto" hangingPunct="1">
              <a:spcAft>
                <a:spcPts val="300"/>
              </a:spcAft>
              <a:buFont typeface="Arial" pitchFamily="34" charset="0"/>
              <a:buChar char="•"/>
              <a:defRPr/>
            </a:pPr>
            <a:r>
              <a:rPr lang="en-US" sz="2600" dirty="0" smtClean="0">
                <a:ea typeface="+mn-ea"/>
              </a:rPr>
              <a:t>NO ONE.   Medicaid </a:t>
            </a:r>
            <a:r>
              <a:rPr lang="en-US" sz="2600" dirty="0">
                <a:ea typeface="+mn-ea"/>
              </a:rPr>
              <a:t>Advantage is </a:t>
            </a:r>
            <a:r>
              <a:rPr lang="en-US" sz="2600" b="1" i="1" dirty="0">
                <a:ea typeface="+mn-ea"/>
              </a:rPr>
              <a:t>voluntary</a:t>
            </a:r>
          </a:p>
          <a:p>
            <a:pPr marL="182880" indent="-182880" eaLnBrk="1" fontAlgn="auto" hangingPunct="1">
              <a:spcAft>
                <a:spcPts val="300"/>
              </a:spcAft>
              <a:buFont typeface="Arial" pitchFamily="34" charset="0"/>
              <a:buChar char="•"/>
              <a:defRPr/>
            </a:pPr>
            <a:r>
              <a:rPr lang="en-US" sz="2600" dirty="0">
                <a:ea typeface="+mn-ea"/>
                <a:cs typeface="+mn-cs"/>
              </a:rPr>
              <a:t>Eligibility criteria:</a:t>
            </a:r>
          </a:p>
          <a:p>
            <a:pPr lvl="1" indent="-182880" eaLnBrk="1" fontAlgn="auto" hangingPunct="1">
              <a:spcAft>
                <a:spcPts val="300"/>
              </a:spcAft>
              <a:buFont typeface="Arial" pitchFamily="34" charset="0"/>
              <a:buChar char="•"/>
              <a:defRPr/>
            </a:pPr>
            <a:r>
              <a:rPr lang="en-US" sz="2400" dirty="0">
                <a:ea typeface="+mn-ea"/>
              </a:rPr>
              <a:t>Age 18 or older</a:t>
            </a:r>
          </a:p>
          <a:p>
            <a:pPr lvl="1" indent="-182880" eaLnBrk="1" fontAlgn="auto" hangingPunct="1">
              <a:spcAft>
                <a:spcPts val="300"/>
              </a:spcAft>
              <a:buFont typeface="Arial" pitchFamily="34" charset="0"/>
              <a:buChar char="•"/>
              <a:defRPr/>
            </a:pPr>
            <a:r>
              <a:rPr lang="en-US" sz="2400" dirty="0" smtClean="0">
                <a:ea typeface="+mn-ea"/>
              </a:rPr>
              <a:t>Must have full Medicaid with NO SPEND-DOWN  (not just the Medicare Savings Program</a:t>
            </a:r>
            <a:r>
              <a:rPr lang="en-US" sz="2400" dirty="0">
                <a:ea typeface="+mn-ea"/>
              </a:rPr>
              <a:t>)</a:t>
            </a:r>
          </a:p>
          <a:p>
            <a:pPr lvl="1" indent="-182880" eaLnBrk="1" fontAlgn="auto" hangingPunct="1">
              <a:spcAft>
                <a:spcPts val="300"/>
              </a:spcAft>
              <a:buFont typeface="Arial" pitchFamily="34" charset="0"/>
              <a:buChar char="•"/>
              <a:defRPr/>
            </a:pPr>
            <a:r>
              <a:rPr lang="en-US" sz="2400" dirty="0">
                <a:ea typeface="+mn-ea"/>
              </a:rPr>
              <a:t>Evidence of coverage under Medicare Parts A and B, </a:t>
            </a:r>
            <a:r>
              <a:rPr lang="en-US" sz="2400" u="sng" dirty="0">
                <a:ea typeface="+mn-ea"/>
              </a:rPr>
              <a:t>or</a:t>
            </a:r>
            <a:r>
              <a:rPr lang="en-US" sz="2400" dirty="0">
                <a:ea typeface="+mn-ea"/>
              </a:rPr>
              <a:t> Part C</a:t>
            </a:r>
          </a:p>
          <a:p>
            <a:pPr lvl="1" indent="-182880" eaLnBrk="1" fontAlgn="auto" hangingPunct="1">
              <a:spcAft>
                <a:spcPts val="300"/>
              </a:spcAft>
              <a:buFont typeface="Arial" pitchFamily="34" charset="0"/>
              <a:buChar char="•"/>
              <a:defRPr/>
            </a:pPr>
            <a:r>
              <a:rPr lang="en-US" sz="2400" dirty="0">
                <a:ea typeface="+mn-ea"/>
              </a:rPr>
              <a:t>Reside in the plan service area</a:t>
            </a:r>
          </a:p>
          <a:p>
            <a:pPr marL="182880" indent="-182880" eaLnBrk="1" fontAlgn="auto" hangingPunct="1">
              <a:spcAft>
                <a:spcPts val="300"/>
              </a:spcAft>
              <a:buFont typeface="Arial" pitchFamily="34" charset="0"/>
              <a:buChar char="•"/>
              <a:defRPr/>
            </a:pPr>
            <a:r>
              <a:rPr lang="en-US" dirty="0" smtClean="0"/>
              <a:t>Who may not </a:t>
            </a:r>
            <a:r>
              <a:rPr lang="en-US" dirty="0"/>
              <a:t>enroll? Many people! For complete list </a:t>
            </a:r>
            <a:r>
              <a:rPr lang="en-US" dirty="0" smtClean="0"/>
              <a:t> see </a:t>
            </a:r>
            <a:r>
              <a:rPr lang="en-US" dirty="0"/>
              <a:t>Medicaid Advantage Model Contract  </a:t>
            </a:r>
            <a:r>
              <a:rPr lang="en-US" dirty="0" smtClean="0"/>
              <a:t> </a:t>
            </a:r>
            <a:r>
              <a:rPr lang="en-US" dirty="0"/>
              <a:t>5.2.* </a:t>
            </a:r>
            <a:r>
              <a:rPr lang="en-US" dirty="0" smtClean="0"/>
              <a:t> Some examples </a:t>
            </a:r>
            <a:r>
              <a:rPr lang="en-US" sz="2600" dirty="0" smtClean="0"/>
              <a:t>- </a:t>
            </a:r>
            <a:endParaRPr lang="en-US" sz="2600" dirty="0"/>
          </a:p>
          <a:p>
            <a:pPr lvl="1" indent="-182880" eaLnBrk="1" fontAlgn="auto" hangingPunct="1">
              <a:spcAft>
                <a:spcPts val="300"/>
              </a:spcAft>
              <a:buFont typeface="Arial" pitchFamily="34" charset="0"/>
              <a:buChar char="•"/>
              <a:defRPr/>
            </a:pPr>
            <a:r>
              <a:rPr lang="en-US" sz="2400" dirty="0" smtClean="0"/>
              <a:t>Have End </a:t>
            </a:r>
            <a:r>
              <a:rPr lang="en-US" sz="2400" dirty="0"/>
              <a:t>Stage Renal Disease</a:t>
            </a:r>
          </a:p>
          <a:p>
            <a:pPr lvl="1" indent="-182880" eaLnBrk="1" fontAlgn="auto" hangingPunct="1">
              <a:spcAft>
                <a:spcPts val="300"/>
              </a:spcAft>
              <a:buFont typeface="Arial" pitchFamily="34" charset="0"/>
              <a:buChar char="•"/>
              <a:defRPr/>
            </a:pPr>
            <a:r>
              <a:rPr lang="en-US" sz="2400" dirty="0" smtClean="0"/>
              <a:t>Residents </a:t>
            </a:r>
            <a:r>
              <a:rPr lang="en-US" sz="2400" dirty="0"/>
              <a:t>of Residential Health Care Facilities ("RHCF") </a:t>
            </a:r>
            <a:r>
              <a:rPr lang="en-US" sz="2400" dirty="0" smtClean="0"/>
              <a:t>  </a:t>
            </a:r>
            <a:endParaRPr lang="en-US" sz="2400" dirty="0"/>
          </a:p>
          <a:p>
            <a:pPr lvl="1" indent="-182880" eaLnBrk="1" hangingPunct="1">
              <a:spcAft>
                <a:spcPts val="300"/>
              </a:spcAft>
              <a:buFont typeface="Arial" pitchFamily="34" charset="0"/>
              <a:buChar char="•"/>
              <a:defRPr/>
            </a:pPr>
            <a:r>
              <a:rPr lang="en-US" sz="2400" dirty="0" smtClean="0"/>
              <a:t>Enrolled </a:t>
            </a:r>
            <a:r>
              <a:rPr lang="en-US" sz="2400" dirty="0"/>
              <a:t>in managed long term </a:t>
            </a:r>
            <a:r>
              <a:rPr lang="en-US" sz="2400" dirty="0" smtClean="0"/>
              <a:t>care plan or need Medicaid home care services</a:t>
            </a:r>
            <a:endParaRPr lang="en-US" sz="2400" dirty="0"/>
          </a:p>
          <a:p>
            <a:pPr lvl="1" indent="-182880" eaLnBrk="1" hangingPunct="1">
              <a:spcAft>
                <a:spcPts val="300"/>
              </a:spcAft>
              <a:buFont typeface="Arial" pitchFamily="34" charset="0"/>
              <a:buChar char="•"/>
              <a:defRPr/>
            </a:pPr>
            <a:r>
              <a:rPr lang="en-US" sz="2400" dirty="0" smtClean="0"/>
              <a:t>Have access </a:t>
            </a:r>
            <a:r>
              <a:rPr lang="en-US" sz="2400" dirty="0"/>
              <a:t>to comprehensive private health care coverage, except for </a:t>
            </a:r>
            <a:r>
              <a:rPr lang="en-US" sz="2400" dirty="0" smtClean="0"/>
              <a:t>Medicare  </a:t>
            </a:r>
            <a:endParaRPr lang="en-US" sz="2400" dirty="0"/>
          </a:p>
          <a:p>
            <a:pPr marL="0" indent="0" eaLnBrk="1" fontAlgn="auto" hangingPunct="1">
              <a:spcAft>
                <a:spcPts val="0"/>
              </a:spcAft>
              <a:buFont typeface="Arial" pitchFamily="34" charset="0"/>
              <a:buNone/>
              <a:defRPr/>
            </a:pPr>
            <a:endParaRPr lang="en-US" sz="2100" dirty="0"/>
          </a:p>
          <a:p>
            <a:pPr marL="0" indent="0" eaLnBrk="1" fontAlgn="auto" hangingPunct="1">
              <a:spcAft>
                <a:spcPts val="0"/>
              </a:spcAft>
              <a:buFont typeface="Arial" pitchFamily="34" charset="0"/>
              <a:buNone/>
              <a:defRPr/>
            </a:pPr>
            <a:endParaRPr lang="en-US" sz="2100" dirty="0" smtClean="0"/>
          </a:p>
          <a:p>
            <a:pPr marL="182880" indent="-182880" eaLnBrk="1" fontAlgn="auto" hangingPunct="1">
              <a:spcAft>
                <a:spcPts val="0"/>
              </a:spcAft>
              <a:buFont typeface="Arial" pitchFamily="34" charset="0"/>
              <a:buChar char="•"/>
              <a:defRPr/>
            </a:pPr>
            <a:endParaRPr lang="en-US" dirty="0">
              <a:solidFill>
                <a:srgbClr val="FF0000"/>
              </a:solidFill>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p:txBody>
      </p:sp>
      <p:sp>
        <p:nvSpPr>
          <p:cNvPr id="4" name="TextBox 3"/>
          <p:cNvSpPr txBox="1"/>
          <p:nvPr/>
        </p:nvSpPr>
        <p:spPr>
          <a:xfrm>
            <a:off x="179512" y="6309320"/>
            <a:ext cx="8964488" cy="576064"/>
          </a:xfrm>
          <a:prstGeom prst="rect">
            <a:avLst/>
          </a:prstGeom>
        </p:spPr>
        <p:txBody>
          <a:bodyPr vert="horz" wrap="none" lIns="91440" tIns="45720" rIns="91440" bIns="45720" rtlCol="0" anchor="ctr">
            <a:normAutofit fontScale="85000" lnSpcReduction="20000"/>
          </a:bodyPr>
          <a:lstStyle/>
          <a:p>
            <a:r>
              <a:rPr lang="en-US" dirty="0" smtClean="0"/>
              <a:t> </a:t>
            </a:r>
          </a:p>
          <a:p>
            <a:r>
              <a:rPr lang="en-US" sz="2100" dirty="0" smtClean="0"/>
              <a:t>*http</a:t>
            </a:r>
            <a:r>
              <a:rPr lang="en-US" sz="2100" dirty="0"/>
              <a:t>://</a:t>
            </a:r>
            <a:r>
              <a:rPr lang="en-US" sz="2100" dirty="0" smtClean="0"/>
              <a:t>www.health.ny.gov/</a:t>
            </a:r>
            <a:r>
              <a:rPr lang="en-US" sz="2100" dirty="0" err="1" smtClean="0"/>
              <a:t>health_care</a:t>
            </a:r>
            <a:r>
              <a:rPr lang="en-US" sz="2100" dirty="0" smtClean="0"/>
              <a:t>/‌</a:t>
            </a:r>
            <a:r>
              <a:rPr lang="en-US" sz="2100" dirty="0" err="1" smtClean="0"/>
              <a:t>managed_care</a:t>
            </a:r>
            <a:r>
              <a:rPr lang="en-US" sz="2100" dirty="0" smtClean="0"/>
              <a:t>/‌providers/#</a:t>
            </a:r>
            <a:r>
              <a:rPr lang="en-US" sz="2100" dirty="0" err="1" smtClean="0"/>
              <a:t>model_contract</a:t>
            </a:r>
            <a:endParaRPr lang="en-US" sz="2100" dirty="0">
              <a:solidFill>
                <a:srgbClr val="FF0000"/>
              </a:solidFill>
            </a:endParaRPr>
          </a:p>
          <a:p>
            <a:endParaRPr lang="en-US" b="1" dirty="0" smtClean="0">
              <a:solidFill>
                <a:srgbClr val="A32E37"/>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Medicaid Advantage</a:t>
            </a:r>
          </a:p>
        </p:txBody>
      </p:sp>
      <p:sp>
        <p:nvSpPr>
          <p:cNvPr id="3" name="Content Placeholder 2"/>
          <p:cNvSpPr>
            <a:spLocks noGrp="1"/>
          </p:cNvSpPr>
          <p:nvPr>
            <p:ph idx="1"/>
          </p:nvPr>
        </p:nvSpPr>
        <p:spPr>
          <a:xfrm>
            <a:off x="457200" y="1484784"/>
            <a:ext cx="8229600" cy="4992216"/>
          </a:xfrm>
          <a:solidFill>
            <a:schemeClr val="bg1"/>
          </a:solidFill>
        </p:spPr>
        <p:txBody>
          <a:bodyPr rtlCol="0">
            <a:normAutofit lnSpcReduction="10000"/>
          </a:bodyPr>
          <a:lstStyle/>
          <a:p>
            <a:pPr marL="182880" indent="-182880" eaLnBrk="1" fontAlgn="auto" hangingPunct="1">
              <a:spcAft>
                <a:spcPts val="0"/>
              </a:spcAft>
              <a:buFont typeface="Arial" pitchFamily="34" charset="0"/>
              <a:buChar char="•"/>
              <a:defRPr/>
            </a:pPr>
            <a:r>
              <a:rPr lang="en-US" dirty="0"/>
              <a:t>How do </a:t>
            </a:r>
            <a:r>
              <a:rPr lang="en-US" dirty="0" smtClean="0"/>
              <a:t>you enroll?</a:t>
            </a:r>
            <a:endParaRPr lang="en-US" dirty="0"/>
          </a:p>
          <a:p>
            <a:pPr marL="455930" lvl="2" indent="-182880" eaLnBrk="1" fontAlgn="auto" hangingPunct="1">
              <a:spcAft>
                <a:spcPts val="0"/>
              </a:spcAft>
              <a:buFont typeface="Arial" pitchFamily="34" charset="0"/>
              <a:buChar char="•"/>
              <a:defRPr/>
            </a:pPr>
            <a:r>
              <a:rPr lang="en-US" sz="1900" dirty="0" smtClean="0"/>
              <a:t>Must enroll </a:t>
            </a:r>
            <a:r>
              <a:rPr lang="en-US" sz="1900" dirty="0"/>
              <a:t>in the Medicaid plan’s Medicare Advantage </a:t>
            </a:r>
            <a:r>
              <a:rPr lang="en-US" sz="1900" dirty="0" smtClean="0"/>
              <a:t>product and same company’s Medicaid managed care product for dual </a:t>
            </a:r>
            <a:r>
              <a:rPr lang="en-US" sz="1900" dirty="0" err="1" smtClean="0"/>
              <a:t>eligibles</a:t>
            </a:r>
            <a:endParaRPr lang="en-US" sz="1900" dirty="0"/>
          </a:p>
          <a:p>
            <a:pPr marL="182880" indent="-182880" eaLnBrk="1" fontAlgn="auto" hangingPunct="1">
              <a:spcAft>
                <a:spcPts val="0"/>
              </a:spcAft>
              <a:buFont typeface="Arial" pitchFamily="34" charset="0"/>
              <a:buChar char="•"/>
              <a:defRPr/>
            </a:pPr>
            <a:r>
              <a:rPr lang="en-US" dirty="0" smtClean="0"/>
              <a:t>How do you </a:t>
            </a:r>
            <a:r>
              <a:rPr lang="en-US" dirty="0" err="1" smtClean="0"/>
              <a:t>disenroll</a:t>
            </a:r>
            <a:r>
              <a:rPr lang="en-US" dirty="0" smtClean="0"/>
              <a:t>? </a:t>
            </a:r>
          </a:p>
          <a:p>
            <a:pPr marL="457517" lvl="1" indent="-182880" eaLnBrk="1" fontAlgn="auto" hangingPunct="1">
              <a:spcAft>
                <a:spcPts val="0"/>
              </a:spcAft>
              <a:buFont typeface="Arial" pitchFamily="34" charset="0"/>
              <a:buChar char="•"/>
              <a:defRPr/>
            </a:pPr>
            <a:r>
              <a:rPr lang="en-US" dirty="0" err="1" smtClean="0"/>
              <a:t>Disenroll</a:t>
            </a:r>
            <a:r>
              <a:rPr lang="en-US" dirty="0" smtClean="0"/>
              <a:t> from </a:t>
            </a:r>
            <a:r>
              <a:rPr lang="en-US" dirty="0"/>
              <a:t>company’s Medicare Advantage product </a:t>
            </a:r>
            <a:r>
              <a:rPr lang="en-US" dirty="0" smtClean="0"/>
              <a:t>OR  </a:t>
            </a:r>
            <a:r>
              <a:rPr lang="en-US" dirty="0"/>
              <a:t>Medicaid managed care </a:t>
            </a:r>
            <a:r>
              <a:rPr lang="en-US" dirty="0" smtClean="0"/>
              <a:t>product for dual </a:t>
            </a:r>
            <a:r>
              <a:rPr lang="en-US" dirty="0" err="1" smtClean="0"/>
              <a:t>eligibles</a:t>
            </a:r>
            <a:endParaRPr lang="en-US" dirty="0"/>
          </a:p>
          <a:p>
            <a:pPr marL="457517" lvl="1" indent="-182880" eaLnBrk="1" fontAlgn="auto" hangingPunct="1">
              <a:spcAft>
                <a:spcPts val="0"/>
              </a:spcAft>
              <a:buFont typeface="Arial" pitchFamily="34" charset="0"/>
              <a:buChar char="•"/>
              <a:defRPr/>
            </a:pPr>
            <a:r>
              <a:rPr lang="en-US" dirty="0" smtClean="0"/>
              <a:t>WARNING:  Do not </a:t>
            </a:r>
            <a:r>
              <a:rPr lang="en-US" dirty="0" err="1" smtClean="0"/>
              <a:t>disenroll</a:t>
            </a:r>
            <a:r>
              <a:rPr lang="en-US" dirty="0" smtClean="0"/>
              <a:t> </a:t>
            </a:r>
            <a:r>
              <a:rPr lang="en-US" dirty="0"/>
              <a:t>from the Medicare Advantage </a:t>
            </a:r>
            <a:r>
              <a:rPr lang="en-US" dirty="0" smtClean="0"/>
              <a:t>plan as it </a:t>
            </a:r>
            <a:r>
              <a:rPr lang="en-US" dirty="0"/>
              <a:t>could </a:t>
            </a:r>
            <a:r>
              <a:rPr lang="en-US" dirty="0" smtClean="0"/>
              <a:t>leave client </a:t>
            </a:r>
            <a:r>
              <a:rPr lang="en-US" dirty="0"/>
              <a:t>without drug coverage.</a:t>
            </a:r>
          </a:p>
          <a:p>
            <a:pPr marL="457517" lvl="1" indent="-182880" eaLnBrk="1" fontAlgn="auto" hangingPunct="1">
              <a:spcAft>
                <a:spcPts val="0"/>
              </a:spcAft>
              <a:buFont typeface="Arial" pitchFamily="34" charset="0"/>
              <a:buChar char="•"/>
              <a:defRPr/>
            </a:pPr>
            <a:r>
              <a:rPr lang="en-US" dirty="0" smtClean="0"/>
              <a:t>Instead, enroll </a:t>
            </a:r>
            <a:r>
              <a:rPr lang="en-US" dirty="0"/>
              <a:t>in a plan that offers Medicare prescription drug coverage.  This means:</a:t>
            </a:r>
          </a:p>
          <a:p>
            <a:pPr lvl="2" indent="-182880" eaLnBrk="1" fontAlgn="auto" hangingPunct="1">
              <a:spcAft>
                <a:spcPts val="0"/>
              </a:spcAft>
              <a:buFont typeface="Arial" pitchFamily="34" charset="0"/>
              <a:buChar char="•"/>
              <a:defRPr/>
            </a:pPr>
            <a:r>
              <a:rPr lang="en-US" dirty="0"/>
              <a:t>Standalone Medicare Part D plan</a:t>
            </a:r>
          </a:p>
          <a:p>
            <a:pPr lvl="2" indent="-182880" eaLnBrk="1" fontAlgn="auto" hangingPunct="1">
              <a:spcAft>
                <a:spcPts val="0"/>
              </a:spcAft>
              <a:buFont typeface="Arial" pitchFamily="34" charset="0"/>
              <a:buChar char="•"/>
              <a:defRPr/>
            </a:pPr>
            <a:r>
              <a:rPr lang="en-US" dirty="0"/>
              <a:t>A different Medicare Advantage plan that covers drugs, not affiliated with the </a:t>
            </a:r>
            <a:r>
              <a:rPr lang="en-US" dirty="0" smtClean="0"/>
              <a:t>Medicaid  </a:t>
            </a:r>
            <a:r>
              <a:rPr lang="en-US" dirty="0"/>
              <a:t>Advantage plan</a:t>
            </a:r>
          </a:p>
          <a:p>
            <a:pPr marL="457517" lvl="1" indent="-182880" eaLnBrk="1" fontAlgn="auto" hangingPunct="1">
              <a:spcAft>
                <a:spcPts val="0"/>
              </a:spcAft>
              <a:buFont typeface="Arial" pitchFamily="34" charset="0"/>
              <a:buChar char="•"/>
              <a:defRPr/>
            </a:pPr>
            <a:r>
              <a:rPr lang="en-US" dirty="0">
                <a:sym typeface="Wingdings" panose="05000000000000000000" pitchFamily="2" charset="2"/>
              </a:rPr>
              <a:t>Enrollment in new coverage will begin the first of the following month</a:t>
            </a:r>
          </a:p>
          <a:p>
            <a:pPr marL="182880" indent="-182880"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Medicaid Advantage</a:t>
            </a:r>
          </a:p>
        </p:txBody>
      </p:sp>
      <p:sp>
        <p:nvSpPr>
          <p:cNvPr id="38914" name="Content Placeholder 2"/>
          <p:cNvSpPr>
            <a:spLocks noGrp="1"/>
          </p:cNvSpPr>
          <p:nvPr>
            <p:ph idx="1"/>
          </p:nvPr>
        </p:nvSpPr>
        <p:spPr>
          <a:xfrm>
            <a:off x="467544" y="1340768"/>
            <a:ext cx="8229600" cy="4876800"/>
          </a:xfrm>
        </p:spPr>
        <p:txBody>
          <a:bodyPr/>
          <a:lstStyle/>
          <a:p>
            <a:pPr eaLnBrk="1" hangingPunct="1"/>
            <a:r>
              <a:rPr lang="en-US" sz="2000" dirty="0"/>
              <a:t>What is covered under the plan’s benefit package?</a:t>
            </a:r>
          </a:p>
          <a:p>
            <a:pPr lvl="1" eaLnBrk="1" hangingPunct="1"/>
            <a:r>
              <a:rPr lang="en-US" dirty="0"/>
              <a:t>Includes all Medicare and Medicaid-covered services EXCEPT Medicaid long-term care (i.e., home care</a:t>
            </a:r>
            <a:r>
              <a:rPr lang="en-US" dirty="0" smtClean="0"/>
              <a:t>)</a:t>
            </a:r>
          </a:p>
          <a:p>
            <a:pPr lvl="1" eaLnBrk="1" hangingPunct="1"/>
            <a:r>
              <a:rPr lang="en-US" dirty="0" smtClean="0"/>
              <a:t>DO NOT ENROLL IN THESE PLANS if client needs any Medicaid home care or long term care. </a:t>
            </a:r>
            <a:endParaRPr lang="en-US" dirty="0"/>
          </a:p>
          <a:p>
            <a:pPr eaLnBrk="1" hangingPunct="1"/>
            <a:r>
              <a:rPr lang="en-US" sz="2000" dirty="0"/>
              <a:t>What remains fee for service</a:t>
            </a:r>
            <a:r>
              <a:rPr lang="en-US" sz="2000" dirty="0" smtClean="0"/>
              <a:t>? </a:t>
            </a:r>
          </a:p>
          <a:p>
            <a:pPr lvl="1" eaLnBrk="1" hangingPunct="1"/>
            <a:r>
              <a:rPr lang="en-US" dirty="0" smtClean="0"/>
              <a:t>Nothing.    Cannot get Medicaid home care FFS any more. </a:t>
            </a:r>
            <a:endParaRPr lang="en-US" dirty="0"/>
          </a:p>
          <a:p>
            <a:pPr lvl="1" eaLnBrk="1" hangingPunct="1"/>
            <a:r>
              <a:rPr lang="en-US" dirty="0"/>
              <a:t>What if you need long term care services? Adults who qualify for Medicare and </a:t>
            </a:r>
            <a:r>
              <a:rPr lang="en-US" dirty="0" smtClean="0"/>
              <a:t>Medicaid who </a:t>
            </a:r>
            <a:r>
              <a:rPr lang="en-US" dirty="0"/>
              <a:t>need long term home care must </a:t>
            </a:r>
            <a:r>
              <a:rPr lang="en-US" dirty="0" smtClean="0"/>
              <a:t>either:</a:t>
            </a:r>
          </a:p>
          <a:p>
            <a:pPr marL="1004887" lvl="2" indent="-457200" eaLnBrk="1" hangingPunct="1">
              <a:buFont typeface="+mj-lt"/>
              <a:buAutoNum type="arabicPeriod"/>
            </a:pPr>
            <a:r>
              <a:rPr lang="en-US" sz="2000" dirty="0"/>
              <a:t>E</a:t>
            </a:r>
            <a:r>
              <a:rPr lang="en-US" sz="2000" dirty="0" smtClean="0"/>
              <a:t>nroll </a:t>
            </a:r>
            <a:r>
              <a:rPr lang="en-US" sz="2000" dirty="0"/>
              <a:t>in MLTC + Original Medicare </a:t>
            </a:r>
            <a:r>
              <a:rPr lang="en-US" sz="2000" dirty="0" smtClean="0"/>
              <a:t>+ Part D OR</a:t>
            </a:r>
          </a:p>
          <a:p>
            <a:pPr marL="1004887" lvl="2" indent="-457200" eaLnBrk="1" hangingPunct="1">
              <a:buFont typeface="+mj-lt"/>
              <a:buAutoNum type="arabicPeriod"/>
            </a:pPr>
            <a:r>
              <a:rPr lang="en-US" sz="2000" dirty="0" smtClean="0"/>
              <a:t>Enrol</a:t>
            </a:r>
            <a:r>
              <a:rPr lang="en-US" sz="2000" dirty="0"/>
              <a:t>l</a:t>
            </a:r>
            <a:r>
              <a:rPr lang="en-US" sz="2000" dirty="0" smtClean="0"/>
              <a:t> in FIDA</a:t>
            </a:r>
            <a:r>
              <a:rPr lang="en-US" sz="2000" dirty="0"/>
              <a:t>, </a:t>
            </a:r>
            <a:r>
              <a:rPr lang="en-US" sz="2000" dirty="0" smtClean="0"/>
              <a:t>Medicaid Advantage </a:t>
            </a:r>
            <a:r>
              <a:rPr lang="en-US" sz="2000" b="1" i="1" dirty="0" smtClean="0">
                <a:solidFill>
                  <a:srgbClr val="FF0000"/>
                </a:solidFill>
              </a:rPr>
              <a:t>Plus</a:t>
            </a:r>
            <a:r>
              <a:rPr lang="en-US" sz="2000" dirty="0" smtClean="0"/>
              <a:t>, </a:t>
            </a:r>
            <a:r>
              <a:rPr lang="en-US" sz="2000" dirty="0"/>
              <a:t>or PACE </a:t>
            </a:r>
            <a:r>
              <a:rPr lang="en-US" sz="2000" dirty="0" smtClean="0"/>
              <a:t>plans. </a:t>
            </a:r>
          </a:p>
          <a:p>
            <a:pPr marL="547687" lvl="2" indent="0" eaLnBrk="1" hangingPunct="1">
              <a:buNone/>
            </a:pPr>
            <a:r>
              <a:rPr lang="en-US" sz="2000" dirty="0" smtClean="0"/>
              <a:t>Doing either #1 or #2 will </a:t>
            </a:r>
            <a:r>
              <a:rPr lang="en-US" sz="2000" dirty="0" err="1" smtClean="0"/>
              <a:t>disenroll</a:t>
            </a:r>
            <a:r>
              <a:rPr lang="en-US" sz="2000" dirty="0" smtClean="0"/>
              <a:t> client from the MA plan.</a:t>
            </a:r>
          </a:p>
          <a:p>
            <a:pPr lvl="1" eaLnBrk="1" hangingPunct="1"/>
            <a:r>
              <a:rPr lang="en-US" dirty="0" smtClean="0"/>
              <a:t>May not join an MLTC plan while in a Medicaid Advantage plan.   </a:t>
            </a:r>
            <a:endParaRPr lang="en-US" dirty="0"/>
          </a:p>
          <a:p>
            <a:pPr eaLnBrk="1" hangingPunct="1"/>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ea typeface="+mj-ea"/>
                <a:cs typeface="+mj-cs"/>
              </a:rPr>
              <a:t>Enrolling in a plan for duals that includes long term care</a:t>
            </a:r>
          </a:p>
        </p:txBody>
      </p:sp>
      <p:sp>
        <p:nvSpPr>
          <p:cNvPr id="3" name="Subtitle 2"/>
          <p:cNvSpPr>
            <a:spLocks noGrp="1"/>
          </p:cNvSpPr>
          <p:nvPr>
            <p:ph type="subTitle" idx="1"/>
          </p:nvPr>
        </p:nvSpPr>
        <p:spPr>
          <a:xfrm>
            <a:off x="250825" y="3505200"/>
            <a:ext cx="8569325" cy="1752600"/>
          </a:xfrm>
        </p:spPr>
        <p:txBody>
          <a:bodyPr rtlCol="0">
            <a:normAutofit/>
          </a:bodyPr>
          <a:lstStyle/>
          <a:p>
            <a:pPr marL="342900" indent="-342900" eaLnBrk="1" fontAlgn="auto" hangingPunct="1">
              <a:spcAft>
                <a:spcPts val="0"/>
              </a:spcAft>
              <a:buFont typeface="Arial" panose="020B0604020202020204" pitchFamily="34" charset="0"/>
              <a:buChar char="•"/>
              <a:defRPr/>
            </a:pPr>
            <a:endParaRPr lang="en-US" sz="1800" dirty="0">
              <a:ea typeface="+mn-ea"/>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452" r="19208"/>
          <a:stretch/>
        </p:blipFill>
        <p:spPr>
          <a:xfrm>
            <a:off x="2843808" y="4293096"/>
            <a:ext cx="1488558" cy="1847850"/>
          </a:xfrm>
          <a:prstGeom prst="rect">
            <a:avLst/>
          </a:prstGeom>
        </p:spPr>
      </p:pic>
      <p:sp>
        <p:nvSpPr>
          <p:cNvPr id="5" name="Rounded Rectangular Callout 4"/>
          <p:cNvSpPr/>
          <p:nvPr/>
        </p:nvSpPr>
        <p:spPr>
          <a:xfrm>
            <a:off x="4499992" y="3595870"/>
            <a:ext cx="3528392" cy="1561322"/>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t>GET ME HOME CARE!...</a:t>
            </a:r>
            <a:r>
              <a:rPr lang="en-US" sz="1600" dirty="0" smtClean="0"/>
              <a:t>and diapers</a:t>
            </a:r>
            <a:r>
              <a:rPr lang="en-US" sz="1800" dirty="0" smtClean="0"/>
              <a:t>… </a:t>
            </a:r>
            <a:r>
              <a:rPr lang="en-US" sz="1400" dirty="0" smtClean="0"/>
              <a:t>and DME</a:t>
            </a:r>
            <a:r>
              <a:rPr lang="en-US" sz="1800" dirty="0" smtClean="0"/>
              <a:t>… </a:t>
            </a:r>
            <a:r>
              <a:rPr lang="en-US" sz="1200" dirty="0" smtClean="0"/>
              <a:t>and</a:t>
            </a:r>
            <a:r>
              <a:rPr lang="en-US" sz="1800" dirty="0" smtClean="0"/>
              <a:t> </a:t>
            </a:r>
            <a:r>
              <a:rPr lang="en-US" sz="1000" dirty="0" smtClean="0"/>
              <a:t>environmental modifications… </a:t>
            </a:r>
            <a:r>
              <a:rPr lang="en-US" sz="800" dirty="0" smtClean="0"/>
              <a:t>and dental</a:t>
            </a:r>
            <a:r>
              <a:rPr lang="en-US" sz="1800" dirty="0" smtClean="0"/>
              <a:t>… </a:t>
            </a:r>
            <a:r>
              <a:rPr lang="en-US" sz="600" dirty="0" smtClean="0"/>
              <a:t>and</a:t>
            </a:r>
            <a:r>
              <a:rPr lang="en-US" sz="1800" dirty="0" smtClean="0"/>
              <a:t>…</a:t>
            </a:r>
            <a:endParaRPr lang="en-US" sz="1800" dirty="0"/>
          </a:p>
        </p:txBody>
      </p:sp>
    </p:spTree>
    <p:extLst>
      <p:ext uri="{BB962C8B-B14F-4D97-AF65-F5344CB8AC3E}">
        <p14:creationId xmlns:p14="http://schemas.microsoft.com/office/powerpoint/2010/main" val="3929992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2163"/>
            <a:ext cx="8382000" cy="579437"/>
          </a:xfrm>
        </p:spPr>
        <p:txBody>
          <a:bodyPr/>
          <a:lstStyle/>
          <a:p>
            <a:pPr eaLnBrk="1" fontAlgn="auto" hangingPunct="1">
              <a:spcAft>
                <a:spcPts val="0"/>
              </a:spcAft>
              <a:defRPr/>
            </a:pPr>
            <a:r>
              <a:rPr lang="en-US" sz="3200" dirty="0">
                <a:ea typeface="+mj-ea"/>
                <a:cs typeface="+mj-cs"/>
              </a:rPr>
              <a:t>How to Enroll</a:t>
            </a:r>
          </a:p>
        </p:txBody>
      </p:sp>
      <p:sp>
        <p:nvSpPr>
          <p:cNvPr id="8" name="Text Placeholder 7"/>
          <p:cNvSpPr>
            <a:spLocks noGrp="1"/>
          </p:cNvSpPr>
          <p:nvPr>
            <p:ph type="body" sz="half" idx="2"/>
          </p:nvPr>
        </p:nvSpPr>
        <p:spPr>
          <a:xfrm>
            <a:off x="179512" y="1340768"/>
            <a:ext cx="2716088" cy="3840832"/>
          </a:xfrm>
        </p:spPr>
        <p:txBody>
          <a:bodyPr rtlCol="0">
            <a:noAutofit/>
          </a:bodyPr>
          <a:lstStyle/>
          <a:p>
            <a:pPr marL="285750" indent="-285750" eaLnBrk="1" fontAlgn="auto" hangingPunct="1">
              <a:spcAft>
                <a:spcPts val="0"/>
              </a:spcAft>
              <a:buFont typeface="Arial" panose="020B0604020202020204" pitchFamily="34" charset="0"/>
              <a:buChar char="•"/>
              <a:defRPr/>
            </a:pPr>
            <a:r>
              <a:rPr lang="en-US" sz="1600" b="1" dirty="0" smtClean="0">
                <a:ea typeface="+mn-ea"/>
                <a:cs typeface="+mn-cs"/>
              </a:rPr>
              <a:t>Document resources as part </a:t>
            </a:r>
            <a:r>
              <a:rPr lang="en-US" sz="1600" dirty="0" smtClean="0">
                <a:ea typeface="+mn-ea"/>
                <a:cs typeface="+mn-cs"/>
              </a:rPr>
              <a:t>of Medicaid </a:t>
            </a:r>
            <a:r>
              <a:rPr lang="en-US" sz="1600" dirty="0">
                <a:ea typeface="+mn-ea"/>
                <a:cs typeface="+mn-cs"/>
              </a:rPr>
              <a:t>application.</a:t>
            </a:r>
          </a:p>
          <a:p>
            <a:pPr marL="285750" indent="-285750" eaLnBrk="1" fontAlgn="auto" hangingPunct="1">
              <a:spcAft>
                <a:spcPts val="0"/>
              </a:spcAft>
              <a:buFont typeface="Arial" panose="020B0604020202020204" pitchFamily="34" charset="0"/>
              <a:buChar char="•"/>
              <a:defRPr/>
            </a:pPr>
            <a:r>
              <a:rPr lang="en-US" sz="1600" dirty="0" smtClean="0">
                <a:ea typeface="+mn-ea"/>
                <a:cs typeface="+mn-cs"/>
              </a:rPr>
              <a:t>Use  </a:t>
            </a:r>
            <a:r>
              <a:rPr lang="en-US" sz="1600" dirty="0">
                <a:ea typeface="+mn-ea"/>
                <a:cs typeface="+mn-cs"/>
              </a:rPr>
              <a:t>Access NY </a:t>
            </a:r>
            <a:r>
              <a:rPr lang="en-US" sz="1600" b="1" dirty="0">
                <a:ea typeface="+mn-ea"/>
                <a:cs typeface="+mn-cs"/>
              </a:rPr>
              <a:t>Supplement A</a:t>
            </a:r>
          </a:p>
          <a:p>
            <a:pPr marL="285750" indent="-285750" eaLnBrk="1" fontAlgn="auto" hangingPunct="1">
              <a:spcAft>
                <a:spcPts val="0"/>
              </a:spcAft>
              <a:buFont typeface="Arial" panose="020B0604020202020204" pitchFamily="34" charset="0"/>
              <a:buChar char="•"/>
              <a:defRPr/>
            </a:pPr>
            <a:r>
              <a:rPr lang="en-US" sz="1600" dirty="0" smtClean="0">
                <a:ea typeface="+mn-ea"/>
                <a:cs typeface="+mn-cs"/>
              </a:rPr>
              <a:t>Submit  form and documentation to </a:t>
            </a:r>
            <a:r>
              <a:rPr lang="en-US" sz="1600" dirty="0">
                <a:ea typeface="+mn-ea"/>
                <a:cs typeface="+mn-cs"/>
              </a:rPr>
              <a:t>the LDSS</a:t>
            </a:r>
          </a:p>
          <a:p>
            <a:pPr marL="285750" indent="-285750" eaLnBrk="1" fontAlgn="auto" hangingPunct="1">
              <a:spcAft>
                <a:spcPts val="0"/>
              </a:spcAft>
              <a:buFont typeface="Arial" panose="020B0604020202020204" pitchFamily="34" charset="0"/>
              <a:buChar char="•"/>
              <a:defRPr/>
            </a:pPr>
            <a:r>
              <a:rPr lang="en-US" sz="1600" dirty="0">
                <a:ea typeface="+mn-ea"/>
                <a:cs typeface="+mn-cs"/>
              </a:rPr>
              <a:t>In NYC it goes to:</a:t>
            </a:r>
          </a:p>
          <a:p>
            <a:pPr marL="0" lvl="2" algn="ctr" eaLnBrk="1" fontAlgn="auto" hangingPunct="1">
              <a:spcBef>
                <a:spcPts val="0"/>
              </a:spcBef>
              <a:spcAft>
                <a:spcPts val="0"/>
              </a:spcAft>
              <a:buSzPct val="85000"/>
              <a:buFont typeface="Arial" pitchFamily="34" charset="0"/>
              <a:buNone/>
              <a:defRPr/>
            </a:pPr>
            <a:r>
              <a:rPr lang="en-US" altLang="en-US" sz="1600" b="1" dirty="0" smtClean="0">
                <a:ea typeface="+mn-ea"/>
              </a:rPr>
              <a:t>HRA </a:t>
            </a:r>
            <a:r>
              <a:rPr lang="en-US" altLang="en-US" sz="1600" b="1" dirty="0">
                <a:ea typeface="+mn-ea"/>
              </a:rPr>
              <a:t>HCSP</a:t>
            </a:r>
          </a:p>
          <a:p>
            <a:pPr marL="0" lvl="2" algn="ctr" eaLnBrk="1" fontAlgn="auto" hangingPunct="1">
              <a:spcBef>
                <a:spcPts val="0"/>
              </a:spcBef>
              <a:spcAft>
                <a:spcPts val="0"/>
              </a:spcAft>
              <a:buSzPct val="85000"/>
              <a:buFont typeface="Arial" pitchFamily="34" charset="0"/>
              <a:buNone/>
              <a:defRPr/>
            </a:pPr>
            <a:r>
              <a:rPr lang="en-US" altLang="en-US" sz="1600" b="1" dirty="0">
                <a:ea typeface="+mn-ea"/>
              </a:rPr>
              <a:t>Central Medicaid Unit </a:t>
            </a:r>
            <a:br>
              <a:rPr lang="en-US" altLang="en-US" sz="1600" b="1" dirty="0">
                <a:ea typeface="+mn-ea"/>
              </a:rPr>
            </a:br>
            <a:r>
              <a:rPr lang="en-US" altLang="en-US" sz="1600" dirty="0">
                <a:ea typeface="+mn-ea"/>
              </a:rPr>
              <a:t>785 Atlantic Ave, 7th </a:t>
            </a:r>
            <a:r>
              <a:rPr lang="en-US" altLang="en-US" sz="1600" dirty="0" err="1">
                <a:ea typeface="+mn-ea"/>
              </a:rPr>
              <a:t>Fl</a:t>
            </a:r>
            <a:r>
              <a:rPr lang="en-US" altLang="en-US" sz="1600" dirty="0">
                <a:ea typeface="+mn-ea"/>
              </a:rPr>
              <a:t/>
            </a:r>
            <a:br>
              <a:rPr lang="en-US" altLang="en-US" sz="1600" dirty="0">
                <a:ea typeface="+mn-ea"/>
              </a:rPr>
            </a:br>
            <a:r>
              <a:rPr lang="en-US" altLang="en-US" sz="1600" dirty="0">
                <a:ea typeface="+mn-ea"/>
              </a:rPr>
              <a:t>Brooklyn, NY 11238   </a:t>
            </a:r>
            <a:br>
              <a:rPr lang="en-US" altLang="en-US" sz="1600" dirty="0">
                <a:ea typeface="+mn-ea"/>
              </a:rPr>
            </a:br>
            <a:r>
              <a:rPr lang="en-US" altLang="en-US" sz="1600" dirty="0">
                <a:ea typeface="+mn-ea"/>
              </a:rPr>
              <a:t>T: 929-221-0849</a:t>
            </a:r>
          </a:p>
        </p:txBody>
      </p:sp>
      <p:pic>
        <p:nvPicPr>
          <p:cNvPr id="1026" name="Picture 2"/>
          <p:cNvPicPr>
            <a:picLocks noGrp="1" noChangeAspect="1" noChangeArrowheads="1"/>
          </p:cNvPicPr>
          <p:nvPr>
            <p:ph type="pic" idx="1"/>
          </p:nvPr>
        </p:nvPicPr>
        <p:blipFill rotWithShape="1">
          <a:blip r:embed="rId2"/>
          <a:srcRect l="28737" t="16090" r="28839" b="46228"/>
          <a:stretch/>
        </p:blipFill>
        <p:spPr>
          <a:xfrm>
            <a:off x="3048000" y="838200"/>
            <a:ext cx="5791200" cy="4114800"/>
          </a:xfrm>
          <a:noFill/>
          <a:ln>
            <a:noFill/>
          </a:ln>
          <a:extLst/>
        </p:spPr>
      </p:pic>
      <p:sp>
        <p:nvSpPr>
          <p:cNvPr id="67588" name="TextBox 8"/>
          <p:cNvSpPr txBox="1">
            <a:spLocks noChangeArrowheads="1"/>
          </p:cNvSpPr>
          <p:nvPr/>
        </p:nvSpPr>
        <p:spPr bwMode="auto">
          <a:xfrm>
            <a:off x="381000" y="5181600"/>
            <a:ext cx="7791400" cy="1371600"/>
          </a:xfrm>
          <a:prstGeom prst="rect">
            <a:avLst/>
          </a:prstGeom>
          <a:noFill/>
          <a:ln w="9525">
            <a:noFill/>
            <a:miter lim="800000"/>
            <a:headEnd/>
            <a:tailEnd/>
          </a:ln>
        </p:spPr>
        <p:txBody>
          <a:bodyPr anchor="ctr">
            <a:prstTxWarp prst="textNoShape">
              <a:avLst/>
            </a:prstTxWarp>
          </a:bodyPr>
          <a:lstStyle/>
          <a:p>
            <a:endParaRPr lang="en-US" sz="1800" b="1">
              <a:solidFill>
                <a:srgbClr val="A32E37"/>
              </a:solidFill>
            </a:endParaRPr>
          </a:p>
        </p:txBody>
      </p:sp>
      <p:sp>
        <p:nvSpPr>
          <p:cNvPr id="10" name="TextBox 9"/>
          <p:cNvSpPr txBox="1"/>
          <p:nvPr/>
        </p:nvSpPr>
        <p:spPr>
          <a:xfrm>
            <a:off x="381000" y="5181600"/>
            <a:ext cx="6629400" cy="1447800"/>
          </a:xfrm>
          <a:prstGeom prst="rect">
            <a:avLst/>
          </a:prstGeom>
        </p:spPr>
        <p:txBody>
          <a:bodyPr anchor="ctr">
            <a:normAutofit fontScale="85000" lnSpcReduction="20000"/>
          </a:bodyPr>
          <a:lstStyle/>
          <a:p>
            <a:pPr fontAlgn="auto">
              <a:spcBef>
                <a:spcPts val="0"/>
              </a:spcBef>
              <a:spcAft>
                <a:spcPts val="0"/>
              </a:spcAft>
              <a:defRPr/>
            </a:pPr>
            <a:r>
              <a:rPr lang="en-US" sz="1800" dirty="0">
                <a:latin typeface="+mn-lt"/>
                <a:ea typeface="+mn-ea"/>
                <a:cs typeface="+mn-cs"/>
              </a:rPr>
              <a:t>*</a:t>
            </a:r>
            <a:r>
              <a:rPr lang="en-US" sz="1900" dirty="0">
                <a:latin typeface="+mn-lt"/>
                <a:ea typeface="+mn-ea"/>
                <a:cs typeface="+mn-cs"/>
              </a:rPr>
              <a:t>Note: If client needs housekeeping only, this benefit is only available through fee-for service Medicaid.  </a:t>
            </a:r>
            <a:r>
              <a:rPr lang="en-US" altLang="en-US" sz="1900" dirty="0">
                <a:latin typeface="Calibri" panose="020F0502020204030204" pitchFamily="34" charset="0"/>
                <a:ea typeface="+mn-ea"/>
                <a:cs typeface="+mn-cs"/>
              </a:rPr>
              <a:t>Medicaid application and M11q go to:</a:t>
            </a:r>
          </a:p>
          <a:p>
            <a:pPr marL="576263" lvl="2" indent="-342900" fontAlgn="auto">
              <a:lnSpc>
                <a:spcPct val="90000"/>
              </a:lnSpc>
              <a:spcBef>
                <a:spcPts val="0"/>
              </a:spcBef>
              <a:spcAft>
                <a:spcPts val="0"/>
              </a:spcAft>
              <a:defRPr/>
            </a:pPr>
            <a:endParaRPr lang="en-US" altLang="en-US" sz="1900" b="1" dirty="0">
              <a:latin typeface="Calibri" panose="020F0502020204030204" pitchFamily="34" charset="0"/>
              <a:ea typeface="+mn-ea"/>
              <a:cs typeface="+mn-cs"/>
            </a:endParaRPr>
          </a:p>
          <a:p>
            <a:pPr marL="576263" lvl="2" indent="-342900" fontAlgn="auto">
              <a:lnSpc>
                <a:spcPct val="90000"/>
              </a:lnSpc>
              <a:spcBef>
                <a:spcPts val="0"/>
              </a:spcBef>
              <a:spcAft>
                <a:spcPts val="0"/>
              </a:spcAft>
              <a:defRPr/>
            </a:pPr>
            <a:r>
              <a:rPr lang="en-US" altLang="en-US" sz="1900" b="1" dirty="0">
                <a:latin typeface="Arial" panose="020B0604020202020204" pitchFamily="34" charset="0"/>
                <a:ea typeface="+mn-ea"/>
                <a:cs typeface="Arial" panose="020B0604020202020204" pitchFamily="34" charset="0"/>
              </a:rPr>
              <a:t>NYC HCSP Central Intake </a:t>
            </a:r>
          </a:p>
          <a:p>
            <a:pPr marL="576263" lvl="2" indent="-342900" fontAlgn="auto">
              <a:lnSpc>
                <a:spcPct val="90000"/>
              </a:lnSpc>
              <a:spcBef>
                <a:spcPts val="0"/>
              </a:spcBef>
              <a:spcAft>
                <a:spcPts val="0"/>
              </a:spcAft>
              <a:defRPr/>
            </a:pPr>
            <a:r>
              <a:rPr lang="en-US" altLang="en-US" sz="1900" dirty="0">
                <a:latin typeface="Arial" panose="020B0604020202020204" pitchFamily="34" charset="0"/>
                <a:ea typeface="+mn-ea"/>
                <a:cs typeface="Arial" panose="020B0604020202020204" pitchFamily="34" charset="0"/>
              </a:rPr>
              <a:t>109 East 16th Street, 5th Floor</a:t>
            </a:r>
          </a:p>
          <a:p>
            <a:pPr marL="576263" lvl="2" indent="-342900" fontAlgn="auto">
              <a:lnSpc>
                <a:spcPct val="90000"/>
              </a:lnSpc>
              <a:spcBef>
                <a:spcPts val="0"/>
              </a:spcBef>
              <a:spcAft>
                <a:spcPts val="0"/>
              </a:spcAft>
              <a:defRPr/>
            </a:pPr>
            <a:r>
              <a:rPr lang="en-US" altLang="en-US" sz="1900" dirty="0">
                <a:latin typeface="Arial" panose="020B0604020202020204" pitchFamily="34" charset="0"/>
                <a:ea typeface="+mn-ea"/>
                <a:cs typeface="Arial" panose="020B0604020202020204" pitchFamily="34" charset="0"/>
              </a:rPr>
              <a:t>New York, NY 10003</a:t>
            </a:r>
          </a:p>
          <a:p>
            <a:pPr marL="576263" lvl="2" indent="-342900" fontAlgn="auto">
              <a:lnSpc>
                <a:spcPct val="90000"/>
              </a:lnSpc>
              <a:spcBef>
                <a:spcPts val="0"/>
              </a:spcBef>
              <a:spcAft>
                <a:spcPts val="0"/>
              </a:spcAft>
              <a:defRPr/>
            </a:pPr>
            <a:r>
              <a:rPr lang="en-US" altLang="en-US" sz="1900" dirty="0">
                <a:latin typeface="Arial" panose="020B0604020202020204" pitchFamily="34" charset="0"/>
                <a:ea typeface="+mn-ea"/>
                <a:cs typeface="Arial" panose="020B0604020202020204" pitchFamily="34" charset="0"/>
              </a:rPr>
              <a:t>T: 212-824-0706   FAX 212-896-8814</a:t>
            </a:r>
          </a:p>
          <a:p>
            <a:pPr fontAlgn="auto">
              <a:spcBef>
                <a:spcPts val="0"/>
              </a:spcBef>
              <a:spcAft>
                <a:spcPts val="0"/>
              </a:spcAft>
              <a:defRPr/>
            </a:pPr>
            <a:endParaRPr lang="en-US" sz="1800" b="1" dirty="0">
              <a:solidFill>
                <a:srgbClr val="A32E37"/>
              </a:solidFill>
              <a:latin typeface="+mn-lt"/>
              <a:ea typeface="+mn-ea"/>
              <a:cs typeface="+mn-cs"/>
            </a:endParaRPr>
          </a:p>
        </p:txBody>
      </p:sp>
    </p:spTree>
    <p:extLst>
      <p:ext uri="{BB962C8B-B14F-4D97-AF65-F5344CB8AC3E}">
        <p14:creationId xmlns:p14="http://schemas.microsoft.com/office/powerpoint/2010/main" val="1490177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43125" cy="579437"/>
          </a:xfrm>
        </p:spPr>
        <p:txBody>
          <a:bodyPr/>
          <a:lstStyle/>
          <a:p>
            <a:pPr eaLnBrk="1" fontAlgn="auto" hangingPunct="1">
              <a:spcAft>
                <a:spcPts val="0"/>
              </a:spcAft>
              <a:defRPr/>
            </a:pPr>
            <a:r>
              <a:rPr lang="en-US" dirty="0">
                <a:ea typeface="+mj-ea"/>
                <a:cs typeface="+mj-cs"/>
              </a:rPr>
              <a:t>How to Enroll</a:t>
            </a:r>
          </a:p>
        </p:txBody>
      </p:sp>
      <p:sp>
        <p:nvSpPr>
          <p:cNvPr id="3" name="Picture Placeholder 2"/>
          <p:cNvSpPr>
            <a:spLocks noGrp="1"/>
          </p:cNvSpPr>
          <p:nvPr>
            <p:ph type="pic" idx="1"/>
          </p:nvPr>
        </p:nvSpPr>
        <p:spPr>
          <a:xfrm>
            <a:off x="2859088" y="838200"/>
            <a:ext cx="5903912" cy="4648200"/>
          </a:xfrm>
        </p:spPr>
      </p:sp>
      <p:sp>
        <p:nvSpPr>
          <p:cNvPr id="68611" name="Text Placeholder 3"/>
          <p:cNvSpPr>
            <a:spLocks noGrp="1"/>
          </p:cNvSpPr>
          <p:nvPr>
            <p:ph type="body" sz="half" idx="2"/>
          </p:nvPr>
        </p:nvSpPr>
        <p:spPr>
          <a:xfrm>
            <a:off x="457200" y="1447800"/>
            <a:ext cx="2362200" cy="4030663"/>
          </a:xfrm>
        </p:spPr>
        <p:txBody>
          <a:bodyPr/>
          <a:lstStyle/>
          <a:p>
            <a:pPr marL="285750" indent="-285750" eaLnBrk="1" hangingPunct="1">
              <a:buFont typeface="Arial" pitchFamily="-72" charset="0"/>
              <a:buChar char="•"/>
            </a:pPr>
            <a:r>
              <a:rPr lang="en-US" sz="1600" dirty="0" smtClean="0"/>
              <a:t>Schedule </a:t>
            </a:r>
            <a:r>
              <a:rPr lang="en-US" sz="1600" dirty="0"/>
              <a:t>an evaluation with the </a:t>
            </a:r>
            <a:r>
              <a:rPr lang="en-US" sz="1600" b="1" dirty="0"/>
              <a:t>Conflict Free Evaluation and Enrollment Center </a:t>
            </a:r>
            <a:r>
              <a:rPr lang="en-US" sz="1600" dirty="0"/>
              <a:t>at New York Medicaid Choice</a:t>
            </a:r>
          </a:p>
          <a:p>
            <a:pPr marL="285750" indent="-285750" eaLnBrk="1" hangingPunct="1">
              <a:buFont typeface="Arial" pitchFamily="-72" charset="0"/>
              <a:buChar char="•"/>
            </a:pPr>
            <a:r>
              <a:rPr lang="en-US" sz="1600" b="1" dirty="0"/>
              <a:t>1-855-222-8350</a:t>
            </a:r>
          </a:p>
          <a:p>
            <a:pPr marL="285750" indent="-285750" eaLnBrk="1" hangingPunct="1">
              <a:buFont typeface="Arial" pitchFamily="-72" charset="0"/>
              <a:buChar char="•"/>
            </a:pPr>
            <a:r>
              <a:rPr lang="en-US" sz="1600" dirty="0"/>
              <a:t>97% of applicants “pass”</a:t>
            </a:r>
          </a:p>
          <a:p>
            <a:pPr marL="285750" indent="-285750" eaLnBrk="1" hangingPunct="1">
              <a:buFont typeface="Arial" pitchFamily="-72" charset="0"/>
              <a:buChar char="•"/>
            </a:pPr>
            <a:r>
              <a:rPr lang="en-US" sz="1600" dirty="0"/>
              <a:t>Lots of guidance on the “who, what, where” of CFEEC evaluations available </a:t>
            </a:r>
            <a:r>
              <a:rPr lang="en-US" sz="1600" dirty="0" smtClean="0"/>
              <a:t>here*</a:t>
            </a:r>
            <a:endParaRPr lang="en-US" sz="1600" dirty="0"/>
          </a:p>
          <a:p>
            <a:pPr lvl="1" eaLnBrk="1" hangingPunct="1"/>
            <a:r>
              <a:rPr lang="en-US" sz="1600" dirty="0" smtClean="0"/>
              <a:t> </a:t>
            </a:r>
            <a:endParaRPr lang="en-US" sz="1600" dirty="0"/>
          </a:p>
        </p:txBody>
      </p:sp>
      <p:pic>
        <p:nvPicPr>
          <p:cNvPr id="68612" name="Picture 2"/>
          <p:cNvPicPr>
            <a:picLocks noChangeAspect="1" noChangeArrowheads="1"/>
          </p:cNvPicPr>
          <p:nvPr/>
        </p:nvPicPr>
        <p:blipFill>
          <a:blip r:embed="rId3"/>
          <a:srcRect l="9296" t="5469" r="4504" b="10414"/>
          <a:stretch>
            <a:fillRect/>
          </a:stretch>
        </p:blipFill>
        <p:spPr bwMode="auto">
          <a:xfrm>
            <a:off x="2819400" y="838200"/>
            <a:ext cx="5943600" cy="4640263"/>
          </a:xfrm>
          <a:prstGeom prst="rect">
            <a:avLst/>
          </a:prstGeom>
          <a:noFill/>
          <a:ln w="9525">
            <a:noFill/>
            <a:miter lim="800000"/>
            <a:headEnd/>
            <a:tailEnd/>
          </a:ln>
        </p:spPr>
      </p:pic>
      <p:sp>
        <p:nvSpPr>
          <p:cNvPr id="4" name="TextBox 3"/>
          <p:cNvSpPr txBox="1"/>
          <p:nvPr/>
        </p:nvSpPr>
        <p:spPr>
          <a:xfrm>
            <a:off x="107504" y="5949280"/>
            <a:ext cx="6984776" cy="504056"/>
          </a:xfrm>
          <a:prstGeom prst="rect">
            <a:avLst/>
          </a:prstGeom>
        </p:spPr>
        <p:txBody>
          <a:bodyPr vert="horz" wrap="square" lIns="91440" tIns="45720" rIns="91440" bIns="45720" rtlCol="0" anchor="ctr">
            <a:noAutofit/>
          </a:bodyPr>
          <a:lstStyle/>
          <a:p>
            <a:pPr marL="285750" indent="-285750" eaLnBrk="1" hangingPunct="1">
              <a:buFont typeface="Arial" pitchFamily="-72" charset="0"/>
              <a:buChar char="•"/>
            </a:pPr>
            <a:r>
              <a:rPr lang="en-US" sz="1800" dirty="0" smtClean="0"/>
              <a:t>http</a:t>
            </a:r>
            <a:r>
              <a:rPr lang="en-US" sz="1800" dirty="0"/>
              <a:t>://www.health.ny.gov/health_care/medicaid/redesign/mrt90/ </a:t>
            </a:r>
          </a:p>
          <a:p>
            <a:pPr marL="285750" indent="-285750" eaLnBrk="1" hangingPunct="1">
              <a:buFont typeface="Arial" pitchFamily="-72" charset="0"/>
              <a:buChar char="•"/>
            </a:pPr>
            <a:r>
              <a:rPr lang="en-US" sz="1800" dirty="0"/>
              <a:t>http://www.wnylc.com/health/afile/202/573/ </a:t>
            </a:r>
            <a:r>
              <a:rPr lang="en-US" sz="1800" dirty="0" smtClean="0"/>
              <a:t> (NYLAG CFEEC  FACT SHEET) </a:t>
            </a:r>
            <a:endParaRPr lang="en-US" sz="1800" dirty="0"/>
          </a:p>
          <a:p>
            <a:endParaRPr lang="en-US" sz="1800" b="1" dirty="0" smtClean="0">
              <a:solidFill>
                <a:srgbClr val="A32E37"/>
              </a:solidFill>
            </a:endParaRPr>
          </a:p>
        </p:txBody>
      </p:sp>
    </p:spTree>
    <p:extLst>
      <p:ext uri="{BB962C8B-B14F-4D97-AF65-F5344CB8AC3E}">
        <p14:creationId xmlns:p14="http://schemas.microsoft.com/office/powerpoint/2010/main" val="2007961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2143125" cy="503238"/>
          </a:xfrm>
        </p:spPr>
        <p:txBody>
          <a:bodyPr/>
          <a:lstStyle/>
          <a:p>
            <a:pPr eaLnBrk="1" fontAlgn="auto" hangingPunct="1">
              <a:spcAft>
                <a:spcPts val="0"/>
              </a:spcAft>
              <a:defRPr/>
            </a:pPr>
            <a:r>
              <a:rPr lang="en-US" dirty="0">
                <a:ea typeface="+mj-ea"/>
                <a:cs typeface="+mj-cs"/>
              </a:rPr>
              <a:t>How to Enroll</a:t>
            </a:r>
          </a:p>
        </p:txBody>
      </p:sp>
      <p:pic>
        <p:nvPicPr>
          <p:cNvPr id="3074" name="Picture 2"/>
          <p:cNvPicPr>
            <a:picLocks noGrp="1" noChangeAspect="1" noChangeArrowheads="1"/>
          </p:cNvPicPr>
          <p:nvPr>
            <p:ph type="pic" idx="1"/>
          </p:nvPr>
        </p:nvPicPr>
        <p:blipFill rotWithShape="1">
          <a:blip r:embed="rId2"/>
          <a:srcRect l="3693" t="7045" r="5646" b="9667"/>
          <a:stretch/>
        </p:blipFill>
        <p:spPr>
          <a:xfrm>
            <a:off x="3347864" y="1124744"/>
            <a:ext cx="5353050" cy="3933825"/>
          </a:xfrm>
          <a:noFill/>
          <a:ln>
            <a:noFill/>
          </a:ln>
          <a:extLst/>
        </p:spPr>
      </p:pic>
      <p:sp>
        <p:nvSpPr>
          <p:cNvPr id="71683" name="Text Placeholder 8"/>
          <p:cNvSpPr>
            <a:spLocks noGrp="1"/>
          </p:cNvSpPr>
          <p:nvPr>
            <p:ph type="body" sz="half" idx="2"/>
          </p:nvPr>
        </p:nvSpPr>
        <p:spPr>
          <a:xfrm>
            <a:off x="457200" y="1219200"/>
            <a:ext cx="2674640" cy="4010000"/>
          </a:xfrm>
        </p:spPr>
        <p:txBody>
          <a:bodyPr/>
          <a:lstStyle/>
          <a:p>
            <a:pPr marL="285750" indent="-285750" eaLnBrk="1" hangingPunct="1">
              <a:buFont typeface="Arial" pitchFamily="-72" charset="0"/>
              <a:buChar char="•"/>
            </a:pPr>
            <a:r>
              <a:rPr lang="en-US" sz="1600" dirty="0"/>
              <a:t>After the Conflict Free Evaluation you </a:t>
            </a:r>
            <a:r>
              <a:rPr lang="en-US" sz="1600" dirty="0" smtClean="0"/>
              <a:t>have </a:t>
            </a:r>
            <a:r>
              <a:rPr lang="en-US" sz="1600" dirty="0"/>
              <a:t>60 days to select a </a:t>
            </a:r>
            <a:r>
              <a:rPr lang="en-US" sz="1600" dirty="0" smtClean="0"/>
              <a:t>plan</a:t>
            </a:r>
          </a:p>
          <a:p>
            <a:pPr marL="285750" indent="-285750" eaLnBrk="1" hangingPunct="1">
              <a:buFont typeface="Arial" pitchFamily="-72" charset="0"/>
              <a:buChar char="•"/>
            </a:pPr>
            <a:r>
              <a:rPr lang="en-US" sz="1600" dirty="0" smtClean="0"/>
              <a:t>Plan lists: https</a:t>
            </a:r>
            <a:r>
              <a:rPr lang="en-US" sz="1600" dirty="0"/>
              <a:t>://</a:t>
            </a:r>
            <a:r>
              <a:rPr lang="en-US" sz="1600" dirty="0" smtClean="0"/>
              <a:t>www.nymedicaidchoice.com/choose/find-long-term-care-plan </a:t>
            </a:r>
            <a:endParaRPr lang="en-US" sz="1600" dirty="0"/>
          </a:p>
          <a:p>
            <a:pPr marL="285750" indent="-285750" eaLnBrk="1" hangingPunct="1">
              <a:buFont typeface="Arial" pitchFamily="-72" charset="0"/>
              <a:buChar char="•"/>
            </a:pPr>
            <a:r>
              <a:rPr lang="en-US" sz="1600" dirty="0" smtClean="0"/>
              <a:t>Plan assesses you </a:t>
            </a:r>
            <a:r>
              <a:rPr lang="en-US" sz="1600" dirty="0"/>
              <a:t>and </a:t>
            </a:r>
            <a:r>
              <a:rPr lang="en-US" sz="1600" dirty="0" smtClean="0"/>
              <a:t>determines plan </a:t>
            </a:r>
            <a:r>
              <a:rPr lang="en-US" sz="1600" dirty="0"/>
              <a:t>of care</a:t>
            </a:r>
          </a:p>
          <a:p>
            <a:pPr marL="285750" indent="-285750" eaLnBrk="1" hangingPunct="1">
              <a:buFont typeface="Arial" pitchFamily="-72" charset="0"/>
              <a:buChar char="•"/>
            </a:pPr>
            <a:r>
              <a:rPr lang="en-US" sz="1600" dirty="0" smtClean="0"/>
              <a:t>Plan </a:t>
            </a:r>
            <a:r>
              <a:rPr lang="en-US" sz="1600" dirty="0"/>
              <a:t>must submit your enrollment paperwork </a:t>
            </a:r>
            <a:r>
              <a:rPr lang="en-US" sz="1600" dirty="0" smtClean="0"/>
              <a:t>to </a:t>
            </a:r>
            <a:r>
              <a:rPr lang="en-US" sz="1600" dirty="0"/>
              <a:t>NY Medicaid Choice by the 18</a:t>
            </a:r>
            <a:r>
              <a:rPr lang="en-US" sz="1600" baseline="30000" dirty="0"/>
              <a:t>th</a:t>
            </a:r>
            <a:r>
              <a:rPr lang="en-US" sz="1600" dirty="0"/>
              <a:t> of the month in order for your services to start on the 1</a:t>
            </a:r>
            <a:r>
              <a:rPr lang="en-US" sz="1600" baseline="30000" dirty="0"/>
              <a:t>st</a:t>
            </a:r>
            <a:r>
              <a:rPr lang="en-US" sz="1600" dirty="0"/>
              <a:t> of the following </a:t>
            </a:r>
            <a:r>
              <a:rPr lang="en-US" sz="1600" dirty="0" smtClean="0"/>
              <a:t>month</a:t>
            </a:r>
            <a:endParaRPr lang="en-US" sz="1600" dirty="0"/>
          </a:p>
        </p:txBody>
      </p:sp>
      <p:sp>
        <p:nvSpPr>
          <p:cNvPr id="2" name="TextBox 1"/>
          <p:cNvSpPr txBox="1"/>
          <p:nvPr/>
        </p:nvSpPr>
        <p:spPr>
          <a:xfrm>
            <a:off x="1835696" y="5445224"/>
            <a:ext cx="4968552" cy="914400"/>
          </a:xfrm>
          <a:prstGeom prst="rect">
            <a:avLst/>
          </a:prstGeom>
        </p:spPr>
        <p:txBody>
          <a:bodyPr vert="horz" wrap="none" lIns="91440" tIns="45720" rIns="91440" bIns="45720" rtlCol="0" anchor="ctr">
            <a:normAutofit/>
          </a:bodyPr>
          <a:lstStyle/>
          <a:p>
            <a:endParaRPr lang="en-US" b="1" dirty="0">
              <a:solidFill>
                <a:srgbClr val="A32E37"/>
              </a:solidFill>
            </a:endParaRPr>
          </a:p>
        </p:txBody>
      </p:sp>
      <p:sp>
        <p:nvSpPr>
          <p:cNvPr id="3" name="TextBox 2"/>
          <p:cNvSpPr txBox="1"/>
          <p:nvPr/>
        </p:nvSpPr>
        <p:spPr>
          <a:xfrm>
            <a:off x="467544" y="5095515"/>
            <a:ext cx="6912768" cy="1613818"/>
          </a:xfrm>
          <a:prstGeom prst="rect">
            <a:avLst/>
          </a:prstGeom>
        </p:spPr>
        <p:txBody>
          <a:bodyPr vert="horz" wrap="none" lIns="91440" tIns="45720" rIns="91440" bIns="45720" rtlCol="0" anchor="ctr">
            <a:normAutofit/>
          </a:bodyPr>
          <a:lstStyle/>
          <a:p>
            <a:pPr marL="285750" indent="-285750" eaLnBrk="1" hangingPunct="1">
              <a:buFont typeface="Arial" pitchFamily="-72" charset="0"/>
              <a:buChar char="•"/>
            </a:pPr>
            <a:endParaRPr lang="en-US" sz="1600" dirty="0" smtClean="0"/>
          </a:p>
          <a:p>
            <a:pPr marL="285750" indent="-285750" eaLnBrk="1" hangingPunct="1">
              <a:buFont typeface="Arial" pitchFamily="-72" charset="0"/>
              <a:buChar char="•"/>
            </a:pPr>
            <a:r>
              <a:rPr lang="en-US" sz="1600" dirty="0" smtClean="0"/>
              <a:t>90-day </a:t>
            </a:r>
            <a:r>
              <a:rPr lang="en-US" sz="1600" dirty="0"/>
              <a:t>transition rights if transitioning from FFS home </a:t>
            </a:r>
            <a:r>
              <a:rPr lang="en-US" sz="1600" dirty="0" smtClean="0"/>
              <a:t>care</a:t>
            </a:r>
          </a:p>
          <a:p>
            <a:pPr eaLnBrk="1" hangingPunct="1"/>
            <a:r>
              <a:rPr lang="en-US" sz="1600" dirty="0"/>
              <a:t>http://</a:t>
            </a:r>
            <a:r>
              <a:rPr lang="en-US" sz="1600" dirty="0" smtClean="0"/>
              <a:t>www.health.ny.gov/health_care/medicaid/redesign/mltc_policy_13-10.htm</a:t>
            </a:r>
          </a:p>
          <a:p>
            <a:pPr marL="285750" indent="-285750" eaLnBrk="1" hangingPunct="1">
              <a:buFont typeface="Arial" panose="020B0604020202020204" pitchFamily="34" charset="0"/>
              <a:buChar char="•"/>
            </a:pPr>
            <a:r>
              <a:rPr lang="en-US" sz="1600" dirty="0" smtClean="0"/>
              <a:t>No transition rights if changing plans voluntarily</a:t>
            </a:r>
          </a:p>
          <a:p>
            <a:pPr marL="285750" indent="-285750" eaLnBrk="1" hangingPunct="1">
              <a:buFont typeface="Arial" panose="020B0604020202020204" pitchFamily="34" charset="0"/>
              <a:buChar char="•"/>
            </a:pPr>
            <a:r>
              <a:rPr lang="en-US" sz="1600" dirty="0" smtClean="0"/>
              <a:t>Conflict Free Evaluation </a:t>
            </a:r>
            <a:r>
              <a:rPr lang="en-US" sz="1600" b="1" u="sng" dirty="0" smtClean="0"/>
              <a:t>NOT</a:t>
            </a:r>
            <a:r>
              <a:rPr lang="en-US" sz="1600" dirty="0" smtClean="0"/>
              <a:t> needed when switching between plans</a:t>
            </a:r>
          </a:p>
          <a:p>
            <a:endParaRPr lang="en-US" b="1" dirty="0">
              <a:solidFill>
                <a:srgbClr val="A32E37"/>
              </a:solidFill>
            </a:endParaRPr>
          </a:p>
        </p:txBody>
      </p:sp>
    </p:spTree>
    <p:extLst>
      <p:ext uri="{BB962C8B-B14F-4D97-AF65-F5344CB8AC3E}">
        <p14:creationId xmlns:p14="http://schemas.microsoft.com/office/powerpoint/2010/main" val="4090095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smtClean="0"/>
              <a:t>Focus on MLTC</a:t>
            </a:r>
            <a:endParaRPr lang="en-US" dirty="0"/>
          </a:p>
        </p:txBody>
      </p:sp>
      <p:sp>
        <p:nvSpPr>
          <p:cNvPr id="3" name="Content Placeholder 2"/>
          <p:cNvSpPr>
            <a:spLocks noGrp="1"/>
          </p:cNvSpPr>
          <p:nvPr>
            <p:ph sz="half" idx="1"/>
          </p:nvPr>
        </p:nvSpPr>
        <p:spPr/>
        <p:txBody>
          <a:bodyPr/>
          <a:lstStyle/>
          <a:p>
            <a:pPr indent="-347472" eaLnBrk="1" hangingPunct="1"/>
            <a:r>
              <a:rPr lang="en-US" sz="1800" u="sng" dirty="0" smtClean="0"/>
              <a:t>Social Security Act 1115 waiver</a:t>
            </a:r>
          </a:p>
          <a:p>
            <a:pPr marL="347472" indent="0" eaLnBrk="1" hangingPunct="1">
              <a:buNone/>
            </a:pPr>
            <a:r>
              <a:rPr lang="en-US" sz="1800" dirty="0"/>
              <a:t>https://</a:t>
            </a:r>
            <a:r>
              <a:rPr lang="en-US" sz="1800" dirty="0" smtClean="0"/>
              <a:t>www.medicaid.gov/medicaid-chip-program-information/by-topics/waivers/waivers_faceted.html </a:t>
            </a:r>
          </a:p>
          <a:p>
            <a:pPr indent="-347472" eaLnBrk="1" hangingPunct="1"/>
            <a:r>
              <a:rPr lang="en-US" sz="1800" u="sng" dirty="0" smtClean="0"/>
              <a:t>NY Partnership plan</a:t>
            </a:r>
          </a:p>
          <a:p>
            <a:pPr marL="347472" indent="0" eaLnBrk="1" hangingPunct="1">
              <a:buNone/>
            </a:pPr>
            <a:r>
              <a:rPr lang="en-US" sz="1800" dirty="0"/>
              <a:t>https://</a:t>
            </a:r>
            <a:r>
              <a:rPr lang="en-US" sz="1800" dirty="0" smtClean="0"/>
              <a:t>www.health.ny.gov/health_care/managed_care/appextension/</a:t>
            </a:r>
            <a:endParaRPr lang="en-US" sz="1800" dirty="0"/>
          </a:p>
          <a:p>
            <a:pPr marL="347472" indent="-347472" eaLnBrk="1" hangingPunct="1"/>
            <a:r>
              <a:rPr lang="en-US" sz="1800" u="sng" dirty="0" smtClean="0"/>
              <a:t>Partial </a:t>
            </a:r>
            <a:r>
              <a:rPr lang="en-US" sz="1800" u="sng" dirty="0"/>
              <a:t>Capitation Contract (“MLTC model contract”)</a:t>
            </a:r>
          </a:p>
          <a:p>
            <a:pPr marL="347472" indent="0" eaLnBrk="1" hangingPunct="1">
              <a:buNone/>
            </a:pPr>
            <a:r>
              <a:rPr lang="en-US" sz="1800" dirty="0"/>
              <a:t>http://www.health.ny.gov/health_care/medicaid/redesign/mrt90/hlth_plans_prov_prof.htm </a:t>
            </a:r>
          </a:p>
          <a:p>
            <a:pPr marL="347472" indent="-347472" eaLnBrk="1" hangingPunct="1"/>
            <a:r>
              <a:rPr lang="en-US" sz="1800" u="sng" dirty="0"/>
              <a:t>MRT 90 </a:t>
            </a:r>
            <a:r>
              <a:rPr lang="en-US" sz="1800" u="sng" dirty="0" smtClean="0"/>
              <a:t>polices</a:t>
            </a:r>
            <a:r>
              <a:rPr lang="en-US" sz="1800" dirty="0" smtClean="0"/>
              <a:t> https</a:t>
            </a:r>
            <a:r>
              <a:rPr lang="en-US" sz="1800" dirty="0"/>
              <a:t>://www.health.ny.gov/health_care/medicaid/redesign/mrt90/ </a:t>
            </a:r>
          </a:p>
          <a:p>
            <a:endParaRPr lang="en-US" sz="18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802548143"/>
              </p:ext>
            </p:extLst>
          </p:nvPr>
        </p:nvGraphicFramePr>
        <p:xfrm>
          <a:off x="4648200" y="1673225"/>
          <a:ext cx="40386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eaLnBrk="1" fontAlgn="auto" hangingPunct="1">
              <a:spcAft>
                <a:spcPts val="0"/>
              </a:spcAft>
              <a:defRPr/>
            </a:pPr>
            <a:r>
              <a:rPr lang="en-US" dirty="0">
                <a:ea typeface="+mj-ea"/>
                <a:cs typeface="+mj-cs"/>
              </a:rPr>
              <a:t>MLTC</a:t>
            </a:r>
          </a:p>
        </p:txBody>
      </p:sp>
      <p:sp>
        <p:nvSpPr>
          <p:cNvPr id="3" name="Content Placeholder 2"/>
          <p:cNvSpPr>
            <a:spLocks noGrp="1"/>
          </p:cNvSpPr>
          <p:nvPr>
            <p:ph idx="1"/>
          </p:nvPr>
        </p:nvSpPr>
        <p:spPr>
          <a:xfrm>
            <a:off x="457200" y="1524000"/>
            <a:ext cx="8229600" cy="4057650"/>
          </a:xfrm>
        </p:spPr>
        <p:txBody>
          <a:bodyPr>
            <a:normAutofit/>
          </a:bodyPr>
          <a:lstStyle/>
          <a:p>
            <a:pPr eaLnBrk="1" hangingPunct="1">
              <a:lnSpc>
                <a:spcPct val="90000"/>
              </a:lnSpc>
            </a:pPr>
            <a:r>
              <a:rPr lang="en-US" dirty="0"/>
              <a:t>Who must enroll?</a:t>
            </a:r>
          </a:p>
          <a:p>
            <a:pPr eaLnBrk="1" hangingPunct="1">
              <a:lnSpc>
                <a:spcPct val="90000"/>
              </a:lnSpc>
            </a:pPr>
            <a:r>
              <a:rPr lang="en-US" b="1" dirty="0"/>
              <a:t>Adults 21+</a:t>
            </a:r>
            <a:r>
              <a:rPr lang="en-US" dirty="0"/>
              <a:t>;</a:t>
            </a:r>
          </a:p>
          <a:p>
            <a:pPr eaLnBrk="1" hangingPunct="1">
              <a:lnSpc>
                <a:spcPct val="90000"/>
              </a:lnSpc>
            </a:pPr>
            <a:r>
              <a:rPr lang="en-US" dirty="0"/>
              <a:t>Full </a:t>
            </a:r>
            <a:r>
              <a:rPr lang="en-US" dirty="0" smtClean="0"/>
              <a:t>Medicaid (not just Medicare Savings Program)</a:t>
            </a:r>
            <a:endParaRPr lang="en-US" dirty="0"/>
          </a:p>
          <a:p>
            <a:pPr eaLnBrk="1" hangingPunct="1">
              <a:lnSpc>
                <a:spcPct val="90000"/>
              </a:lnSpc>
            </a:pPr>
            <a:r>
              <a:rPr lang="en-US" dirty="0"/>
              <a:t>Evidence of coverage under Medicare Parts A and B, </a:t>
            </a:r>
            <a:r>
              <a:rPr lang="en-US" u="sng" dirty="0"/>
              <a:t>or</a:t>
            </a:r>
            <a:r>
              <a:rPr lang="en-US" dirty="0"/>
              <a:t> Part C, who:</a:t>
            </a:r>
          </a:p>
          <a:p>
            <a:pPr lvl="1" eaLnBrk="1" hangingPunct="1">
              <a:lnSpc>
                <a:spcPct val="90000"/>
              </a:lnSpc>
            </a:pPr>
            <a:r>
              <a:rPr lang="en-US" dirty="0"/>
              <a:t>Need </a:t>
            </a:r>
            <a:r>
              <a:rPr lang="en-US" dirty="0" smtClean="0"/>
              <a:t>CB-LTC </a:t>
            </a:r>
            <a:r>
              <a:rPr lang="en-US" dirty="0"/>
              <a:t>for more than 120 days, regardless of possible need for acute inpatient hospitalization or nursing home placement in that time, or</a:t>
            </a:r>
          </a:p>
          <a:p>
            <a:pPr lvl="1" eaLnBrk="1" hangingPunct="1">
              <a:lnSpc>
                <a:spcPct val="90000"/>
              </a:lnSpc>
            </a:pPr>
            <a:r>
              <a:rPr lang="en-US" dirty="0"/>
              <a:t>Are nursing home residents on institutional Medicaid permanently placed on or after February 1, 2015 (As of Oct. 1, 2015, enrollment is optional for permanent placements before Feb. 1, 2015)</a:t>
            </a:r>
            <a:endParaRPr lang="en-US" sz="1900" dirty="0"/>
          </a:p>
          <a:p>
            <a:pPr eaLnBrk="1" hangingPunct="1">
              <a:lnSpc>
                <a:spcPct val="90000"/>
              </a:lnSpc>
              <a:buFont typeface="Arial" pitchFamily="-72" charset="0"/>
              <a:buNone/>
            </a:pPr>
            <a:endParaRPr lang="en-US" dirty="0"/>
          </a:p>
          <a:p>
            <a:pPr lvl="1" eaLnBrk="1" hangingPunct="1">
              <a:lnSpc>
                <a:spcPct val="90000"/>
              </a:lnSpc>
            </a:pPr>
            <a:endParaRPr lang="en-US" dirty="0"/>
          </a:p>
        </p:txBody>
      </p:sp>
      <p:sp>
        <p:nvSpPr>
          <p:cNvPr id="40963" name="TextBox 3"/>
          <p:cNvSpPr txBox="1">
            <a:spLocks noChangeArrowheads="1"/>
          </p:cNvSpPr>
          <p:nvPr/>
        </p:nvSpPr>
        <p:spPr bwMode="auto">
          <a:xfrm>
            <a:off x="381000" y="6553200"/>
            <a:ext cx="5943600" cy="914400"/>
          </a:xfrm>
          <a:prstGeom prst="rect">
            <a:avLst/>
          </a:prstGeom>
          <a:noFill/>
          <a:ln w="9525">
            <a:noFill/>
            <a:miter lim="800000"/>
            <a:headEnd/>
            <a:tailEnd/>
          </a:ln>
        </p:spPr>
        <p:txBody>
          <a:bodyPr wrap="none" anchor="ctr">
            <a:prstTxWarp prst="textNoShape">
              <a:avLst/>
            </a:prstTxWarp>
          </a:bodyPr>
          <a:lstStyle/>
          <a:p>
            <a:endParaRPr lang="en-US" sz="1800" b="1">
              <a:solidFill>
                <a:srgbClr val="A32E37"/>
              </a:solidFill>
            </a:endParaRPr>
          </a:p>
        </p:txBody>
      </p:sp>
      <p:sp>
        <p:nvSpPr>
          <p:cNvPr id="6" name="TextBox 5"/>
          <p:cNvSpPr txBox="1"/>
          <p:nvPr/>
        </p:nvSpPr>
        <p:spPr>
          <a:xfrm>
            <a:off x="533400" y="5373216"/>
            <a:ext cx="7494984" cy="1332384"/>
          </a:xfrm>
          <a:prstGeom prst="rect">
            <a:avLst/>
          </a:prstGeom>
        </p:spPr>
        <p:txBody>
          <a:bodyPr anchor="ctr">
            <a:noAutofit/>
          </a:bodyPr>
          <a:lstStyle/>
          <a:p>
            <a:pPr fontAlgn="auto">
              <a:spcBef>
                <a:spcPts val="0"/>
              </a:spcBef>
              <a:spcAft>
                <a:spcPts val="0"/>
              </a:spcAft>
              <a:defRPr/>
            </a:pPr>
            <a:r>
              <a:rPr lang="en-US" sz="1400" dirty="0">
                <a:latin typeface="Arial" pitchFamily="34" charset="0"/>
                <a:ea typeface="+mn-ea"/>
                <a:cs typeface="+mn-cs"/>
              </a:rPr>
              <a:t>MLTC Model Contract, Art. IV B.</a:t>
            </a:r>
          </a:p>
          <a:p>
            <a:pPr fontAlgn="auto">
              <a:spcBef>
                <a:spcPts val="0"/>
              </a:spcBef>
              <a:spcAft>
                <a:spcPts val="0"/>
              </a:spcAft>
              <a:defRPr/>
            </a:pPr>
            <a:r>
              <a:rPr lang="en-US" sz="1400" dirty="0">
                <a:latin typeface="+mn-lt"/>
                <a:ea typeface="+mn-ea"/>
                <a:cs typeface="+mn-cs"/>
              </a:rPr>
              <a:t>http://www.health.ny.gov/health_care/medicaid/redesign/mrt90/hlth_plans_prov_prof.htm</a:t>
            </a:r>
          </a:p>
          <a:p>
            <a:pPr fontAlgn="auto">
              <a:spcBef>
                <a:spcPts val="0"/>
              </a:spcBef>
              <a:spcAft>
                <a:spcPts val="0"/>
              </a:spcAft>
              <a:defRPr/>
            </a:pPr>
            <a:r>
              <a:rPr lang="en-US" sz="1400" dirty="0">
                <a:latin typeface="Arial" pitchFamily="34" charset="0"/>
                <a:ea typeface="+mn-ea"/>
                <a:cs typeface="+mn-cs"/>
              </a:rPr>
              <a:t>Nursing home residents, </a:t>
            </a:r>
            <a:r>
              <a:rPr lang="en-US" sz="1400" i="1" dirty="0">
                <a:latin typeface="Arial" pitchFamily="34" charset="0"/>
                <a:ea typeface="+mn-ea"/>
                <a:cs typeface="+mn-cs"/>
              </a:rPr>
              <a:t>See</a:t>
            </a:r>
            <a:r>
              <a:rPr lang="en-US" sz="1400" dirty="0">
                <a:latin typeface="Arial" pitchFamily="34" charset="0"/>
                <a:ea typeface="+mn-ea"/>
                <a:cs typeface="+mn-cs"/>
              </a:rPr>
              <a:t> 15 ADM-01 at https://www.health.ny.gov/health_care/medicaid/publications/pub2015adm.htm;</a:t>
            </a:r>
          </a:p>
          <a:p>
            <a:pPr fontAlgn="auto">
              <a:spcBef>
                <a:spcPts val="0"/>
              </a:spcBef>
              <a:spcAft>
                <a:spcPts val="0"/>
              </a:spcAft>
              <a:defRPr/>
            </a:pPr>
            <a:r>
              <a:rPr lang="en-US" sz="1400" dirty="0">
                <a:latin typeface="Arial" pitchFamily="34" charset="0"/>
                <a:ea typeface="+mn-ea"/>
                <a:cs typeface="+mn-cs"/>
              </a:rPr>
              <a:t>See also GIS 16 MA/008 https://www.health.ny.gov/health_care/medicaid/publications/gis/16ma008.htm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services does Medicaid cover?</a:t>
            </a:r>
            <a:endParaRPr lang="en-US" dirty="0"/>
          </a:p>
        </p:txBody>
      </p:sp>
      <p:sp>
        <p:nvSpPr>
          <p:cNvPr id="3" name="Content Placeholder 2"/>
          <p:cNvSpPr>
            <a:spLocks noGrp="1"/>
          </p:cNvSpPr>
          <p:nvPr>
            <p:ph idx="1"/>
          </p:nvPr>
        </p:nvSpPr>
        <p:spPr>
          <a:xfrm>
            <a:off x="467544" y="1268760"/>
            <a:ext cx="8435280" cy="4997152"/>
          </a:xfrm>
          <a:solidFill>
            <a:schemeClr val="bg1"/>
          </a:solidFill>
        </p:spPr>
        <p:txBody>
          <a:bodyPr/>
          <a:lstStyle/>
          <a:p>
            <a:r>
              <a:rPr lang="en-US" dirty="0" smtClean="0"/>
              <a:t>Our New York State Medicaid plan covers many more services when they are </a:t>
            </a:r>
            <a:r>
              <a:rPr lang="en-US" b="1" dirty="0" smtClean="0"/>
              <a:t>medically necessary</a:t>
            </a:r>
            <a:r>
              <a:rPr lang="en-US" dirty="0" smtClean="0"/>
              <a:t>:</a:t>
            </a:r>
          </a:p>
          <a:p>
            <a:pPr lvl="1"/>
            <a:r>
              <a:rPr lang="en-US" b="1" dirty="0" smtClean="0"/>
              <a:t>Physical, Occupational, Speech therapy</a:t>
            </a:r>
          </a:p>
          <a:p>
            <a:pPr lvl="1"/>
            <a:r>
              <a:rPr lang="en-US" b="1" dirty="0" smtClean="0"/>
              <a:t>Mental health</a:t>
            </a:r>
          </a:p>
          <a:p>
            <a:pPr lvl="1"/>
            <a:r>
              <a:rPr lang="en-US" b="1" dirty="0" smtClean="0"/>
              <a:t>Prescription and over-the-counter medication </a:t>
            </a:r>
          </a:p>
          <a:p>
            <a:pPr lvl="1"/>
            <a:r>
              <a:rPr lang="en-US" b="1" dirty="0" smtClean="0"/>
              <a:t>Dental</a:t>
            </a:r>
          </a:p>
          <a:p>
            <a:pPr lvl="1"/>
            <a:r>
              <a:rPr lang="en-US" b="1" dirty="0" smtClean="0"/>
              <a:t>Vision</a:t>
            </a:r>
          </a:p>
          <a:p>
            <a:pPr lvl="1"/>
            <a:r>
              <a:rPr lang="en-US" b="1" dirty="0" smtClean="0"/>
              <a:t>Non-emergency transportation</a:t>
            </a:r>
          </a:p>
          <a:p>
            <a:pPr lvl="1"/>
            <a:r>
              <a:rPr lang="en-US" b="1" dirty="0" smtClean="0"/>
              <a:t>Long-term care services (example: home care)</a:t>
            </a:r>
          </a:p>
          <a:p>
            <a:r>
              <a:rPr lang="en-US" dirty="0"/>
              <a:t>Federal </a:t>
            </a:r>
            <a:r>
              <a:rPr lang="en-US" dirty="0" smtClean="0"/>
              <a:t>Law allows New York to provide additional services to certain populations through approved waivers:</a:t>
            </a:r>
          </a:p>
          <a:p>
            <a:pPr lvl="1"/>
            <a:r>
              <a:rPr lang="en-US" dirty="0" smtClean="0"/>
              <a:t>OPWDD, Care at Home, Traumatic Brain Injury, and Nursing Home Transition and Diversion, Managed Long Term Care</a:t>
            </a:r>
            <a:endParaRPr lang="en-US" dirty="0"/>
          </a:p>
          <a:p>
            <a:pPr marL="274637" lvl="1" indent="0">
              <a:buNone/>
            </a:pPr>
            <a:r>
              <a:rPr lang="en-US" sz="1600" dirty="0"/>
              <a:t>https://www.health.ny.gov/regulations/state_plans</a:t>
            </a:r>
            <a:r>
              <a:rPr lang="en-US" sz="1600" dirty="0" smtClean="0"/>
              <a:t>/</a:t>
            </a:r>
            <a:r>
              <a:rPr lang="en-US" sz="1600" dirty="0"/>
              <a:t>  http://www.health.ny.gov/regulations/state_plans/status</a:t>
            </a:r>
            <a:r>
              <a:rPr lang="en-US" sz="1600" dirty="0" smtClean="0"/>
              <a:t>/ </a:t>
            </a:r>
            <a:endParaRPr lang="en-US" sz="1600" dirty="0"/>
          </a:p>
        </p:txBody>
      </p:sp>
      <p:sp>
        <p:nvSpPr>
          <p:cNvPr id="4" name="Slide Number Placeholder 3"/>
          <p:cNvSpPr>
            <a:spLocks noGrp="1"/>
          </p:cNvSpPr>
          <p:nvPr>
            <p:ph type="sldNum" sz="quarter" idx="12"/>
          </p:nvPr>
        </p:nvSpPr>
        <p:spPr/>
        <p:txBody>
          <a:bodyPr/>
          <a:lstStyle/>
          <a:p>
            <a:pPr>
              <a:defRPr/>
            </a:pPr>
            <a:fld id="{8306692B-5A8A-4912-8044-AE2AF0E04B6F}" type="slidenum">
              <a:rPr lang="en-US" smtClean="0"/>
              <a:pPr>
                <a:defRPr/>
              </a:pPr>
              <a:t>4</a:t>
            </a:fld>
            <a:endParaRPr lang="en-US"/>
          </a:p>
        </p:txBody>
      </p:sp>
    </p:spTree>
    <p:extLst>
      <p:ext uri="{BB962C8B-B14F-4D97-AF65-F5344CB8AC3E}">
        <p14:creationId xmlns:p14="http://schemas.microsoft.com/office/powerpoint/2010/main" val="4290253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MLTC</a:t>
            </a:r>
          </a:p>
        </p:txBody>
      </p:sp>
      <p:sp>
        <p:nvSpPr>
          <p:cNvPr id="3" name="Content Placeholder 2"/>
          <p:cNvSpPr>
            <a:spLocks noGrp="1"/>
          </p:cNvSpPr>
          <p:nvPr>
            <p:ph idx="1"/>
          </p:nvPr>
        </p:nvSpPr>
        <p:spPr>
          <a:xfrm>
            <a:off x="457200" y="1600200"/>
            <a:ext cx="8229600" cy="4709120"/>
          </a:xfrm>
        </p:spPr>
        <p:txBody>
          <a:bodyPr rtlCol="0">
            <a:normAutofit fontScale="85000" lnSpcReduction="20000"/>
          </a:bodyPr>
          <a:lstStyle/>
          <a:p>
            <a:pPr marL="182880" indent="-182880" eaLnBrk="1" hangingPunct="1">
              <a:spcAft>
                <a:spcPts val="300"/>
              </a:spcAft>
              <a:buFont typeface="Arial" pitchFamily="34" charset="0"/>
              <a:buChar char="•"/>
              <a:defRPr/>
            </a:pPr>
            <a:r>
              <a:rPr lang="en-US" dirty="0">
                <a:ea typeface="+mn-ea"/>
                <a:cs typeface="+mn-cs"/>
              </a:rPr>
              <a:t>Who cannot enroll?  Many populations!  For complete list of exemptions/exclusions, see Art. IV of the Model Contract.  Here are some examples:</a:t>
            </a:r>
          </a:p>
          <a:p>
            <a:pPr marL="457517" lvl="1" indent="-182880" eaLnBrk="1" hangingPunct="1">
              <a:spcAft>
                <a:spcPts val="300"/>
              </a:spcAft>
              <a:buFont typeface="Arial" pitchFamily="34" charset="0"/>
              <a:buChar char="•"/>
              <a:defRPr/>
            </a:pPr>
            <a:r>
              <a:rPr lang="en-US" dirty="0" smtClean="0">
                <a:ea typeface="+mn-ea"/>
                <a:cs typeface="+mn-cs"/>
              </a:rPr>
              <a:t>Expected </a:t>
            </a:r>
            <a:r>
              <a:rPr lang="en-US" dirty="0">
                <a:ea typeface="+mn-ea"/>
                <a:cs typeface="+mn-cs"/>
              </a:rPr>
              <a:t>to be Medicaid eligible for </a:t>
            </a:r>
            <a:r>
              <a:rPr lang="en-US" u="sng" dirty="0">
                <a:ea typeface="+mn-ea"/>
                <a:cs typeface="+mn-cs"/>
              </a:rPr>
              <a:t>less than six (6)</a:t>
            </a:r>
            <a:r>
              <a:rPr lang="en-US" dirty="0">
                <a:ea typeface="+mn-ea"/>
                <a:cs typeface="+mn-cs"/>
              </a:rPr>
              <a:t> months;</a:t>
            </a:r>
          </a:p>
          <a:p>
            <a:pPr marL="457517" lvl="1" indent="-182880" eaLnBrk="1" hangingPunct="1">
              <a:spcAft>
                <a:spcPts val="300"/>
              </a:spcAft>
              <a:buFont typeface="Arial" pitchFamily="34" charset="0"/>
              <a:buChar char="•"/>
              <a:defRPr/>
            </a:pPr>
            <a:r>
              <a:rPr lang="en-US" dirty="0" smtClean="0">
                <a:ea typeface="+mn-ea"/>
                <a:cs typeface="+mn-cs"/>
              </a:rPr>
              <a:t>Eligible </a:t>
            </a:r>
            <a:r>
              <a:rPr lang="en-US" dirty="0">
                <a:ea typeface="+mn-ea"/>
                <a:cs typeface="+mn-cs"/>
              </a:rPr>
              <a:t>only for breast and cervical cancer services;</a:t>
            </a:r>
          </a:p>
          <a:p>
            <a:pPr marL="457517" lvl="1" indent="-182880" eaLnBrk="1" hangingPunct="1">
              <a:spcAft>
                <a:spcPts val="300"/>
              </a:spcAft>
              <a:buFont typeface="Arial" pitchFamily="34" charset="0"/>
              <a:buChar char="•"/>
              <a:defRPr/>
            </a:pPr>
            <a:r>
              <a:rPr lang="en-US" dirty="0" smtClean="0">
                <a:ea typeface="+mn-ea"/>
                <a:cs typeface="+mn-cs"/>
              </a:rPr>
              <a:t>Receiving </a:t>
            </a:r>
            <a:r>
              <a:rPr lang="en-US" dirty="0">
                <a:ea typeface="+mn-ea"/>
                <a:cs typeface="+mn-cs"/>
              </a:rPr>
              <a:t>hospice services at the time of enrollment;*</a:t>
            </a:r>
          </a:p>
          <a:p>
            <a:pPr marL="457517" lvl="1" indent="-182880" eaLnBrk="1" hangingPunct="1">
              <a:spcAft>
                <a:spcPts val="300"/>
              </a:spcAft>
              <a:buFont typeface="Arial" pitchFamily="34" charset="0"/>
              <a:buChar char="•"/>
              <a:defRPr/>
            </a:pPr>
            <a:r>
              <a:rPr lang="en-US" dirty="0" smtClean="0">
                <a:ea typeface="+mn-ea"/>
                <a:cs typeface="+mn-cs"/>
              </a:rPr>
              <a:t>Eligible </a:t>
            </a:r>
            <a:r>
              <a:rPr lang="en-US" dirty="0">
                <a:ea typeface="+mn-ea"/>
                <a:cs typeface="+mn-cs"/>
              </a:rPr>
              <a:t>for Emergency </a:t>
            </a:r>
            <a:r>
              <a:rPr lang="en-US" dirty="0" smtClean="0">
                <a:ea typeface="+mn-ea"/>
                <a:cs typeface="+mn-cs"/>
              </a:rPr>
              <a:t>Medicaid (undocumented immigrant);</a:t>
            </a:r>
            <a:endParaRPr lang="en-US" dirty="0">
              <a:ea typeface="+mn-ea"/>
              <a:cs typeface="+mn-cs"/>
            </a:endParaRPr>
          </a:p>
          <a:p>
            <a:pPr marL="457517" lvl="1" indent="-182880" eaLnBrk="1" hangingPunct="1">
              <a:spcAft>
                <a:spcPts val="300"/>
              </a:spcAft>
              <a:buFont typeface="Arial" pitchFamily="34" charset="0"/>
              <a:buChar char="•"/>
              <a:defRPr/>
            </a:pPr>
            <a:r>
              <a:rPr lang="en-US" dirty="0" smtClean="0">
                <a:ea typeface="+mn-ea"/>
                <a:cs typeface="+mn-cs"/>
              </a:rPr>
              <a:t>In </a:t>
            </a:r>
            <a:r>
              <a:rPr lang="en-US" dirty="0">
                <a:ea typeface="+mn-ea"/>
                <a:cs typeface="+mn-cs"/>
              </a:rPr>
              <a:t>the OPWDD Home and Community Based Services section 1915(c) waiver program</a:t>
            </a:r>
            <a:r>
              <a:rPr lang="en-US" dirty="0" smtClean="0">
                <a:ea typeface="+mn-ea"/>
                <a:cs typeface="+mn-cs"/>
              </a:rPr>
              <a:t>;**</a:t>
            </a:r>
            <a:endParaRPr lang="en-US" dirty="0">
              <a:ea typeface="+mn-ea"/>
              <a:cs typeface="+mn-cs"/>
            </a:endParaRPr>
          </a:p>
          <a:p>
            <a:pPr marL="457517" lvl="1" indent="-182880" eaLnBrk="1" hangingPunct="1">
              <a:spcAft>
                <a:spcPts val="300"/>
              </a:spcAft>
              <a:buFont typeface="Arial" pitchFamily="34" charset="0"/>
              <a:buChar char="•"/>
              <a:defRPr/>
            </a:pPr>
            <a:r>
              <a:rPr lang="en-US" dirty="0" smtClean="0">
                <a:ea typeface="+mn-ea"/>
                <a:cs typeface="+mn-cs"/>
              </a:rPr>
              <a:t>In </a:t>
            </a:r>
            <a:r>
              <a:rPr lang="en-US" dirty="0">
                <a:ea typeface="+mn-ea"/>
                <a:cs typeface="+mn-cs"/>
              </a:rPr>
              <a:t>the TBI waiver or the NHTD waiver</a:t>
            </a:r>
          </a:p>
          <a:p>
            <a:pPr marL="457517" lvl="1" indent="-182880" eaLnBrk="1" hangingPunct="1">
              <a:spcAft>
                <a:spcPts val="300"/>
              </a:spcAft>
              <a:buFont typeface="Arial" pitchFamily="34" charset="0"/>
              <a:buChar char="•"/>
              <a:defRPr/>
            </a:pPr>
            <a:r>
              <a:rPr lang="en-US" dirty="0">
                <a:ea typeface="+mn-ea"/>
                <a:cs typeface="+mn-cs"/>
              </a:rPr>
              <a:t>Residents of Assisted Living Programs (ALP</a:t>
            </a:r>
            <a:r>
              <a:rPr lang="en-US" dirty="0" smtClean="0">
                <a:ea typeface="+mn-ea"/>
                <a:cs typeface="+mn-cs"/>
              </a:rPr>
              <a:t>).</a:t>
            </a:r>
            <a:endParaRPr lang="en-US" dirty="0">
              <a:ea typeface="+mn-ea"/>
              <a:cs typeface="+mn-cs"/>
            </a:endParaRPr>
          </a:p>
          <a:p>
            <a:pPr marL="0" indent="0">
              <a:buNone/>
            </a:pPr>
            <a:r>
              <a:rPr lang="en-US" dirty="0" smtClean="0">
                <a:ea typeface="+mn-ea"/>
                <a:cs typeface="+mn-cs"/>
              </a:rPr>
              <a:t>*For </a:t>
            </a:r>
            <a:r>
              <a:rPr lang="en-US" dirty="0">
                <a:ea typeface="+mn-ea"/>
                <a:cs typeface="+mn-cs"/>
              </a:rPr>
              <a:t>consumers who need hospice, see MLTC Policy 13.18 at https://</a:t>
            </a:r>
            <a:r>
              <a:rPr lang="en-US" dirty="0" smtClean="0">
                <a:ea typeface="+mn-ea"/>
                <a:cs typeface="+mn-cs"/>
              </a:rPr>
              <a:t>www.health.ny.gov/health_care/medicaid/redesign/mrt90/mltc_policies.htm</a:t>
            </a:r>
          </a:p>
          <a:p>
            <a:pPr marL="0" indent="0">
              <a:buNone/>
            </a:pPr>
            <a:r>
              <a:rPr lang="en-US" dirty="0" smtClean="0"/>
              <a:t>**</a:t>
            </a:r>
            <a:r>
              <a:rPr lang="en-US" dirty="0"/>
              <a:t>The DD population can enroll in FIDA-IDD, if they </a:t>
            </a:r>
            <a:r>
              <a:rPr lang="en-US" dirty="0" smtClean="0"/>
              <a:t>are otherwise eligible.</a:t>
            </a:r>
            <a:endParaRPr lang="en-US" dirty="0"/>
          </a:p>
          <a:p>
            <a:pPr eaLnBrk="1" hangingPunct="1">
              <a:spcAft>
                <a:spcPts val="0"/>
              </a:spcAft>
              <a:buFont typeface="Arial" charset="0"/>
              <a:buChar char="•"/>
              <a:defRPr/>
            </a:pPr>
            <a:endParaRPr lang="en-US" dirty="0" smtClean="0">
              <a:ea typeface="+mn-ea"/>
              <a:cs typeface="+mn-cs"/>
            </a:endParaRPr>
          </a:p>
          <a:p>
            <a:pPr eaLnBrk="1" hangingPunct="1">
              <a:spcAft>
                <a:spcPts val="0"/>
              </a:spcAft>
              <a:buFont typeface="Arial" charset="0"/>
              <a:buChar char="•"/>
              <a:defRPr/>
            </a:pPr>
            <a:endParaRPr lang="en-US" dirty="0">
              <a:ea typeface="+mn-ea"/>
              <a:cs typeface="+mn-cs"/>
            </a:endParaRPr>
          </a:p>
          <a:p>
            <a:pPr marL="0" indent="0" eaLnBrk="1" fontAlgn="auto" hangingPunct="1">
              <a:spcAft>
                <a:spcPts val="0"/>
              </a:spcAft>
              <a:buFont typeface="Arial" pitchFamily="34" charset="0"/>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6538" y="1700212"/>
            <a:ext cx="8631237" cy="172878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010" name="Slide Number Placeholder 17"/>
          <p:cNvSpPr txBox="1">
            <a:spLocks noGrp="1"/>
          </p:cNvSpPr>
          <p:nvPr/>
        </p:nvSpPr>
        <p:spPr bwMode="auto">
          <a:xfrm>
            <a:off x="7467600" y="6629400"/>
            <a:ext cx="1676400" cy="228600"/>
          </a:xfrm>
          <a:prstGeom prst="rect">
            <a:avLst/>
          </a:prstGeom>
          <a:noFill/>
          <a:ln w="9525">
            <a:noFill/>
            <a:miter lim="800000"/>
            <a:headEnd/>
            <a:tailEnd/>
          </a:ln>
        </p:spPr>
        <p:txBody>
          <a:bodyPr anchor="b">
            <a:prstTxWarp prst="textNoShape">
              <a:avLst/>
            </a:prstTxWarp>
          </a:bodyPr>
          <a:lstStyle/>
          <a:p>
            <a:pPr algn="r" defTabSz="457200"/>
            <a:fld id="{168127BD-F5DE-42E8-9276-8793D4B23667}" type="slidenum">
              <a:rPr lang="en-US" sz="1000">
                <a:latin typeface="Calibri" pitchFamily="-72" charset="0"/>
              </a:rPr>
              <a:pPr algn="r" defTabSz="457200"/>
              <a:t>41</a:t>
            </a:fld>
            <a:endParaRPr lang="en-US" sz="1000">
              <a:latin typeface="Calibri" pitchFamily="-72" charset="0"/>
            </a:endParaRPr>
          </a:p>
        </p:txBody>
      </p:sp>
      <p:sp>
        <p:nvSpPr>
          <p:cNvPr id="43011" name="Slide Number Placeholder 17"/>
          <p:cNvSpPr txBox="1">
            <a:spLocks noGrp="1"/>
          </p:cNvSpPr>
          <p:nvPr/>
        </p:nvSpPr>
        <p:spPr bwMode="auto">
          <a:xfrm>
            <a:off x="7467600" y="6629400"/>
            <a:ext cx="1676400" cy="228600"/>
          </a:xfrm>
          <a:prstGeom prst="rect">
            <a:avLst/>
          </a:prstGeom>
          <a:noFill/>
          <a:ln w="9525">
            <a:noFill/>
            <a:miter lim="800000"/>
            <a:headEnd/>
            <a:tailEnd/>
          </a:ln>
        </p:spPr>
        <p:txBody>
          <a:bodyPr anchor="b">
            <a:prstTxWarp prst="textNoShape">
              <a:avLst/>
            </a:prstTxWarp>
          </a:bodyPr>
          <a:lstStyle/>
          <a:p>
            <a:pPr algn="r" defTabSz="457200"/>
            <a:fld id="{71DA6C5F-E107-4098-B1B6-C251988D0D9D}" type="slidenum">
              <a:rPr lang="en-US" sz="1000">
                <a:latin typeface="Calibri" pitchFamily="-72" charset="0"/>
              </a:rPr>
              <a:pPr algn="r" defTabSz="457200"/>
              <a:t>41</a:t>
            </a:fld>
            <a:endParaRPr lang="en-US" sz="1000">
              <a:latin typeface="Calibri" pitchFamily="-72" charset="0"/>
            </a:endParaRPr>
          </a:p>
        </p:txBody>
      </p:sp>
      <p:sp>
        <p:nvSpPr>
          <p:cNvPr id="43012" name="Slide Number Placeholder 17"/>
          <p:cNvSpPr txBox="1">
            <a:spLocks noGrp="1"/>
          </p:cNvSpPr>
          <p:nvPr/>
        </p:nvSpPr>
        <p:spPr bwMode="auto">
          <a:xfrm>
            <a:off x="7467600" y="6629400"/>
            <a:ext cx="1676400" cy="228600"/>
          </a:xfrm>
          <a:prstGeom prst="rect">
            <a:avLst/>
          </a:prstGeom>
          <a:noFill/>
          <a:ln w="9525">
            <a:noFill/>
            <a:miter lim="800000"/>
            <a:headEnd/>
            <a:tailEnd/>
          </a:ln>
        </p:spPr>
        <p:txBody>
          <a:bodyPr anchor="b">
            <a:prstTxWarp prst="textNoShape">
              <a:avLst/>
            </a:prstTxWarp>
          </a:bodyPr>
          <a:lstStyle/>
          <a:p>
            <a:pPr algn="r" defTabSz="457200"/>
            <a:fld id="{B8CD939F-AF8D-4A13-8A66-EAB8505A56DD}" type="slidenum">
              <a:rPr lang="en-US" sz="1000">
                <a:latin typeface="Calibri" pitchFamily="-72" charset="0"/>
              </a:rPr>
              <a:pPr algn="r" defTabSz="457200"/>
              <a:t>41</a:t>
            </a:fld>
            <a:endParaRPr lang="en-US" sz="1000">
              <a:latin typeface="Calibri" pitchFamily="-72" charset="0"/>
            </a:endParaRPr>
          </a:p>
        </p:txBody>
      </p:sp>
      <p:sp>
        <p:nvSpPr>
          <p:cNvPr id="43013" name="Slide Number Placeholder 17"/>
          <p:cNvSpPr txBox="1">
            <a:spLocks noGrp="1"/>
          </p:cNvSpPr>
          <p:nvPr/>
        </p:nvSpPr>
        <p:spPr bwMode="auto">
          <a:xfrm>
            <a:off x="7467600" y="6629400"/>
            <a:ext cx="1676400" cy="228600"/>
          </a:xfrm>
          <a:prstGeom prst="rect">
            <a:avLst/>
          </a:prstGeom>
          <a:noFill/>
          <a:ln w="9525">
            <a:noFill/>
            <a:miter lim="800000"/>
            <a:headEnd/>
            <a:tailEnd/>
          </a:ln>
        </p:spPr>
        <p:txBody>
          <a:bodyPr anchor="b">
            <a:prstTxWarp prst="textNoShape">
              <a:avLst/>
            </a:prstTxWarp>
          </a:bodyPr>
          <a:lstStyle/>
          <a:p>
            <a:pPr algn="r" defTabSz="457200"/>
            <a:fld id="{50350EBE-9DE2-4DB5-9F3D-0907D90F089E}" type="slidenum">
              <a:rPr lang="en-US" sz="1000">
                <a:latin typeface="Calibri" pitchFamily="-72" charset="0"/>
              </a:rPr>
              <a:pPr algn="r" defTabSz="457200"/>
              <a:t>41</a:t>
            </a:fld>
            <a:endParaRPr lang="en-US" sz="1000">
              <a:latin typeface="Calibri" pitchFamily="-72" charset="0"/>
            </a:endParaRPr>
          </a:p>
        </p:txBody>
      </p:sp>
      <p:sp>
        <p:nvSpPr>
          <p:cNvPr id="47111" name="Rectangle 2"/>
          <p:cNvSpPr>
            <a:spLocks noGrp="1"/>
          </p:cNvSpPr>
          <p:nvPr>
            <p:ph type="title"/>
          </p:nvPr>
        </p:nvSpPr>
        <p:spPr bwMode="auto">
          <a:xfrm>
            <a:off x="436563" y="609600"/>
            <a:ext cx="8229600" cy="609600"/>
          </a:xfrm>
          <a:extLst/>
        </p:spPr>
        <p:txBody>
          <a:bodyPr anchor="b">
            <a:normAutofit fontScale="90000"/>
          </a:bodyPr>
          <a:lstStyle/>
          <a:p>
            <a:pPr eaLnBrk="1" fontAlgn="auto" hangingPunct="1">
              <a:spcAft>
                <a:spcPts val="0"/>
              </a:spcAft>
              <a:defRPr/>
            </a:pPr>
            <a:r>
              <a:rPr lang="en-US" sz="3600" dirty="0">
                <a:ea typeface="+mj-ea"/>
                <a:cs typeface="+mj-cs"/>
              </a:rPr>
              <a:t>MLTC</a:t>
            </a:r>
            <a:endParaRPr lang="en-US" sz="2900" dirty="0">
              <a:ea typeface="+mj-ea"/>
              <a:cs typeface="+mj-cs"/>
            </a:endParaRPr>
          </a:p>
        </p:txBody>
      </p:sp>
      <p:sp>
        <p:nvSpPr>
          <p:cNvPr id="40966" name="Rectangle 3"/>
          <p:cNvSpPr>
            <a:spLocks noGrp="1"/>
          </p:cNvSpPr>
          <p:nvPr>
            <p:ph idx="1"/>
          </p:nvPr>
        </p:nvSpPr>
        <p:spPr>
          <a:xfrm>
            <a:off x="539551" y="1295400"/>
            <a:ext cx="8126611" cy="4869904"/>
          </a:xfrm>
        </p:spPr>
        <p:txBody>
          <a:bodyPr>
            <a:normAutofit fontScale="92500"/>
          </a:bodyPr>
          <a:lstStyle/>
          <a:p>
            <a:pPr marL="230188" lvl="1" indent="-228600" eaLnBrk="1" hangingPunct="1">
              <a:lnSpc>
                <a:spcPct val="80000"/>
              </a:lnSpc>
            </a:pPr>
            <a:r>
              <a:rPr lang="en-US" sz="2100" dirty="0"/>
              <a:t>What does the plan cover</a:t>
            </a:r>
            <a:r>
              <a:rPr lang="en-US" sz="2100" dirty="0" smtClean="0"/>
              <a:t>?  - “MLTC Benefit Package”</a:t>
            </a:r>
            <a:endParaRPr lang="en-US" sz="2100" dirty="0"/>
          </a:p>
          <a:p>
            <a:pPr marL="230188" lvl="1" indent="-228600" eaLnBrk="1" hangingPunct="1">
              <a:lnSpc>
                <a:spcPct val="80000"/>
              </a:lnSpc>
              <a:buFont typeface="Arial" pitchFamily="-72" charset="0"/>
              <a:buNone/>
            </a:pPr>
            <a:endParaRPr lang="en-US" sz="900" dirty="0"/>
          </a:p>
          <a:p>
            <a:pPr marL="230188" lvl="1" indent="-228600" eaLnBrk="1" hangingPunct="1">
              <a:lnSpc>
                <a:spcPct val="80000"/>
              </a:lnSpc>
            </a:pPr>
            <a:r>
              <a:rPr lang="en-US" sz="2100" b="1" dirty="0"/>
              <a:t>Various types of home care (More than 120 days):</a:t>
            </a:r>
          </a:p>
          <a:p>
            <a:pPr marL="460375" lvl="2" indent="-228600" eaLnBrk="1" hangingPunct="1">
              <a:lnSpc>
                <a:spcPct val="80000"/>
              </a:lnSpc>
            </a:pPr>
            <a:r>
              <a:rPr lang="en-US" sz="2100" b="1" dirty="0"/>
              <a:t>Personal Care (home attendant and housekeeping)  </a:t>
            </a:r>
          </a:p>
          <a:p>
            <a:pPr marL="460375" lvl="2" indent="-228600" eaLnBrk="1" hangingPunct="1">
              <a:lnSpc>
                <a:spcPct val="80000"/>
              </a:lnSpc>
            </a:pPr>
            <a:r>
              <a:rPr lang="en-US" sz="2100" b="1" dirty="0"/>
              <a:t>Consumer-Directed Personal Assistance Program (CDPAP)</a:t>
            </a:r>
          </a:p>
          <a:p>
            <a:pPr marL="460375" lvl="2" indent="-228600" eaLnBrk="1" hangingPunct="1">
              <a:lnSpc>
                <a:spcPct val="80000"/>
              </a:lnSpc>
            </a:pPr>
            <a:r>
              <a:rPr lang="en-US" sz="2100" b="1" dirty="0"/>
              <a:t>Home Health Aide, PT, OT (CHHA Personal Care)</a:t>
            </a:r>
          </a:p>
          <a:p>
            <a:pPr marL="460375" lvl="2" indent="-228600" eaLnBrk="1" hangingPunct="1">
              <a:lnSpc>
                <a:spcPct val="80000"/>
              </a:lnSpc>
            </a:pPr>
            <a:r>
              <a:rPr lang="en-US" sz="2100" b="1" dirty="0"/>
              <a:t>Private Duty Nursing </a:t>
            </a:r>
          </a:p>
          <a:p>
            <a:pPr marL="230188" lvl="1" indent="-228600" eaLnBrk="1" hangingPunct="1">
              <a:lnSpc>
                <a:spcPct val="80000"/>
              </a:lnSpc>
            </a:pPr>
            <a:r>
              <a:rPr lang="en-US" sz="2100" dirty="0"/>
              <a:t>Adult day care – medical &amp; social</a:t>
            </a:r>
          </a:p>
          <a:p>
            <a:pPr marL="460375" lvl="2" indent="-228600" eaLnBrk="1" hangingPunct="1">
              <a:lnSpc>
                <a:spcPct val="90000"/>
              </a:lnSpc>
              <a:spcBef>
                <a:spcPct val="0"/>
              </a:spcBef>
            </a:pPr>
            <a:endParaRPr lang="en-US" dirty="0"/>
          </a:p>
          <a:p>
            <a:pPr marL="460375" lvl="2" indent="-228600" eaLnBrk="1" hangingPunct="1">
              <a:lnSpc>
                <a:spcPct val="90000"/>
              </a:lnSpc>
              <a:spcBef>
                <a:spcPct val="0"/>
              </a:spcBef>
            </a:pPr>
            <a:r>
              <a:rPr lang="en-US" dirty="0"/>
              <a:t>Social day care is not available outside of MLTC, MAP, PACE, or FIDA;</a:t>
            </a:r>
          </a:p>
          <a:p>
            <a:pPr marL="460375" lvl="2" indent="-228600" eaLnBrk="1" hangingPunct="1">
              <a:lnSpc>
                <a:spcPct val="90000"/>
              </a:lnSpc>
              <a:spcBef>
                <a:spcPct val="0"/>
              </a:spcBef>
            </a:pPr>
            <a:r>
              <a:rPr lang="en-US" dirty="0"/>
              <a:t>Social day care alone is </a:t>
            </a:r>
            <a:r>
              <a:rPr lang="en-US" u="sng" dirty="0"/>
              <a:t>not</a:t>
            </a:r>
            <a:r>
              <a:rPr lang="en-US" dirty="0"/>
              <a:t> enough for MLTC</a:t>
            </a:r>
            <a:r>
              <a:rPr lang="en-US" dirty="0" smtClean="0"/>
              <a:t>;  </a:t>
            </a:r>
            <a:r>
              <a:rPr lang="en-US" dirty="0"/>
              <a:t>MLTC Policy 13.05 and </a:t>
            </a:r>
            <a:r>
              <a:rPr lang="en-US" dirty="0" smtClean="0"/>
              <a:t>13.11*</a:t>
            </a:r>
            <a:endParaRPr lang="en-US" dirty="0"/>
          </a:p>
          <a:p>
            <a:pPr marL="230188" lvl="1" indent="-228600" eaLnBrk="1" hangingPunct="1">
              <a:lnSpc>
                <a:spcPct val="80000"/>
              </a:lnSpc>
              <a:spcAft>
                <a:spcPts val="300"/>
              </a:spcAft>
            </a:pPr>
            <a:r>
              <a:rPr lang="en-US" sz="2100" dirty="0" smtClean="0"/>
              <a:t>Medical </a:t>
            </a:r>
            <a:r>
              <a:rPr lang="en-US" sz="2100" dirty="0"/>
              <a:t>alert button, home-delivered meals, congregate meals</a:t>
            </a:r>
          </a:p>
          <a:p>
            <a:pPr marL="230188" lvl="1" indent="-228600" eaLnBrk="1" hangingPunct="1">
              <a:lnSpc>
                <a:spcPct val="80000"/>
              </a:lnSpc>
              <a:spcAft>
                <a:spcPts val="300"/>
              </a:spcAft>
            </a:pPr>
            <a:r>
              <a:rPr lang="en-US" sz="2100" dirty="0"/>
              <a:t>Durable medical equipment, supplies, prostheses, orthotics, hearing aids, eyeglasses, respiratory therapy, Home modifications</a:t>
            </a:r>
          </a:p>
          <a:p>
            <a:pPr marL="230188" lvl="1" indent="-228600" eaLnBrk="1" hangingPunct="1">
              <a:lnSpc>
                <a:spcPct val="80000"/>
              </a:lnSpc>
              <a:spcAft>
                <a:spcPts val="300"/>
              </a:spcAft>
            </a:pPr>
            <a:r>
              <a:rPr lang="en-US" sz="2100" b="1" u="sng" dirty="0"/>
              <a:t>4 doctors—Podiatry, Audiology, Dental, Optometry</a:t>
            </a:r>
          </a:p>
          <a:p>
            <a:pPr marL="230188" lvl="1" indent="-228600" eaLnBrk="1" hangingPunct="1">
              <a:lnSpc>
                <a:spcPct val="80000"/>
              </a:lnSpc>
              <a:spcAft>
                <a:spcPts val="300"/>
              </a:spcAft>
            </a:pPr>
            <a:r>
              <a:rPr lang="en-US" sz="2100" dirty="0"/>
              <a:t>Non-emergency medical transportation</a:t>
            </a:r>
          </a:p>
          <a:p>
            <a:pPr marL="230188" lvl="1" indent="-228600" eaLnBrk="1" hangingPunct="1">
              <a:lnSpc>
                <a:spcPct val="80000"/>
              </a:lnSpc>
              <a:spcAft>
                <a:spcPts val="300"/>
              </a:spcAft>
            </a:pPr>
            <a:r>
              <a:rPr lang="en-US" sz="2100" b="1" dirty="0"/>
              <a:t>Nursing home</a:t>
            </a:r>
          </a:p>
          <a:p>
            <a:pPr marL="230188" lvl="1" indent="-228600" eaLnBrk="1" hangingPunct="1">
              <a:lnSpc>
                <a:spcPct val="80000"/>
              </a:lnSpc>
            </a:pPr>
            <a:endParaRPr lang="en-US" sz="2100" b="1" dirty="0"/>
          </a:p>
        </p:txBody>
      </p:sp>
      <p:sp>
        <p:nvSpPr>
          <p:cNvPr id="43016"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9A3F72-8476-4E21-9AF7-3A61375A8852}" type="slidenum">
              <a:rPr lang="en-US">
                <a:latin typeface="Calibri" pitchFamily="-72" charset="0"/>
                <a:ea typeface="ＭＳ Ｐゴシック" pitchFamily="-72" charset="-128"/>
                <a:cs typeface="ＭＳ Ｐゴシック" pitchFamily="-72" charset="-128"/>
              </a:rPr>
              <a:pPr fontAlgn="base">
                <a:spcBef>
                  <a:spcPct val="0"/>
                </a:spcBef>
                <a:spcAft>
                  <a:spcPct val="0"/>
                </a:spcAft>
              </a:pPr>
              <a:t>41</a:t>
            </a:fld>
            <a:endParaRPr lang="en-US">
              <a:latin typeface="Calibri" pitchFamily="-72" charset="0"/>
              <a:ea typeface="ＭＳ Ｐゴシック" pitchFamily="-72" charset="-128"/>
              <a:cs typeface="ＭＳ Ｐゴシック" pitchFamily="-72" charset="-128"/>
            </a:endParaRPr>
          </a:p>
        </p:txBody>
      </p:sp>
      <p:sp>
        <p:nvSpPr>
          <p:cNvPr id="3" name="TextBox 2"/>
          <p:cNvSpPr txBox="1"/>
          <p:nvPr/>
        </p:nvSpPr>
        <p:spPr>
          <a:xfrm>
            <a:off x="236538" y="6309320"/>
            <a:ext cx="8455198" cy="434380"/>
          </a:xfrm>
          <a:prstGeom prst="rect">
            <a:avLst/>
          </a:prstGeom>
          <a:solidFill>
            <a:schemeClr val="bg1"/>
          </a:solidFill>
        </p:spPr>
        <p:txBody>
          <a:bodyPr vert="horz" wrap="none" lIns="91440" tIns="45720" rIns="91440" bIns="45720" rtlCol="0" anchor="ctr">
            <a:normAutofit/>
          </a:bodyPr>
          <a:lstStyle/>
          <a:p>
            <a:r>
              <a:rPr lang="en-US" sz="1800" dirty="0" smtClean="0"/>
              <a:t>*http</a:t>
            </a:r>
            <a:r>
              <a:rPr lang="en-US" sz="1800" dirty="0"/>
              <a:t>://www.health.ny.gov/health_care/medicaid/redesign/mrt90/mltc_policies.htm</a:t>
            </a:r>
            <a:endParaRPr lang="en-US" sz="18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MLTC</a:t>
            </a:r>
          </a:p>
        </p:txBody>
      </p:sp>
      <p:sp>
        <p:nvSpPr>
          <p:cNvPr id="3" name="Content Placeholder 2"/>
          <p:cNvSpPr>
            <a:spLocks noGrp="1"/>
          </p:cNvSpPr>
          <p:nvPr>
            <p:ph idx="1"/>
          </p:nvPr>
        </p:nvSpPr>
        <p:spPr>
          <a:xfrm>
            <a:off x="457200" y="1988840"/>
            <a:ext cx="8229600" cy="3003847"/>
          </a:xfrm>
        </p:spPr>
        <p:txBody>
          <a:bodyPr numCol="2" rtlCol="0">
            <a:normAutofit lnSpcReduction="10000"/>
          </a:bodyPr>
          <a:lstStyle/>
          <a:p>
            <a:pPr eaLnBrk="1" fontAlgn="auto" hangingPunct="1">
              <a:spcAft>
                <a:spcPts val="0"/>
              </a:spcAft>
              <a:defRPr/>
            </a:pPr>
            <a:r>
              <a:rPr lang="en-US" sz="1800" dirty="0">
                <a:ea typeface="+mn-ea"/>
                <a:cs typeface="+mn-cs"/>
              </a:rPr>
              <a:t>Inpatient and outpatient hospital services</a:t>
            </a:r>
          </a:p>
          <a:p>
            <a:pPr marL="182880" indent="-182880" eaLnBrk="1" fontAlgn="auto" hangingPunct="1">
              <a:spcAft>
                <a:spcPts val="0"/>
              </a:spcAft>
              <a:buFont typeface="Arial" pitchFamily="34" charset="0"/>
              <a:buChar char="•"/>
              <a:defRPr/>
            </a:pPr>
            <a:r>
              <a:rPr lang="en-US" sz="1800" dirty="0">
                <a:ea typeface="+mn-ea"/>
                <a:cs typeface="+mn-cs"/>
              </a:rPr>
              <a:t>Physician services</a:t>
            </a:r>
          </a:p>
          <a:p>
            <a:pPr marL="182880" indent="-182880" eaLnBrk="1" fontAlgn="auto" hangingPunct="1">
              <a:spcAft>
                <a:spcPts val="0"/>
              </a:spcAft>
              <a:buFont typeface="Arial" pitchFamily="34" charset="0"/>
              <a:buChar char="•"/>
              <a:defRPr/>
            </a:pPr>
            <a:r>
              <a:rPr lang="en-US" sz="1800" dirty="0">
                <a:ea typeface="+mn-ea"/>
                <a:cs typeface="+mn-cs"/>
              </a:rPr>
              <a:t>Lab services</a:t>
            </a:r>
          </a:p>
          <a:p>
            <a:pPr marL="182880" indent="-182880" eaLnBrk="1" fontAlgn="auto" hangingPunct="1">
              <a:spcAft>
                <a:spcPts val="0"/>
              </a:spcAft>
              <a:buFont typeface="Arial" pitchFamily="34" charset="0"/>
              <a:buChar char="•"/>
              <a:defRPr/>
            </a:pPr>
            <a:r>
              <a:rPr lang="en-US" sz="1800" dirty="0">
                <a:ea typeface="+mn-ea"/>
                <a:cs typeface="+mn-cs"/>
              </a:rPr>
              <a:t>Radiology and radioisotope services</a:t>
            </a:r>
          </a:p>
          <a:p>
            <a:pPr marL="182880" indent="-182880" eaLnBrk="1" fontAlgn="auto" hangingPunct="1">
              <a:spcAft>
                <a:spcPts val="0"/>
              </a:spcAft>
              <a:buFont typeface="Arial" pitchFamily="34" charset="0"/>
              <a:buChar char="•"/>
              <a:defRPr/>
            </a:pPr>
            <a:r>
              <a:rPr lang="en-US" sz="1800" dirty="0">
                <a:ea typeface="+mn-ea"/>
                <a:cs typeface="+mn-cs"/>
              </a:rPr>
              <a:t>Emergency transportation</a:t>
            </a:r>
          </a:p>
          <a:p>
            <a:pPr marL="182880" indent="-182880" eaLnBrk="1" fontAlgn="auto" hangingPunct="1">
              <a:spcAft>
                <a:spcPts val="0"/>
              </a:spcAft>
              <a:buFont typeface="Arial" pitchFamily="34" charset="0"/>
              <a:buChar char="•"/>
              <a:defRPr/>
            </a:pPr>
            <a:r>
              <a:rPr lang="en-US" sz="1800" dirty="0">
                <a:ea typeface="+mn-ea"/>
                <a:cs typeface="+mn-cs"/>
              </a:rPr>
              <a:t>Rural health clinic services</a:t>
            </a:r>
          </a:p>
          <a:p>
            <a:pPr marL="182880" indent="-182880" eaLnBrk="1" fontAlgn="auto" hangingPunct="1">
              <a:spcAft>
                <a:spcPts val="0"/>
              </a:spcAft>
              <a:buFont typeface="Arial" pitchFamily="34" charset="0"/>
              <a:buChar char="•"/>
              <a:defRPr/>
            </a:pPr>
            <a:r>
              <a:rPr lang="en-US" sz="1800" dirty="0">
                <a:ea typeface="+mn-ea"/>
                <a:cs typeface="+mn-cs"/>
              </a:rPr>
              <a:t>Chronic renal dialysis</a:t>
            </a:r>
          </a:p>
          <a:p>
            <a:pPr marL="182880" indent="-182880" eaLnBrk="1" fontAlgn="auto" hangingPunct="1">
              <a:spcAft>
                <a:spcPts val="0"/>
              </a:spcAft>
              <a:buFont typeface="Arial" pitchFamily="34" charset="0"/>
              <a:buChar char="•"/>
              <a:defRPr/>
            </a:pPr>
            <a:r>
              <a:rPr lang="en-US" sz="1800" dirty="0">
                <a:ea typeface="+mn-ea"/>
                <a:cs typeface="+mn-cs"/>
              </a:rPr>
              <a:t>Mental health services</a:t>
            </a:r>
          </a:p>
          <a:p>
            <a:pPr marL="182880" indent="-182880" eaLnBrk="1" fontAlgn="auto" hangingPunct="1">
              <a:spcAft>
                <a:spcPts val="0"/>
              </a:spcAft>
              <a:buFont typeface="Arial" pitchFamily="34" charset="0"/>
              <a:buChar char="•"/>
              <a:defRPr/>
            </a:pPr>
            <a:r>
              <a:rPr lang="en-US" sz="1800" dirty="0">
                <a:ea typeface="+mn-ea"/>
                <a:cs typeface="+mn-cs"/>
              </a:rPr>
              <a:t>Alcohol and substance abuse services</a:t>
            </a:r>
          </a:p>
          <a:p>
            <a:pPr marL="182880" indent="-182880" eaLnBrk="1" fontAlgn="auto" hangingPunct="1">
              <a:spcAft>
                <a:spcPts val="0"/>
              </a:spcAft>
              <a:buFont typeface="Arial" pitchFamily="34" charset="0"/>
              <a:buChar char="•"/>
              <a:defRPr/>
            </a:pPr>
            <a:r>
              <a:rPr lang="en-US" sz="1800" dirty="0">
                <a:ea typeface="+mn-ea"/>
                <a:cs typeface="+mn-cs"/>
              </a:rPr>
              <a:t>OPWDD services</a:t>
            </a:r>
          </a:p>
          <a:p>
            <a:pPr marL="182880" indent="-182880" eaLnBrk="1" fontAlgn="auto" hangingPunct="1">
              <a:spcAft>
                <a:spcPts val="0"/>
              </a:spcAft>
              <a:buFont typeface="Arial" pitchFamily="34" charset="0"/>
              <a:buChar char="•"/>
              <a:defRPr/>
            </a:pPr>
            <a:r>
              <a:rPr lang="en-US" sz="1800" dirty="0">
                <a:ea typeface="+mn-ea"/>
                <a:cs typeface="+mn-cs"/>
              </a:rPr>
              <a:t>Family planning services</a:t>
            </a:r>
          </a:p>
          <a:p>
            <a:pPr marL="182880" indent="-182880" eaLnBrk="1" fontAlgn="auto" hangingPunct="1">
              <a:spcAft>
                <a:spcPts val="0"/>
              </a:spcAft>
              <a:buFont typeface="Arial" pitchFamily="34" charset="0"/>
              <a:buChar char="•"/>
              <a:defRPr/>
            </a:pPr>
            <a:r>
              <a:rPr lang="en-US" sz="1800" dirty="0">
                <a:ea typeface="+mn-ea"/>
                <a:cs typeface="+mn-cs"/>
              </a:rPr>
              <a:t>Prescription, nonprescription, and compounded prescription drugs</a:t>
            </a:r>
          </a:p>
          <a:p>
            <a:pPr marL="182880" indent="-182880" eaLnBrk="1" fontAlgn="auto" hangingPunct="1">
              <a:spcAft>
                <a:spcPts val="0"/>
              </a:spcAft>
              <a:buFont typeface="Arial" pitchFamily="34" charset="0"/>
              <a:buChar char="•"/>
              <a:defRPr/>
            </a:pPr>
            <a:r>
              <a:rPr lang="en-US" sz="1800" dirty="0">
                <a:ea typeface="+mn-ea"/>
                <a:cs typeface="+mn-cs"/>
              </a:rPr>
              <a:t>Assisted Living Program*</a:t>
            </a:r>
          </a:p>
          <a:p>
            <a:pPr marL="182880" indent="-182880" eaLnBrk="1" fontAlgn="auto" hangingPunct="1">
              <a:spcAft>
                <a:spcPts val="0"/>
              </a:spcAft>
              <a:buFont typeface="Arial" pitchFamily="34" charset="0"/>
              <a:buChar char="•"/>
              <a:defRPr/>
            </a:pPr>
            <a:r>
              <a:rPr lang="en-US" sz="1800" dirty="0">
                <a:ea typeface="+mn-ea"/>
                <a:cs typeface="+mn-cs"/>
              </a:rPr>
              <a:t>All other services in the State plan</a:t>
            </a:r>
          </a:p>
          <a:p>
            <a:pPr marL="0" indent="0" eaLnBrk="1" fontAlgn="auto" hangingPunct="1">
              <a:spcAft>
                <a:spcPts val="0"/>
              </a:spcAft>
              <a:buFont typeface="Arial" pitchFamily="34" charset="0"/>
              <a:buNone/>
              <a:defRPr/>
            </a:pPr>
            <a:endParaRPr lang="en-US" dirty="0">
              <a:ea typeface="+mn-ea"/>
              <a:cs typeface="+mn-cs"/>
            </a:endParaRPr>
          </a:p>
          <a:p>
            <a:pPr marL="0" indent="0" eaLnBrk="1" fontAlgn="auto" hangingPunct="1">
              <a:spcAft>
                <a:spcPts val="0"/>
              </a:spcAft>
              <a:buFont typeface="Arial" pitchFamily="34" charset="0"/>
              <a:buNone/>
              <a:defRPr/>
            </a:pPr>
            <a:endParaRPr lang="en-US" i="1" dirty="0">
              <a:ea typeface="+mn-ea"/>
              <a:cs typeface="+mn-cs"/>
            </a:endParaRPr>
          </a:p>
        </p:txBody>
      </p:sp>
      <p:sp>
        <p:nvSpPr>
          <p:cNvPr id="4" name="TextBox 3"/>
          <p:cNvSpPr txBox="1"/>
          <p:nvPr/>
        </p:nvSpPr>
        <p:spPr>
          <a:xfrm>
            <a:off x="457200" y="5136852"/>
            <a:ext cx="8507288" cy="1721148"/>
          </a:xfrm>
          <a:prstGeom prst="rect">
            <a:avLst/>
          </a:prstGeom>
        </p:spPr>
        <p:txBody>
          <a:bodyPr wrap="none" anchor="ctr">
            <a:normAutofit/>
          </a:bodyPr>
          <a:lstStyle/>
          <a:p>
            <a:pPr marL="0" indent="0" eaLnBrk="1" fontAlgn="auto" hangingPunct="1">
              <a:spcAft>
                <a:spcPts val="0"/>
              </a:spcAft>
              <a:buFont typeface="Arial" pitchFamily="34" charset="0"/>
              <a:buNone/>
              <a:defRPr/>
            </a:pPr>
            <a:r>
              <a:rPr lang="en-US" sz="1500" dirty="0"/>
              <a:t>*ALP residents who are duals are currently scheduled to become mandatory on December 1, 2016</a:t>
            </a:r>
          </a:p>
          <a:p>
            <a:pPr marL="0" indent="0" eaLnBrk="1" fontAlgn="auto" hangingPunct="1">
              <a:spcAft>
                <a:spcPts val="0"/>
              </a:spcAft>
              <a:buFont typeface="Arial" pitchFamily="34" charset="0"/>
              <a:buNone/>
              <a:defRPr/>
            </a:pPr>
            <a:r>
              <a:rPr lang="en-US" sz="1500" dirty="0"/>
              <a:t>but the MLTC model contract and MAP contract list ALP as a non-covered service, while FIDA lists</a:t>
            </a:r>
          </a:p>
          <a:p>
            <a:pPr marL="0" indent="0" eaLnBrk="1" fontAlgn="auto" hangingPunct="1">
              <a:spcAft>
                <a:spcPts val="0"/>
              </a:spcAft>
              <a:buFont typeface="Arial" pitchFamily="34" charset="0"/>
              <a:buNone/>
              <a:defRPr/>
            </a:pPr>
            <a:r>
              <a:rPr lang="en-US" sz="1500" dirty="0"/>
              <a:t>ALP as a covered service;</a:t>
            </a:r>
          </a:p>
          <a:p>
            <a:pPr marL="0" indent="0" eaLnBrk="1" fontAlgn="auto" hangingPunct="1">
              <a:spcAft>
                <a:spcPts val="0"/>
              </a:spcAft>
              <a:buFont typeface="Arial" pitchFamily="34" charset="0"/>
              <a:buNone/>
              <a:defRPr/>
            </a:pPr>
            <a:r>
              <a:rPr lang="en-US" sz="1500" i="1" dirty="0"/>
              <a:t>See </a:t>
            </a:r>
            <a:r>
              <a:rPr lang="en-US" sz="1500" dirty="0"/>
              <a:t>Managed Care Transition timeline</a:t>
            </a:r>
          </a:p>
          <a:p>
            <a:pPr marL="0" indent="0" eaLnBrk="1" fontAlgn="auto" hangingPunct="1">
              <a:spcAft>
                <a:spcPts val="0"/>
              </a:spcAft>
              <a:buFont typeface="Arial" pitchFamily="34" charset="0"/>
              <a:buNone/>
              <a:defRPr/>
            </a:pPr>
            <a:r>
              <a:rPr lang="en-US" sz="1500" dirty="0"/>
              <a:t>http://www.health.ny.gov/health_care/medicaid/redesign/mrt1458_timeline.htm </a:t>
            </a:r>
            <a:endParaRPr lang="en-US" sz="1500" dirty="0">
              <a:latin typeface="+mn-lt"/>
              <a:ea typeface="+mn-ea"/>
              <a:cs typeface="+mn-cs"/>
            </a:endParaRPr>
          </a:p>
          <a:p>
            <a:pPr fontAlgn="auto">
              <a:spcBef>
                <a:spcPts val="0"/>
              </a:spcBef>
              <a:spcAft>
                <a:spcPts val="0"/>
              </a:spcAft>
              <a:defRPr/>
            </a:pPr>
            <a:r>
              <a:rPr lang="en-US" sz="1500" dirty="0">
                <a:latin typeface="+mn-lt"/>
                <a:ea typeface="+mn-ea"/>
                <a:cs typeface="+mn-cs"/>
              </a:rPr>
              <a:t>MLTC Model Contract Appendix G:</a:t>
            </a:r>
          </a:p>
          <a:p>
            <a:pPr fontAlgn="auto">
              <a:spcBef>
                <a:spcPts val="0"/>
              </a:spcBef>
              <a:spcAft>
                <a:spcPts val="0"/>
              </a:spcAft>
              <a:defRPr/>
            </a:pPr>
            <a:r>
              <a:rPr lang="en-US" sz="1500" dirty="0">
                <a:latin typeface="+mn-lt"/>
                <a:ea typeface="+mn-ea"/>
                <a:cs typeface="+mn-cs"/>
              </a:rPr>
              <a:t>http://www.health.ny.gov/health_care/medicaid/redesign/mrt90/hlth_plans_prov_prof.htm</a:t>
            </a:r>
          </a:p>
          <a:p>
            <a:pPr fontAlgn="auto">
              <a:spcBef>
                <a:spcPts val="0"/>
              </a:spcBef>
              <a:spcAft>
                <a:spcPts val="0"/>
              </a:spcAft>
              <a:defRPr/>
            </a:pPr>
            <a:endParaRPr lang="en-US" sz="1600" b="1" dirty="0">
              <a:solidFill>
                <a:srgbClr val="A32E37"/>
              </a:solidFill>
              <a:latin typeface="+mn-lt"/>
              <a:ea typeface="+mn-ea"/>
              <a:cs typeface="+mn-cs"/>
            </a:endParaRPr>
          </a:p>
        </p:txBody>
      </p:sp>
      <p:sp>
        <p:nvSpPr>
          <p:cNvPr id="45060" name="TextBox 4"/>
          <p:cNvSpPr txBox="1">
            <a:spLocks noChangeArrowheads="1"/>
          </p:cNvSpPr>
          <p:nvPr/>
        </p:nvSpPr>
        <p:spPr bwMode="auto">
          <a:xfrm>
            <a:off x="539750" y="1484313"/>
            <a:ext cx="8064500" cy="457200"/>
          </a:xfrm>
          <a:prstGeom prst="rect">
            <a:avLst/>
          </a:prstGeom>
          <a:noFill/>
          <a:ln w="9525">
            <a:noFill/>
            <a:miter lim="800000"/>
            <a:headEnd/>
            <a:tailEnd/>
          </a:ln>
        </p:spPr>
        <p:txBody>
          <a:bodyPr wrap="none" anchor="ctr">
            <a:prstTxWarp prst="textNoShape">
              <a:avLst/>
            </a:prstTxWarp>
          </a:bodyPr>
          <a:lstStyle/>
          <a:p>
            <a:endParaRPr lang="en-US" sz="1800" b="1">
              <a:solidFill>
                <a:srgbClr val="A32E37"/>
              </a:solidFill>
            </a:endParaRPr>
          </a:p>
        </p:txBody>
      </p:sp>
      <p:sp>
        <p:nvSpPr>
          <p:cNvPr id="6" name="TextBox 5"/>
          <p:cNvSpPr txBox="1"/>
          <p:nvPr/>
        </p:nvSpPr>
        <p:spPr>
          <a:xfrm>
            <a:off x="457200" y="1484313"/>
            <a:ext cx="8147050" cy="360362"/>
          </a:xfrm>
          <a:prstGeom prst="rect">
            <a:avLst/>
          </a:prstGeom>
        </p:spPr>
        <p:txBody>
          <a:bodyPr wrap="none" anchor="ctr">
            <a:normAutofit lnSpcReduction="10000"/>
          </a:bodyPr>
          <a:lstStyle/>
          <a:p>
            <a:pPr marL="285750" indent="-285750">
              <a:buFont typeface="Arial" panose="020B0604020202020204" pitchFamily="34" charset="0"/>
              <a:buChar char="•"/>
              <a:defRPr/>
            </a:pPr>
            <a:r>
              <a:rPr lang="en-US" sz="1800" dirty="0"/>
              <a:t>What remains FFS?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Transition/Choosing MMC or MLTC</a:t>
            </a:r>
          </a:p>
        </p:txBody>
      </p:sp>
      <p:sp>
        <p:nvSpPr>
          <p:cNvPr id="3" name="Content Placeholder 2"/>
          <p:cNvSpPr>
            <a:spLocks noGrp="1"/>
          </p:cNvSpPr>
          <p:nvPr>
            <p:ph idx="1"/>
          </p:nvPr>
        </p:nvSpPr>
        <p:spPr>
          <a:xfrm>
            <a:off x="457200" y="1340768"/>
            <a:ext cx="8507288" cy="5112568"/>
          </a:xfrm>
          <a:solidFill>
            <a:schemeClr val="bg1"/>
          </a:solidFill>
        </p:spPr>
        <p:txBody>
          <a:bodyPr/>
          <a:lstStyle/>
          <a:p>
            <a:r>
              <a:rPr lang="en-US" sz="2000" dirty="0" smtClean="0"/>
              <a:t>MLTC is mandatory only for DUAL </a:t>
            </a:r>
            <a:r>
              <a:rPr lang="en-US" sz="2000" dirty="0" err="1" smtClean="0"/>
              <a:t>eligibles</a:t>
            </a:r>
            <a:r>
              <a:rPr lang="en-US" sz="2000" dirty="0" smtClean="0"/>
              <a:t>.  Medicaid-only </a:t>
            </a:r>
            <a:r>
              <a:rPr lang="en-US" sz="2000" dirty="0"/>
              <a:t>beneficiaries </a:t>
            </a:r>
            <a:r>
              <a:rPr lang="en-US" sz="2000" dirty="0" smtClean="0"/>
              <a:t>must get their home care from mainstream Medicaid managed care plan. But – they may want to enroll in an MLTC plan instead.   There are conditions for doing so:</a:t>
            </a:r>
          </a:p>
          <a:p>
            <a:pPr marL="457200" indent="-457200">
              <a:buFont typeface="+mj-lt"/>
              <a:buAutoNum type="arabicPeriod"/>
            </a:pPr>
            <a:r>
              <a:rPr lang="en-US" sz="2000" dirty="0" smtClean="0"/>
              <a:t>Must require </a:t>
            </a:r>
            <a:r>
              <a:rPr lang="en-US" sz="2000" dirty="0"/>
              <a:t>nursing home level of care (i.e., high hours</a:t>
            </a:r>
            <a:r>
              <a:rPr lang="en-US" sz="2000" dirty="0" smtClean="0"/>
              <a:t>). But </a:t>
            </a:r>
            <a:r>
              <a:rPr lang="en-US" sz="2000" dirty="0"/>
              <a:t>must be pro-active </a:t>
            </a:r>
            <a:r>
              <a:rPr lang="en-US" sz="2000" dirty="0" smtClean="0"/>
              <a:t>when apply for Medicaid and enroll in an MLTC plan right away –before </a:t>
            </a:r>
            <a:r>
              <a:rPr lang="en-US" sz="2000" dirty="0"/>
              <a:t>assigned to MMC.  See MLTC Policy </a:t>
            </a:r>
            <a:r>
              <a:rPr lang="en-US" sz="2000" dirty="0" smtClean="0"/>
              <a:t>14.01*  </a:t>
            </a:r>
            <a:endParaRPr lang="en-US" sz="2000" dirty="0"/>
          </a:p>
          <a:p>
            <a:pPr marL="457200" indent="-457200">
              <a:buFont typeface="+mj-lt"/>
              <a:buAutoNum type="arabicPeriod"/>
            </a:pPr>
            <a:r>
              <a:rPr lang="en-US" sz="2000" dirty="0"/>
              <a:t>Medicaid-only beneficiaries who are already in MMC </a:t>
            </a:r>
            <a:r>
              <a:rPr lang="en-US" sz="2000" u="sng" dirty="0"/>
              <a:t>may</a:t>
            </a:r>
            <a:r>
              <a:rPr lang="en-US" sz="2000" dirty="0"/>
              <a:t> transition to MLTC </a:t>
            </a:r>
            <a:r>
              <a:rPr lang="en-US" sz="2000" b="1" dirty="0"/>
              <a:t>only if </a:t>
            </a:r>
            <a:r>
              <a:rPr lang="en-US" sz="2000" dirty="0"/>
              <a:t>they need a service not available in MMC (social day care, home delivered or congregate meals, or social and environmental supports).  See MLTC Policy </a:t>
            </a:r>
            <a:r>
              <a:rPr lang="en-US" sz="2000" dirty="0" smtClean="0"/>
              <a:t>14.01* </a:t>
            </a:r>
          </a:p>
          <a:p>
            <a:pPr marL="457200" indent="-457200">
              <a:buFont typeface="+mj-lt"/>
              <a:buAutoNum type="arabicPeriod"/>
            </a:pPr>
            <a:r>
              <a:rPr lang="en-US" sz="2000" dirty="0" smtClean="0"/>
              <a:t>Medicaid-only </a:t>
            </a:r>
            <a:r>
              <a:rPr lang="en-US" sz="2000" dirty="0"/>
              <a:t>beneficiaries who become eligible for Medicare </a:t>
            </a:r>
            <a:r>
              <a:rPr lang="en-US" sz="2000" u="sng" dirty="0"/>
              <a:t>must</a:t>
            </a:r>
            <a:r>
              <a:rPr lang="en-US" sz="2000" dirty="0"/>
              <a:t> transition to MLTC, See MLTC Policy </a:t>
            </a:r>
            <a:r>
              <a:rPr lang="en-US" sz="2000" dirty="0" smtClean="0"/>
              <a:t>15.02* </a:t>
            </a:r>
          </a:p>
          <a:p>
            <a:pPr marL="0" indent="0">
              <a:buNone/>
            </a:pPr>
            <a:r>
              <a:rPr lang="en-US" sz="2000" dirty="0" smtClean="0"/>
              <a:t> </a:t>
            </a:r>
          </a:p>
          <a:p>
            <a:pPr marL="0" indent="0">
              <a:buNone/>
            </a:pPr>
            <a:r>
              <a:rPr lang="en-US" sz="2000" dirty="0" smtClean="0"/>
              <a:t>*</a:t>
            </a:r>
            <a:r>
              <a:rPr lang="en-US" sz="1800" dirty="0" smtClean="0"/>
              <a:t>http</a:t>
            </a:r>
            <a:r>
              <a:rPr lang="en-US" sz="1800" dirty="0"/>
              <a:t>://www.health.ny.gov/health_care/medicaid/redesign/mrt90/mltc_policies.htm</a:t>
            </a:r>
          </a:p>
        </p:txBody>
      </p:sp>
    </p:spTree>
    <p:extLst>
      <p:ext uri="{BB962C8B-B14F-4D97-AF65-F5344CB8AC3E}">
        <p14:creationId xmlns:p14="http://schemas.microsoft.com/office/powerpoint/2010/main" val="2403438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MLTC</a:t>
            </a:r>
            <a:endParaRPr lang="en-US" dirty="0"/>
          </a:p>
        </p:txBody>
      </p:sp>
      <p:sp>
        <p:nvSpPr>
          <p:cNvPr id="3" name="Content Placeholder 2"/>
          <p:cNvSpPr>
            <a:spLocks noGrp="1"/>
          </p:cNvSpPr>
          <p:nvPr>
            <p:ph idx="1"/>
          </p:nvPr>
        </p:nvSpPr>
        <p:spPr/>
        <p:txBody>
          <a:bodyPr/>
          <a:lstStyle/>
          <a:p>
            <a:r>
              <a:rPr lang="en-US" dirty="0" smtClean="0"/>
              <a:t>What if you need home care?</a:t>
            </a:r>
          </a:p>
          <a:p>
            <a:r>
              <a:rPr lang="en-US" dirty="0" smtClean="0"/>
              <a:t>Request in writing directly to the plan—no special form needed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5341820"/>
              </p:ext>
            </p:extLst>
          </p:nvPr>
        </p:nvGraphicFramePr>
        <p:xfrm>
          <a:off x="899592" y="3212976"/>
          <a:ext cx="7200800" cy="2786849"/>
        </p:xfrm>
        <a:graphic>
          <a:graphicData uri="http://schemas.openxmlformats.org/drawingml/2006/table">
            <a:tbl>
              <a:tblPr firstRow="1" firstCol="1" bandRow="1">
                <a:tableStyleId>{5C22544A-7EE6-4342-B048-85BDC9FD1C3A}</a:tableStyleId>
              </a:tblPr>
              <a:tblGrid>
                <a:gridCol w="2424924"/>
                <a:gridCol w="4775876"/>
              </a:tblGrid>
              <a:tr h="333037">
                <a:tc>
                  <a:txBody>
                    <a:bodyPr/>
                    <a:lstStyle/>
                    <a:p>
                      <a:pPr marL="0" marR="0" algn="ctr">
                        <a:lnSpc>
                          <a:spcPct val="115000"/>
                        </a:lnSpc>
                        <a:spcBef>
                          <a:spcPts val="0"/>
                        </a:spcBef>
                        <a:spcAft>
                          <a:spcPts val="0"/>
                        </a:spcAft>
                      </a:pPr>
                      <a:r>
                        <a:rPr lang="en-US" sz="1600" dirty="0">
                          <a:effectLst/>
                        </a:rPr>
                        <a:t>Type of Request</a:t>
                      </a:r>
                      <a:endParaRPr lang="en-US" sz="1600" dirty="0">
                        <a:effectLst/>
                        <a:latin typeface="Times New Roman"/>
                        <a:ea typeface="Times New Roman"/>
                        <a:cs typeface="Times New Roman"/>
                      </a:endParaRPr>
                    </a:p>
                  </a:txBody>
                  <a:tcPr marL="67456" marR="67456"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1600" dirty="0">
                          <a:effectLst/>
                        </a:rPr>
                        <a:t>Plan Must Issue a Decision No Later than…</a:t>
                      </a:r>
                      <a:endParaRPr lang="en-US" sz="1600" dirty="0">
                        <a:effectLst/>
                        <a:latin typeface="Times New Roman"/>
                        <a:ea typeface="Times New Roman"/>
                        <a:cs typeface="Times New Roman"/>
                      </a:endParaRPr>
                    </a:p>
                  </a:txBody>
                  <a:tcPr marL="67456" marR="67456" marT="0" marB="0">
                    <a:solidFill>
                      <a:schemeClr val="accent2">
                        <a:lumMod val="60000"/>
                        <a:lumOff val="40000"/>
                      </a:schemeClr>
                    </a:solidFill>
                  </a:tcPr>
                </a:tc>
              </a:tr>
              <a:tr h="666074">
                <a:tc>
                  <a:txBody>
                    <a:bodyPr/>
                    <a:lstStyle/>
                    <a:p>
                      <a:pPr marL="0" marR="0">
                        <a:lnSpc>
                          <a:spcPct val="115000"/>
                        </a:lnSpc>
                        <a:spcBef>
                          <a:spcPts val="0"/>
                        </a:spcBef>
                        <a:spcAft>
                          <a:spcPts val="0"/>
                        </a:spcAft>
                      </a:pPr>
                      <a:r>
                        <a:rPr lang="en-US" sz="1600" dirty="0">
                          <a:effectLst/>
                        </a:rPr>
                        <a:t>Expedited</a:t>
                      </a:r>
                      <a:endParaRPr lang="en-US" sz="1600" dirty="0">
                        <a:effectLst/>
                        <a:latin typeface="Times New Roman"/>
                        <a:ea typeface="Times New Roman"/>
                        <a:cs typeface="Times New Roman"/>
                      </a:endParaRPr>
                    </a:p>
                  </a:txBody>
                  <a:tcPr marL="67456" marR="67456" marT="0" marB="0">
                    <a:solidFill>
                      <a:schemeClr val="accent2">
                        <a:lumMod val="60000"/>
                        <a:lumOff val="40000"/>
                      </a:schemeClr>
                    </a:solidFill>
                  </a:tcPr>
                </a:tc>
                <a:tc>
                  <a:txBody>
                    <a:bodyPr/>
                    <a:lstStyle/>
                    <a:p>
                      <a:pPr marL="0" marR="0">
                        <a:lnSpc>
                          <a:spcPct val="115000"/>
                        </a:lnSpc>
                        <a:spcBef>
                          <a:spcPts val="0"/>
                        </a:spcBef>
                        <a:spcAft>
                          <a:spcPts val="0"/>
                        </a:spcAft>
                      </a:pPr>
                      <a:r>
                        <a:rPr lang="en-US" sz="1600" dirty="0">
                          <a:effectLst/>
                        </a:rPr>
                        <a:t>3 </a:t>
                      </a:r>
                      <a:r>
                        <a:rPr lang="en-US" sz="1600" u="sng" dirty="0">
                          <a:effectLst/>
                        </a:rPr>
                        <a:t>business days</a:t>
                      </a:r>
                      <a:r>
                        <a:rPr lang="en-US" sz="1600" dirty="0">
                          <a:effectLst/>
                        </a:rPr>
                        <a:t> from receipt of request; can extend up to 14 calendar days if more info needed</a:t>
                      </a:r>
                      <a:endParaRPr lang="en-US" sz="1600" dirty="0">
                        <a:effectLst/>
                        <a:latin typeface="Times New Roman"/>
                        <a:ea typeface="Times New Roman"/>
                        <a:cs typeface="Times New Roman"/>
                      </a:endParaRPr>
                    </a:p>
                  </a:txBody>
                  <a:tcPr marL="67456" marR="67456" marT="0" marB="0">
                    <a:solidFill>
                      <a:schemeClr val="accent2">
                        <a:lumMod val="40000"/>
                        <a:lumOff val="60000"/>
                      </a:schemeClr>
                    </a:solidFill>
                  </a:tcPr>
                </a:tc>
              </a:tr>
              <a:tr h="666074">
                <a:tc>
                  <a:txBody>
                    <a:bodyPr/>
                    <a:lstStyle/>
                    <a:p>
                      <a:pPr marL="0" marR="0">
                        <a:lnSpc>
                          <a:spcPct val="115000"/>
                        </a:lnSpc>
                        <a:spcBef>
                          <a:spcPts val="0"/>
                        </a:spcBef>
                        <a:spcAft>
                          <a:spcPts val="0"/>
                        </a:spcAft>
                      </a:pPr>
                      <a:r>
                        <a:rPr lang="en-US" sz="1600" dirty="0">
                          <a:effectLst/>
                        </a:rPr>
                        <a:t>Standard</a:t>
                      </a:r>
                      <a:endParaRPr lang="en-US" sz="1600" dirty="0">
                        <a:effectLst/>
                        <a:latin typeface="Times New Roman"/>
                        <a:ea typeface="Times New Roman"/>
                        <a:cs typeface="Times New Roman"/>
                      </a:endParaRPr>
                    </a:p>
                  </a:txBody>
                  <a:tcPr marL="67456" marR="67456" marT="0" marB="0">
                    <a:solidFill>
                      <a:schemeClr val="accent2">
                        <a:lumMod val="60000"/>
                        <a:lumOff val="40000"/>
                      </a:schemeClr>
                    </a:solidFill>
                  </a:tcPr>
                </a:tc>
                <a:tc>
                  <a:txBody>
                    <a:bodyPr/>
                    <a:lstStyle/>
                    <a:p>
                      <a:pPr marL="0" marR="0">
                        <a:lnSpc>
                          <a:spcPct val="115000"/>
                        </a:lnSpc>
                        <a:spcBef>
                          <a:spcPts val="0"/>
                        </a:spcBef>
                        <a:spcAft>
                          <a:spcPts val="0"/>
                        </a:spcAft>
                      </a:pPr>
                      <a:r>
                        <a:rPr lang="en-US" sz="1600" dirty="0">
                          <a:effectLst/>
                        </a:rPr>
                        <a:t>14 </a:t>
                      </a:r>
                      <a:r>
                        <a:rPr lang="en-US" sz="1600" u="sng" dirty="0">
                          <a:effectLst/>
                        </a:rPr>
                        <a:t>calendar days</a:t>
                      </a:r>
                      <a:r>
                        <a:rPr lang="en-US" sz="1600" dirty="0">
                          <a:effectLst/>
                        </a:rPr>
                        <a:t> from receipt of request; can extend up to 14 calendar days if more info needed</a:t>
                      </a:r>
                      <a:endParaRPr lang="en-US" sz="1600" dirty="0">
                        <a:effectLst/>
                        <a:latin typeface="Times New Roman"/>
                        <a:ea typeface="Times New Roman"/>
                        <a:cs typeface="Times New Roman"/>
                      </a:endParaRPr>
                    </a:p>
                  </a:txBody>
                  <a:tcPr marL="67456" marR="67456" marT="0" marB="0">
                    <a:solidFill>
                      <a:schemeClr val="accent2">
                        <a:lumMod val="20000"/>
                        <a:lumOff val="80000"/>
                      </a:schemeClr>
                    </a:solidFill>
                  </a:tcPr>
                </a:tc>
              </a:tr>
              <a:tr h="999111">
                <a:tc>
                  <a:txBody>
                    <a:bodyPr/>
                    <a:lstStyle/>
                    <a:p>
                      <a:pPr marL="0" marR="0">
                        <a:lnSpc>
                          <a:spcPct val="115000"/>
                        </a:lnSpc>
                        <a:spcBef>
                          <a:spcPts val="0"/>
                        </a:spcBef>
                        <a:spcAft>
                          <a:spcPts val="0"/>
                        </a:spcAft>
                      </a:pPr>
                      <a:r>
                        <a:rPr lang="en-US" sz="1600" dirty="0">
                          <a:effectLst/>
                        </a:rPr>
                        <a:t>Medicaid covered home health care services following an inpatient admission</a:t>
                      </a:r>
                      <a:endParaRPr lang="en-US" sz="1600" dirty="0">
                        <a:effectLst/>
                        <a:latin typeface="Times New Roman"/>
                        <a:ea typeface="Times New Roman"/>
                        <a:cs typeface="Times New Roman"/>
                      </a:endParaRPr>
                    </a:p>
                  </a:txBody>
                  <a:tcPr marL="67456" marR="67456" marT="0" marB="0">
                    <a:solidFill>
                      <a:schemeClr val="accent2">
                        <a:lumMod val="60000"/>
                        <a:lumOff val="40000"/>
                      </a:schemeClr>
                    </a:solidFill>
                  </a:tcPr>
                </a:tc>
                <a:tc>
                  <a:txBody>
                    <a:bodyPr/>
                    <a:lstStyle/>
                    <a:p>
                      <a:pPr marL="0" marR="0">
                        <a:lnSpc>
                          <a:spcPct val="115000"/>
                        </a:lnSpc>
                        <a:spcBef>
                          <a:spcPts val="0"/>
                        </a:spcBef>
                        <a:spcAft>
                          <a:spcPts val="0"/>
                        </a:spcAft>
                      </a:pPr>
                      <a:r>
                        <a:rPr lang="en-US" sz="1600" kern="1200" dirty="0">
                          <a:effectLst/>
                        </a:rPr>
                        <a:t>1 business day after receipt of necessary info; when request made the day before a weekend or holiday, no more than 3 business days after receipt of the request for services</a:t>
                      </a:r>
                      <a:endParaRPr lang="en-US" sz="1600" dirty="0">
                        <a:effectLst/>
                        <a:latin typeface="Times New Roman"/>
                        <a:ea typeface="Times New Roman"/>
                        <a:cs typeface="Times New Roman"/>
                      </a:endParaRPr>
                    </a:p>
                  </a:txBody>
                  <a:tcPr marL="67456" marR="67456"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544906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p:cNvSpPr>
          <p:nvPr>
            <p:ph type="ctrTitle"/>
          </p:nvPr>
        </p:nvSpPr>
        <p:spPr bwMode="auto"/>
        <p:txBody>
          <a:bodyPr wrap="square" numCol="1" anchorCtr="0" compatLnSpc="1">
            <a:prstTxWarp prst="textNoShape">
              <a:avLst/>
            </a:prstTxWarp>
          </a:bodyPr>
          <a:lstStyle/>
          <a:p>
            <a:pPr eaLnBrk="1" hangingPunct="1">
              <a:defRPr/>
            </a:pPr>
            <a:r>
              <a:rPr lang="en-US" b="1" dirty="0"/>
              <a:t>Fully Capitated </a:t>
            </a:r>
            <a:r>
              <a:rPr lang="en-US" b="1" dirty="0" smtClean="0"/>
              <a:t>Plans </a:t>
            </a:r>
            <a:r>
              <a:rPr lang="en-US" dirty="0" smtClean="0"/>
              <a:t/>
            </a:r>
            <a:br>
              <a:rPr lang="en-US" dirty="0" smtClean="0"/>
            </a:br>
            <a:r>
              <a:rPr lang="en-US" sz="3200" dirty="0" smtClean="0"/>
              <a:t>Medicare + Medicaid Services</a:t>
            </a:r>
            <a:endParaRPr lang="en-US" sz="3200" dirty="0"/>
          </a:p>
        </p:txBody>
      </p:sp>
      <p:sp>
        <p:nvSpPr>
          <p:cNvPr id="46082" name="Rectangle 4"/>
          <p:cNvSpPr>
            <a:spLocks noGrp="1"/>
          </p:cNvSpPr>
          <p:nvPr>
            <p:ph type="subTitle" idx="1"/>
          </p:nvPr>
        </p:nvSpPr>
        <p:spPr>
          <a:xfrm>
            <a:off x="685800" y="3429000"/>
            <a:ext cx="7848600" cy="1752600"/>
          </a:xfrm>
        </p:spPr>
        <p:txBody>
          <a:bodyPr/>
          <a:lstStyle/>
          <a:p>
            <a:pPr marL="457200" indent="-457200" eaLnBrk="1" hangingPunct="1">
              <a:buFont typeface="+mj-lt"/>
              <a:buAutoNum type="arabicPeriod"/>
            </a:pPr>
            <a:r>
              <a:rPr lang="en-US" dirty="0"/>
              <a:t>MAP</a:t>
            </a:r>
          </a:p>
          <a:p>
            <a:pPr marL="457200" indent="-457200" eaLnBrk="1" hangingPunct="1">
              <a:buFont typeface="+mj-lt"/>
              <a:buAutoNum type="arabicPeriod"/>
            </a:pPr>
            <a:r>
              <a:rPr lang="en-US" dirty="0"/>
              <a:t>PACE</a:t>
            </a:r>
          </a:p>
          <a:p>
            <a:pPr marL="457200" indent="-457200" eaLnBrk="1" hangingPunct="1">
              <a:buFont typeface="+mj-lt"/>
              <a:buAutoNum type="arabicPeriod"/>
            </a:pPr>
            <a:r>
              <a:rPr lang="en-US" dirty="0"/>
              <a:t>FIDA</a:t>
            </a:r>
          </a:p>
          <a:p>
            <a:pPr marL="457200" indent="-457200" eaLnBrk="1" hangingPunct="1">
              <a:buFont typeface="+mj-lt"/>
              <a:buAutoNum type="arabicPeriod"/>
            </a:pPr>
            <a:r>
              <a:rPr lang="en-US" dirty="0"/>
              <a:t>FIDA-IDD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a:off x="6719888" y="3276600"/>
            <a:ext cx="0" cy="5334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n-US"/>
              <a:t>Fully Capitated Plans: Common Principles</a:t>
            </a:r>
          </a:p>
        </p:txBody>
      </p:sp>
      <p:sp>
        <p:nvSpPr>
          <p:cNvPr id="62467" name="Text Placeholder 3"/>
          <p:cNvSpPr>
            <a:spLocks noGrp="1"/>
          </p:cNvSpPr>
          <p:nvPr>
            <p:ph type="body" idx="1"/>
          </p:nvPr>
        </p:nvSpPr>
        <p:spPr>
          <a:xfrm>
            <a:off x="457200" y="1676400"/>
            <a:ext cx="3932238" cy="639763"/>
          </a:xfrm>
          <a:ln w="9525"/>
        </p:spPr>
        <p:txBody>
          <a:bodyPr/>
          <a:lstStyle/>
          <a:p>
            <a:pPr eaLnBrk="1" hangingPunct="1"/>
            <a:r>
              <a:rPr lang="en-US"/>
              <a:t>Payment Structure</a:t>
            </a:r>
          </a:p>
        </p:txBody>
      </p:sp>
      <p:sp>
        <p:nvSpPr>
          <p:cNvPr id="3" name="Content Placeholder 2"/>
          <p:cNvSpPr>
            <a:spLocks noGrp="1"/>
          </p:cNvSpPr>
          <p:nvPr>
            <p:ph sz="half" idx="2"/>
          </p:nvPr>
        </p:nvSpPr>
        <p:spPr>
          <a:xfrm>
            <a:off x="457200" y="2438400"/>
            <a:ext cx="3932238" cy="3951288"/>
          </a:xfrm>
        </p:spPr>
        <p:txBody>
          <a:bodyPr rtlCol="0">
            <a:normAutofit lnSpcReduction="10000"/>
          </a:bodyPr>
          <a:lstStyle/>
          <a:p>
            <a:pPr marL="182880" indent="-182880" eaLnBrk="1" fontAlgn="auto" hangingPunct="1">
              <a:spcAft>
                <a:spcPts val="0"/>
              </a:spcAft>
              <a:buFont typeface="Arial" pitchFamily="34" charset="0"/>
              <a:buChar char="•"/>
              <a:defRPr/>
            </a:pPr>
            <a:r>
              <a:rPr lang="en-US" dirty="0">
                <a:ea typeface="+mn-ea"/>
                <a:cs typeface="+mn-cs"/>
              </a:rPr>
              <a:t>All of these plans cover Medicare A, B, and D, and Medicaid, including home care</a:t>
            </a:r>
          </a:p>
          <a:p>
            <a:pPr marL="182880" indent="-182880" eaLnBrk="1" fontAlgn="auto" hangingPunct="1">
              <a:spcAft>
                <a:spcPts val="0"/>
              </a:spcAft>
              <a:buFont typeface="Arial" pitchFamily="34" charset="0"/>
              <a:buChar char="•"/>
              <a:defRPr/>
            </a:pPr>
            <a:r>
              <a:rPr lang="en-US" dirty="0">
                <a:ea typeface="+mn-ea"/>
                <a:cs typeface="+mn-cs"/>
              </a:rPr>
              <a:t>All of these plans are fully capitated, which means that the government pays for all services</a:t>
            </a:r>
          </a:p>
          <a:p>
            <a:pPr marL="182880" indent="-182880" eaLnBrk="1" fontAlgn="auto" hangingPunct="1">
              <a:spcAft>
                <a:spcPts val="0"/>
              </a:spcAft>
              <a:buFont typeface="Arial" pitchFamily="34" charset="0"/>
              <a:buChar char="•"/>
              <a:defRPr/>
            </a:pPr>
            <a:r>
              <a:rPr lang="en-US" dirty="0">
                <a:ea typeface="+mn-ea"/>
                <a:cs typeface="+mn-cs"/>
              </a:rPr>
              <a:t>CMS and DOH collaborate on implementation</a:t>
            </a:r>
          </a:p>
        </p:txBody>
      </p:sp>
      <p:sp>
        <p:nvSpPr>
          <p:cNvPr id="62469" name="Text Placeholder 4"/>
          <p:cNvSpPr>
            <a:spLocks noGrp="1"/>
          </p:cNvSpPr>
          <p:nvPr>
            <p:ph type="body" sz="quarter" idx="3"/>
          </p:nvPr>
        </p:nvSpPr>
        <p:spPr>
          <a:xfrm>
            <a:off x="4754563" y="1676400"/>
            <a:ext cx="3932237" cy="639763"/>
          </a:xfrm>
          <a:ln w="9525"/>
        </p:spPr>
        <p:txBody>
          <a:bodyPr/>
          <a:lstStyle/>
          <a:p>
            <a:pPr eaLnBrk="1" hangingPunct="1"/>
            <a:r>
              <a:rPr>
                <a:ea typeface="ＭＳ Ｐゴシック" pitchFamily="-72" charset="-128"/>
                <a:cs typeface="ＭＳ Ｐゴシック" pitchFamily="-72" charset="-128"/>
              </a:rPr>
              <a:t>Capitation</a:t>
            </a:r>
          </a:p>
        </p:txBody>
      </p:sp>
      <p:pic>
        <p:nvPicPr>
          <p:cNvPr id="62470" name="Picture 6" descr="C:\Users\ptravitsky\AppData\Local\Microsoft\Windows\Temporary Internet Files\Content.IE5\VC1UQZMZ\large-money-bag-0-10141[1].gif"/>
          <p:cNvPicPr>
            <a:picLocks noChangeAspect="1" noChangeArrowheads="1"/>
          </p:cNvPicPr>
          <p:nvPr/>
        </p:nvPicPr>
        <p:blipFill>
          <a:blip r:embed="rId2"/>
          <a:srcRect/>
          <a:stretch>
            <a:fillRect/>
          </a:stretch>
        </p:blipFill>
        <p:spPr bwMode="auto">
          <a:xfrm>
            <a:off x="6573838" y="3352800"/>
            <a:ext cx="293687" cy="342900"/>
          </a:xfrm>
          <a:prstGeom prst="rect">
            <a:avLst/>
          </a:prstGeom>
          <a:noFill/>
          <a:ln w="9525">
            <a:noFill/>
            <a:miter lim="800000"/>
            <a:headEnd/>
            <a:tailEnd/>
          </a:ln>
        </p:spPr>
      </p:pic>
      <p:graphicFrame>
        <p:nvGraphicFramePr>
          <p:cNvPr id="12" name="Content Placeholder 11"/>
          <p:cNvGraphicFramePr>
            <a:graphicFrameLocks noGrp="1"/>
          </p:cNvGraphicFramePr>
          <p:nvPr>
            <p:ph sz="quarter" idx="4"/>
          </p:nvPr>
        </p:nvGraphicFramePr>
        <p:xfrm>
          <a:off x="4754563" y="2438400"/>
          <a:ext cx="393223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Straight Arrow Connector 20"/>
          <p:cNvCxnSpPr/>
          <p:nvPr/>
        </p:nvCxnSpPr>
        <p:spPr>
          <a:xfrm>
            <a:off x="6719888" y="4114800"/>
            <a:ext cx="0" cy="76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0" y="4549775"/>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34000" y="4549775"/>
            <a:ext cx="0" cy="327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077200" y="4549775"/>
            <a:ext cx="0" cy="327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476" name="Picture 8" descr="C:\Users\ptravitsky\AppData\Local\Microsoft\Windows\Temporary Internet Files\Content.IE5\VC1UQZMZ\large-money-bag-0-10141[1].gif"/>
          <p:cNvPicPr>
            <a:picLocks noChangeAspect="1" noChangeArrowheads="1"/>
          </p:cNvPicPr>
          <p:nvPr/>
        </p:nvPicPr>
        <p:blipFill>
          <a:blip r:embed="rId8"/>
          <a:srcRect/>
          <a:stretch>
            <a:fillRect/>
          </a:stretch>
        </p:blipFill>
        <p:spPr bwMode="auto">
          <a:xfrm>
            <a:off x="5808663" y="4338638"/>
            <a:ext cx="358775" cy="422275"/>
          </a:xfrm>
          <a:prstGeom prst="rect">
            <a:avLst/>
          </a:prstGeom>
          <a:noFill/>
          <a:ln w="9525">
            <a:noFill/>
            <a:miter lim="800000"/>
            <a:headEnd/>
            <a:tailEnd/>
          </a:ln>
        </p:spPr>
      </p:pic>
      <p:pic>
        <p:nvPicPr>
          <p:cNvPr id="62477" name="Picture 8" descr="C:\Users\ptravitsky\AppData\Local\Microsoft\Windows\Temporary Internet Files\Content.IE5\VC1UQZMZ\large-money-bag-0-10141[1].gif"/>
          <p:cNvPicPr>
            <a:picLocks noChangeAspect="1" noChangeArrowheads="1"/>
          </p:cNvPicPr>
          <p:nvPr/>
        </p:nvPicPr>
        <p:blipFill>
          <a:blip r:embed="rId8"/>
          <a:srcRect/>
          <a:stretch>
            <a:fillRect/>
          </a:stretch>
        </p:blipFill>
        <p:spPr bwMode="auto">
          <a:xfrm>
            <a:off x="7315200" y="4338638"/>
            <a:ext cx="360363" cy="422275"/>
          </a:xfrm>
          <a:prstGeom prst="rect">
            <a:avLst/>
          </a:prstGeom>
          <a:noFill/>
          <a:ln w="9525">
            <a:noFill/>
            <a:miter lim="800000"/>
            <a:headEnd/>
            <a:tailEnd/>
          </a:ln>
        </p:spPr>
      </p:pic>
    </p:spTree>
    <p:extLst>
      <p:ext uri="{BB962C8B-B14F-4D97-AF65-F5344CB8AC3E}">
        <p14:creationId xmlns:p14="http://schemas.microsoft.com/office/powerpoint/2010/main" val="1174326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n-US" dirty="0"/>
              <a:t>Fully Capitated Plans: Common Principles</a:t>
            </a:r>
          </a:p>
        </p:txBody>
      </p:sp>
      <p:sp>
        <p:nvSpPr>
          <p:cNvPr id="63490" name="Content Placeholder 2"/>
          <p:cNvSpPr>
            <a:spLocks noGrp="1"/>
          </p:cNvSpPr>
          <p:nvPr>
            <p:ph idx="1"/>
          </p:nvPr>
        </p:nvSpPr>
        <p:spPr/>
        <p:txBody>
          <a:bodyPr/>
          <a:lstStyle/>
          <a:p>
            <a:pPr marL="0" indent="0" eaLnBrk="1" hangingPunct="1">
              <a:buNone/>
            </a:pPr>
            <a:r>
              <a:rPr lang="en-US" dirty="0"/>
              <a:t>The </a:t>
            </a:r>
            <a:r>
              <a:rPr lang="en-US" u="sng" dirty="0"/>
              <a:t>same</a:t>
            </a:r>
            <a:r>
              <a:rPr lang="en-US" dirty="0"/>
              <a:t> people who are eligible for MLTC are eligible for fully capitated </a:t>
            </a:r>
            <a:r>
              <a:rPr lang="en-US" dirty="0" smtClean="0"/>
              <a:t>plans:</a:t>
            </a:r>
            <a:endParaRPr lang="en-US" dirty="0"/>
          </a:p>
          <a:p>
            <a:pPr marL="457200" indent="-457200" eaLnBrk="1" hangingPunct="1">
              <a:buFont typeface="+mj-lt"/>
              <a:buAutoNum type="arabicPeriod"/>
            </a:pPr>
            <a:r>
              <a:rPr lang="en-US" dirty="0"/>
              <a:t>Duals, age 21+, who need CBLTC for more than 120 days, regardless of possible need for acute inpatient hospitalization or nursing home placement in that time; or</a:t>
            </a:r>
          </a:p>
          <a:p>
            <a:pPr marL="457200" indent="-457200" eaLnBrk="1" hangingPunct="1">
              <a:buFont typeface="+mj-lt"/>
              <a:buAutoNum type="arabicPeriod"/>
            </a:pPr>
            <a:r>
              <a:rPr lang="en-US" dirty="0"/>
              <a:t>NH dual-eligible residents on institutional Medicaid</a:t>
            </a:r>
          </a:p>
          <a:p>
            <a:pPr marL="0" indent="0" eaLnBrk="1" hangingPunct="1">
              <a:buNone/>
            </a:pPr>
            <a:r>
              <a:rPr lang="en-US" dirty="0"/>
              <a:t>This </a:t>
            </a:r>
            <a:r>
              <a:rPr lang="en-US" dirty="0" smtClean="0"/>
              <a:t>population </a:t>
            </a:r>
            <a:r>
              <a:rPr lang="en-US" dirty="0"/>
              <a:t>MUST be in MLTC to access CBLTC services</a:t>
            </a:r>
          </a:p>
          <a:p>
            <a:pPr eaLnBrk="1" hangingPunct="1"/>
            <a:r>
              <a:rPr lang="en-US" dirty="0"/>
              <a:t>Enrollment in a fully capitated plan satisfies this mandate, but is </a:t>
            </a:r>
            <a:r>
              <a:rPr lang="en-US" dirty="0" smtClean="0"/>
              <a:t>voluntary</a:t>
            </a:r>
          </a:p>
        </p:txBody>
      </p:sp>
      <p:sp>
        <p:nvSpPr>
          <p:cNvPr id="63491" name="Rectangle 3"/>
          <p:cNvSpPr>
            <a:spLocks noChangeArrowheads="1"/>
          </p:cNvSpPr>
          <p:nvPr/>
        </p:nvSpPr>
        <p:spPr bwMode="auto">
          <a:xfrm>
            <a:off x="179388" y="400050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63492" name="Rectangle 4"/>
          <p:cNvSpPr>
            <a:spLocks noChangeArrowheads="1"/>
          </p:cNvSpPr>
          <p:nvPr/>
        </p:nvSpPr>
        <p:spPr bwMode="auto">
          <a:xfrm>
            <a:off x="38460363" y="240665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spTree>
    <p:extLst>
      <p:ext uri="{BB962C8B-B14F-4D97-AF65-F5344CB8AC3E}">
        <p14:creationId xmlns:p14="http://schemas.microsoft.com/office/powerpoint/2010/main" val="2649238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bwMode="auto"/>
        <p:txBody>
          <a:bodyPr wrap="square" numCol="1" anchorCtr="0" compatLnSpc="1">
            <a:prstTxWarp prst="textNoShape">
              <a:avLst/>
            </a:prstTxWarp>
            <a:normAutofit fontScale="90000"/>
          </a:bodyPr>
          <a:lstStyle/>
          <a:p>
            <a:pPr eaLnBrk="1" hangingPunct="1">
              <a:defRPr/>
            </a:pPr>
            <a:r>
              <a:rPr lang="en-US" dirty="0"/>
              <a:t>Fully Capitated Plans: Common Principles</a:t>
            </a:r>
          </a:p>
        </p:txBody>
      </p:sp>
      <p:graphicFrame>
        <p:nvGraphicFramePr>
          <p:cNvPr id="3" name="Diagram 2"/>
          <p:cNvGraphicFramePr/>
          <p:nvPr>
            <p:extLst>
              <p:ext uri="{D42A27DB-BD31-4B8C-83A1-F6EECF244321}">
                <p14:modId xmlns:p14="http://schemas.microsoft.com/office/powerpoint/2010/main" val="69966146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318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n-US" dirty="0"/>
              <a:t>Fully Capitated Plans: Common Principles</a:t>
            </a:r>
          </a:p>
        </p:txBody>
      </p:sp>
      <p:sp>
        <p:nvSpPr>
          <p:cNvPr id="65538" name="Text Placeholder 2"/>
          <p:cNvSpPr>
            <a:spLocks noGrp="1"/>
          </p:cNvSpPr>
          <p:nvPr>
            <p:ph type="body" idx="1"/>
          </p:nvPr>
        </p:nvSpPr>
        <p:spPr>
          <a:xfrm>
            <a:off x="457200" y="1676400"/>
            <a:ext cx="3932238" cy="639763"/>
          </a:xfrm>
          <a:ln w="9525"/>
        </p:spPr>
        <p:txBody>
          <a:bodyPr/>
          <a:lstStyle/>
          <a:p>
            <a:pPr eaLnBrk="1" hangingPunct="1"/>
            <a:r>
              <a:rPr lang="en-US"/>
              <a:t>What services are covered</a:t>
            </a:r>
          </a:p>
        </p:txBody>
      </p:sp>
      <p:sp>
        <p:nvSpPr>
          <p:cNvPr id="65539" name="Content Placeholder 3"/>
          <p:cNvSpPr>
            <a:spLocks noGrp="1"/>
          </p:cNvSpPr>
          <p:nvPr>
            <p:ph sz="half" idx="2"/>
          </p:nvPr>
        </p:nvSpPr>
        <p:spPr>
          <a:xfrm>
            <a:off x="457200" y="2204864"/>
            <a:ext cx="3932238" cy="3951288"/>
          </a:xfrm>
        </p:spPr>
        <p:txBody>
          <a:bodyPr/>
          <a:lstStyle/>
          <a:p>
            <a:pPr eaLnBrk="1" hangingPunct="1"/>
            <a:r>
              <a:rPr lang="en-US" dirty="0"/>
              <a:t>Medicare Part A</a:t>
            </a:r>
          </a:p>
          <a:p>
            <a:pPr eaLnBrk="1" hangingPunct="1"/>
            <a:r>
              <a:rPr lang="en-US" dirty="0"/>
              <a:t>Medicare Part B</a:t>
            </a:r>
          </a:p>
          <a:p>
            <a:pPr eaLnBrk="1" hangingPunct="1"/>
            <a:r>
              <a:rPr lang="en-US" dirty="0"/>
              <a:t>Medicare Part D</a:t>
            </a:r>
          </a:p>
          <a:p>
            <a:pPr eaLnBrk="1" hangingPunct="1"/>
            <a:r>
              <a:rPr lang="en-US" dirty="0"/>
              <a:t>Medicaid</a:t>
            </a:r>
          </a:p>
          <a:p>
            <a:pPr eaLnBrk="1" hangingPunct="1"/>
            <a:r>
              <a:rPr lang="en-US" dirty="0"/>
              <a:t>All services in the MLTC benefit package</a:t>
            </a:r>
          </a:p>
        </p:txBody>
      </p:sp>
      <p:sp>
        <p:nvSpPr>
          <p:cNvPr id="65540" name="Text Placeholder 4"/>
          <p:cNvSpPr>
            <a:spLocks noGrp="1"/>
          </p:cNvSpPr>
          <p:nvPr>
            <p:ph type="body" sz="quarter" idx="3"/>
          </p:nvPr>
        </p:nvSpPr>
        <p:spPr>
          <a:xfrm>
            <a:off x="4754563" y="1676400"/>
            <a:ext cx="3932237" cy="639763"/>
          </a:xfrm>
          <a:ln w="9525"/>
        </p:spPr>
        <p:txBody>
          <a:bodyPr/>
          <a:lstStyle/>
          <a:p>
            <a:pPr eaLnBrk="1" hangingPunct="1"/>
            <a:r>
              <a:rPr>
                <a:ea typeface="ＭＳ Ｐゴシック" pitchFamily="-72" charset="-128"/>
                <a:cs typeface="ＭＳ Ｐゴシック" pitchFamily="-72" charset="-128"/>
              </a:rPr>
              <a:t>What services remain FFS</a:t>
            </a:r>
          </a:p>
        </p:txBody>
      </p:sp>
      <p:sp>
        <p:nvSpPr>
          <p:cNvPr id="6" name="Content Placeholder 5"/>
          <p:cNvSpPr>
            <a:spLocks noGrp="1"/>
          </p:cNvSpPr>
          <p:nvPr>
            <p:ph sz="quarter" idx="4"/>
          </p:nvPr>
        </p:nvSpPr>
        <p:spPr>
          <a:xfrm>
            <a:off x="4758133" y="2204864"/>
            <a:ext cx="3932237" cy="3951288"/>
          </a:xfrm>
        </p:spPr>
        <p:txBody>
          <a:bodyPr rtlCol="0">
            <a:normAutofit/>
          </a:bodyPr>
          <a:lstStyle/>
          <a:p>
            <a:pPr lvl="1" indent="-182880" eaLnBrk="1" fontAlgn="auto" hangingPunct="1">
              <a:spcAft>
                <a:spcPts val="0"/>
              </a:spcAft>
              <a:buFont typeface="Arial" pitchFamily="34" charset="0"/>
              <a:buChar char="•"/>
              <a:defRPr/>
            </a:pPr>
            <a:r>
              <a:rPr lang="en-US" dirty="0">
                <a:ea typeface="+mn-ea"/>
              </a:rPr>
              <a:t>Directly observed therapy for tuberculosis</a:t>
            </a:r>
          </a:p>
          <a:p>
            <a:pPr lvl="1" indent="-182880" eaLnBrk="1" fontAlgn="auto" hangingPunct="1">
              <a:spcAft>
                <a:spcPts val="0"/>
              </a:spcAft>
              <a:buFont typeface="Arial" pitchFamily="34" charset="0"/>
              <a:buChar char="•"/>
              <a:defRPr/>
            </a:pPr>
            <a:r>
              <a:rPr lang="en-US" dirty="0">
                <a:ea typeface="+mn-ea"/>
              </a:rPr>
              <a:t>Out-of-network family planning services</a:t>
            </a:r>
          </a:p>
          <a:p>
            <a:pPr lvl="1" indent="-182880" eaLnBrk="1" fontAlgn="auto" hangingPunct="1">
              <a:spcAft>
                <a:spcPts val="0"/>
              </a:spcAft>
              <a:buFont typeface="Arial" pitchFamily="34" charset="0"/>
              <a:buChar char="•"/>
              <a:defRPr/>
            </a:pPr>
            <a:r>
              <a:rPr lang="en-US" dirty="0">
                <a:ea typeface="+mn-ea"/>
              </a:rPr>
              <a:t>Methadone maintenance</a:t>
            </a:r>
          </a:p>
          <a:p>
            <a:pPr lvl="1" indent="-182880" eaLnBrk="1" fontAlgn="auto" hangingPunct="1">
              <a:spcAft>
                <a:spcPts val="0"/>
              </a:spcAft>
              <a:buFont typeface="Arial" pitchFamily="34" charset="0"/>
              <a:buChar char="•"/>
              <a:defRPr/>
            </a:pPr>
            <a:r>
              <a:rPr lang="en-US" dirty="0">
                <a:ea typeface="+mn-ea"/>
              </a:rPr>
              <a:t>Hospice</a:t>
            </a:r>
          </a:p>
          <a:p>
            <a:pPr marL="731520" lvl="2" indent="-182880" eaLnBrk="1" fontAlgn="auto" hangingPunct="1">
              <a:spcAft>
                <a:spcPts val="0"/>
              </a:spcAft>
              <a:buFont typeface="Arial" pitchFamily="34" charset="0"/>
              <a:buChar char="•"/>
              <a:defRPr/>
            </a:pPr>
            <a:r>
              <a:rPr lang="en-US" dirty="0">
                <a:ea typeface="+mn-ea"/>
              </a:rPr>
              <a:t>FIDA/MAP—you can remain in the plan but you will access hospice through FFS</a:t>
            </a:r>
          </a:p>
          <a:p>
            <a:pPr marL="731520" lvl="2" indent="-182880" eaLnBrk="1" fontAlgn="auto" hangingPunct="1">
              <a:spcAft>
                <a:spcPts val="0"/>
              </a:spcAft>
              <a:buFont typeface="Arial" pitchFamily="34" charset="0"/>
              <a:buChar char="•"/>
              <a:defRPr/>
            </a:pPr>
            <a:r>
              <a:rPr lang="en-US" dirty="0" smtClean="0">
                <a:ea typeface="+mn-ea"/>
              </a:rPr>
              <a:t>PACE—this is a disenrollment</a:t>
            </a:r>
            <a:r>
              <a:rPr lang="en-US" dirty="0">
                <a:ea typeface="+mn-ea"/>
              </a:rPr>
              <a:t> </a:t>
            </a:r>
            <a:r>
              <a:rPr lang="en-US" dirty="0" smtClean="0">
                <a:ea typeface="+mn-ea"/>
              </a:rPr>
              <a:t>- MLTC </a:t>
            </a:r>
            <a:r>
              <a:rPr lang="en-US" dirty="0">
                <a:ea typeface="+mn-ea"/>
              </a:rPr>
              <a:t>Policy </a:t>
            </a:r>
            <a:r>
              <a:rPr lang="en-US" dirty="0" smtClean="0">
                <a:ea typeface="+mn-ea"/>
              </a:rPr>
              <a:t>13.18(b)</a:t>
            </a:r>
            <a:endParaRPr lang="en-US" dirty="0">
              <a:ea typeface="+mn-ea"/>
            </a:endParaRPr>
          </a:p>
          <a:p>
            <a:pPr lvl="1" indent="-182880" eaLnBrk="1" fontAlgn="auto" hangingPunct="1">
              <a:spcAft>
                <a:spcPts val="0"/>
              </a:spcAft>
              <a:buFont typeface="Arial" pitchFamily="34" charset="0"/>
              <a:buChar char="•"/>
              <a:defRPr/>
            </a:pPr>
            <a:endParaRPr lang="en-US" dirty="0">
              <a:ea typeface="+mn-ea"/>
            </a:endParaRPr>
          </a:p>
        </p:txBody>
      </p:sp>
    </p:spTree>
    <p:extLst>
      <p:ext uri="{BB962C8B-B14F-4D97-AF65-F5344CB8AC3E}">
        <p14:creationId xmlns:p14="http://schemas.microsoft.com/office/powerpoint/2010/main" val="2972152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Medicaid is the “</a:t>
            </a:r>
            <a:r>
              <a:rPr lang="en-US" dirty="0" smtClean="0">
                <a:solidFill>
                  <a:schemeClr val="tx1"/>
                </a:solidFill>
                <a:ea typeface="+mj-ea"/>
                <a:cs typeface="+mj-cs"/>
              </a:rPr>
              <a:t>payer</a:t>
            </a:r>
            <a:r>
              <a:rPr lang="en-US" dirty="0" smtClean="0">
                <a:solidFill>
                  <a:srgbClr val="FF0000"/>
                </a:solidFill>
                <a:ea typeface="+mj-ea"/>
                <a:cs typeface="+mj-cs"/>
              </a:rPr>
              <a:t> </a:t>
            </a:r>
            <a:r>
              <a:rPr lang="en-US" dirty="0">
                <a:ea typeface="+mj-ea"/>
                <a:cs typeface="+mj-cs"/>
              </a:rPr>
              <a:t>of last resort”</a:t>
            </a:r>
          </a:p>
        </p:txBody>
      </p:sp>
      <p:sp>
        <p:nvSpPr>
          <p:cNvPr id="19458" name="Content Placeholder 2"/>
          <p:cNvSpPr>
            <a:spLocks noGrp="1"/>
          </p:cNvSpPr>
          <p:nvPr>
            <p:ph idx="1"/>
          </p:nvPr>
        </p:nvSpPr>
        <p:spPr/>
        <p:txBody>
          <a:bodyPr/>
          <a:lstStyle/>
          <a:p>
            <a:pPr eaLnBrk="1" hangingPunct="1"/>
            <a:r>
              <a:rPr lang="en-US" dirty="0"/>
              <a:t>You must identify if your client has other health insurance that </a:t>
            </a:r>
            <a:r>
              <a:rPr lang="en-US" dirty="0" smtClean="0"/>
              <a:t>covers a </a:t>
            </a:r>
            <a:r>
              <a:rPr lang="en-US" dirty="0"/>
              <a:t>service in full or in part. That insurance must be billed before </a:t>
            </a:r>
            <a:r>
              <a:rPr lang="en-US" dirty="0" smtClean="0"/>
              <a:t>Medicaid.  42 CFR Part 433 Subpart D.</a:t>
            </a:r>
            <a:endParaRPr lang="en-US" dirty="0"/>
          </a:p>
          <a:p>
            <a:pPr lvl="1" eaLnBrk="1" hangingPunct="1"/>
            <a:r>
              <a:rPr lang="en-US" b="1" dirty="0" smtClean="0"/>
              <a:t>Third-party </a:t>
            </a:r>
            <a:r>
              <a:rPr lang="en-US" b="1" dirty="0"/>
              <a:t>health insurance </a:t>
            </a:r>
            <a:r>
              <a:rPr lang="en-US" dirty="0"/>
              <a:t>through employer/union or family member’s employer/union</a:t>
            </a:r>
          </a:p>
          <a:p>
            <a:pPr lvl="1" eaLnBrk="1" hangingPunct="1"/>
            <a:r>
              <a:rPr lang="en-US" b="1" dirty="0"/>
              <a:t>Medicare</a:t>
            </a:r>
          </a:p>
          <a:p>
            <a:pPr lvl="2" eaLnBrk="1" hangingPunct="1"/>
            <a:r>
              <a:rPr lang="en-US" dirty="0"/>
              <a:t>Original Medicare</a:t>
            </a:r>
          </a:p>
          <a:p>
            <a:pPr lvl="2" eaLnBrk="1" hangingPunct="1"/>
            <a:r>
              <a:rPr lang="en-US" dirty="0"/>
              <a:t>Medicare </a:t>
            </a:r>
            <a:r>
              <a:rPr lang="en-US" dirty="0" smtClean="0"/>
              <a:t>Advantage</a:t>
            </a:r>
          </a:p>
          <a:p>
            <a:pPr eaLnBrk="1" hangingPunct="1"/>
            <a:r>
              <a:rPr lang="en-US" dirty="0" smtClean="0"/>
              <a:t>Once Medicaid pays towards a service that is payment in full and </a:t>
            </a:r>
            <a:r>
              <a:rPr lang="en-US" b="1" dirty="0" smtClean="0"/>
              <a:t>the beneficiary cannot be billed</a:t>
            </a:r>
            <a:endParaRPr lang="en-US" b="1" dirty="0"/>
          </a:p>
          <a:p>
            <a:pPr eaLnBrk="1" hangingPunct="1"/>
            <a:r>
              <a:rPr lang="en-US" dirty="0" smtClean="0"/>
              <a:t>Medicaid provider manuals are a helpful resource to understand when services </a:t>
            </a:r>
            <a:r>
              <a:rPr lang="en-US" dirty="0"/>
              <a:t>are </a:t>
            </a:r>
            <a:r>
              <a:rPr lang="en-US" dirty="0" smtClean="0"/>
              <a:t>covered/billed: www.emedny.org/ProviderManuals/index.aspx </a:t>
            </a:r>
            <a:endParaRPr lang="en-US" dirty="0"/>
          </a:p>
          <a:p>
            <a:pPr eaLnBrk="1" hangingPunct="1"/>
            <a:endParaRPr lang="en-US" dirty="0"/>
          </a:p>
        </p:txBody>
      </p:sp>
      <p:sp>
        <p:nvSpPr>
          <p:cNvPr id="3" name="Slide Number Placeholder 2"/>
          <p:cNvSpPr>
            <a:spLocks noGrp="1"/>
          </p:cNvSpPr>
          <p:nvPr>
            <p:ph type="sldNum" sz="quarter" idx="12"/>
          </p:nvPr>
        </p:nvSpPr>
        <p:spPr/>
        <p:txBody>
          <a:bodyPr/>
          <a:lstStyle/>
          <a:p>
            <a:pPr>
              <a:defRPr/>
            </a:pPr>
            <a:fld id="{8306692B-5A8A-4912-8044-AE2AF0E04B6F}" type="slidenum">
              <a:rPr lang="en-US" smtClean="0"/>
              <a:pPr>
                <a:defRPr/>
              </a:pPr>
              <a:t>5</a:t>
            </a:fld>
            <a:endParaRPr lang="en-US"/>
          </a:p>
        </p:txBody>
      </p:sp>
    </p:spTree>
    <p:extLst>
      <p:ext uri="{BB962C8B-B14F-4D97-AF65-F5344CB8AC3E}">
        <p14:creationId xmlns:p14="http://schemas.microsoft.com/office/powerpoint/2010/main" val="3144099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Fully Capitated Plans: Common Principles</a:t>
            </a:r>
            <a:endParaRPr lang="en-US" dirty="0"/>
          </a:p>
        </p:txBody>
      </p:sp>
      <p:sp>
        <p:nvSpPr>
          <p:cNvPr id="8" name="Content Placeholder 7"/>
          <p:cNvSpPr>
            <a:spLocks noGrp="1"/>
          </p:cNvSpPr>
          <p:nvPr>
            <p:ph idx="1"/>
          </p:nvPr>
        </p:nvSpPr>
        <p:spPr/>
        <p:txBody>
          <a:bodyPr/>
          <a:lstStyle/>
          <a:p>
            <a:pPr marL="457200" indent="-457200" eaLnBrk="1" hangingPunct="1"/>
            <a:r>
              <a:rPr lang="en-US" dirty="0" smtClean="0"/>
              <a:t>Enrollment process is the same as that for MLTC plan</a:t>
            </a:r>
            <a:endParaRPr lang="en-US" dirty="0"/>
          </a:p>
          <a:p>
            <a:pPr marL="730250" lvl="1" indent="-457200" eaLnBrk="1" hangingPunct="1"/>
            <a:r>
              <a:rPr lang="en-US" dirty="0"/>
              <a:t>Conflict Free </a:t>
            </a:r>
            <a:r>
              <a:rPr lang="en-US" dirty="0" smtClean="0"/>
              <a:t>Evaluation</a:t>
            </a:r>
          </a:p>
          <a:p>
            <a:pPr marL="730250" lvl="1" indent="-457200" eaLnBrk="1" hangingPunct="1"/>
            <a:r>
              <a:rPr lang="en-US" dirty="0" smtClean="0"/>
              <a:t>Plan assessment</a:t>
            </a:r>
          </a:p>
          <a:p>
            <a:pPr marL="1005840" lvl="3" indent="-182880" eaLnBrk="1" hangingPunct="1"/>
            <a:r>
              <a:rPr lang="en-US" sz="1800" dirty="0" smtClean="0"/>
              <a:t>FIDA-IDD also requires OPWDD waiver eligibility; new enrollees should use the </a:t>
            </a:r>
            <a:r>
              <a:rPr lang="en-US" sz="1800" dirty="0"/>
              <a:t>front-door process for the OPWDD </a:t>
            </a:r>
            <a:r>
              <a:rPr lang="en-US" sz="1800" dirty="0" smtClean="0"/>
              <a:t>waiver*</a:t>
            </a:r>
          </a:p>
          <a:p>
            <a:pPr marL="731202" lvl="2" indent="-457200" eaLnBrk="1" hangingPunct="1"/>
            <a:r>
              <a:rPr lang="en-US" sz="2000" dirty="0" smtClean="0"/>
              <a:t>Plan </a:t>
            </a:r>
            <a:r>
              <a:rPr lang="en-US" sz="2000" dirty="0"/>
              <a:t>submission of enrollment paperwork to NY Medicaid </a:t>
            </a:r>
            <a:r>
              <a:rPr lang="en-US" sz="2000" dirty="0" smtClean="0"/>
              <a:t>Choice</a:t>
            </a:r>
          </a:p>
          <a:p>
            <a:pPr marL="455613" indent="-457200" eaLnBrk="1" hangingPunct="1"/>
            <a:r>
              <a:rPr lang="en-US" dirty="0" smtClean="0"/>
              <a:t>Dual </a:t>
            </a:r>
            <a:r>
              <a:rPr lang="en-US" dirty="0" err="1" smtClean="0"/>
              <a:t>eligibles</a:t>
            </a:r>
            <a:r>
              <a:rPr lang="en-US" dirty="0" smtClean="0"/>
              <a:t> who transition between plans offering MLTC benefit package DO NOT require a new Conflict Free Evaluation –</a:t>
            </a:r>
          </a:p>
          <a:p>
            <a:pPr marL="730250" lvl="1" indent="-457200" eaLnBrk="1" hangingPunct="1"/>
            <a:r>
              <a:rPr lang="en-US" dirty="0" smtClean="0"/>
              <a:t>MLTC to MLTC</a:t>
            </a:r>
          </a:p>
          <a:p>
            <a:pPr marL="730250" lvl="1" indent="-457200" eaLnBrk="1" hangingPunct="1"/>
            <a:r>
              <a:rPr lang="en-US" dirty="0" smtClean="0"/>
              <a:t>MLTC to fully capitated plan</a:t>
            </a:r>
          </a:p>
          <a:p>
            <a:pPr marL="730250" lvl="1" indent="-457200" eaLnBrk="1" hangingPunct="1"/>
            <a:r>
              <a:rPr lang="en-US" dirty="0" smtClean="0"/>
              <a:t>Fully capitated plan to MLTC (but see next slide)</a:t>
            </a:r>
            <a:endParaRPr lang="en-US" dirty="0"/>
          </a:p>
          <a:p>
            <a:endParaRPr lang="en-US" dirty="0"/>
          </a:p>
        </p:txBody>
      </p:sp>
      <p:sp>
        <p:nvSpPr>
          <p:cNvPr id="9" name="TextBox 8"/>
          <p:cNvSpPr txBox="1"/>
          <p:nvPr/>
        </p:nvSpPr>
        <p:spPr>
          <a:xfrm>
            <a:off x="403114" y="5996778"/>
            <a:ext cx="9505056" cy="720080"/>
          </a:xfrm>
          <a:prstGeom prst="rect">
            <a:avLst/>
          </a:prstGeom>
        </p:spPr>
        <p:txBody>
          <a:bodyPr vert="horz" wrap="none" lIns="91440" tIns="45720" rIns="91440" bIns="45720" rtlCol="0" anchor="ctr">
            <a:normAutofit/>
          </a:bodyPr>
          <a:lstStyle/>
          <a:p>
            <a:pPr marL="0" lvl="3"/>
            <a:r>
              <a:rPr lang="en-US" sz="1800" dirty="0" smtClean="0"/>
              <a:t>*http</a:t>
            </a:r>
            <a:r>
              <a:rPr lang="en-US" sz="1800" dirty="0"/>
              <a:t>://www.opwdd.ny.gov/opwdd_services_supports/eligibility/faqs </a:t>
            </a:r>
          </a:p>
        </p:txBody>
      </p:sp>
    </p:spTree>
    <p:extLst>
      <p:ext uri="{BB962C8B-B14F-4D97-AF65-F5344CB8AC3E}">
        <p14:creationId xmlns:p14="http://schemas.microsoft.com/office/powerpoint/2010/main" val="1031600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Fully Capitated Plans: Common Principles</a:t>
            </a:r>
          </a:p>
        </p:txBody>
      </p:sp>
      <p:sp>
        <p:nvSpPr>
          <p:cNvPr id="8" name="Content Placeholder 7"/>
          <p:cNvSpPr>
            <a:spLocks noGrp="1"/>
          </p:cNvSpPr>
          <p:nvPr>
            <p:ph idx="1"/>
          </p:nvPr>
        </p:nvSpPr>
        <p:spPr/>
        <p:txBody>
          <a:bodyPr/>
          <a:lstStyle/>
          <a:p>
            <a:r>
              <a:rPr lang="en-US" dirty="0"/>
              <a:t>When transitioning from a fully capitated plan to MLTC, remember that the fully capitated plan covers Medicare </a:t>
            </a:r>
            <a:r>
              <a:rPr lang="en-US" u="sng" dirty="0"/>
              <a:t>Part D</a:t>
            </a:r>
            <a:r>
              <a:rPr lang="en-US" dirty="0"/>
              <a:t> and the MLTC plan does not</a:t>
            </a:r>
          </a:p>
          <a:p>
            <a:r>
              <a:rPr lang="en-US" dirty="0"/>
              <a:t>Transitioning from fully capitated plan to MLTC </a:t>
            </a:r>
            <a:r>
              <a:rPr lang="en-US" dirty="0" smtClean="0"/>
              <a:t>may call </a:t>
            </a:r>
            <a:r>
              <a:rPr lang="en-US" dirty="0"/>
              <a:t>for TWO enrollments with different enrollment deadlines:</a:t>
            </a:r>
          </a:p>
          <a:p>
            <a:pPr marL="731837" lvl="1" indent="-457200">
              <a:buFont typeface="+mj-lt"/>
              <a:buAutoNum type="arabicPeriod"/>
            </a:pPr>
            <a:r>
              <a:rPr lang="en-US" dirty="0"/>
              <a:t>Fully capitated plan </a:t>
            </a:r>
            <a:r>
              <a:rPr lang="en-US" dirty="0">
                <a:sym typeface="Wingdings" panose="05000000000000000000" pitchFamily="2" charset="2"/>
              </a:rPr>
              <a:t> MLTC</a:t>
            </a:r>
          </a:p>
          <a:p>
            <a:pPr lvl="2"/>
            <a:r>
              <a:rPr lang="en-US" dirty="0">
                <a:sym typeface="Wingdings" panose="05000000000000000000" pitchFamily="2" charset="2"/>
              </a:rPr>
              <a:t>Enrollment paperwork must be submitted by the 18</a:t>
            </a:r>
            <a:r>
              <a:rPr lang="en-US" baseline="30000" dirty="0">
                <a:sym typeface="Wingdings" panose="05000000000000000000" pitchFamily="2" charset="2"/>
              </a:rPr>
              <a:t>th</a:t>
            </a:r>
            <a:r>
              <a:rPr lang="en-US" dirty="0">
                <a:sym typeface="Wingdings" panose="05000000000000000000" pitchFamily="2" charset="2"/>
              </a:rPr>
              <a:t> of the month</a:t>
            </a:r>
          </a:p>
          <a:p>
            <a:pPr marL="731837" lvl="1" indent="-457200">
              <a:buFont typeface="+mj-lt"/>
              <a:buAutoNum type="arabicPeriod"/>
            </a:pPr>
            <a:r>
              <a:rPr lang="en-US" dirty="0">
                <a:sym typeface="Wingdings" panose="05000000000000000000" pitchFamily="2" charset="2"/>
              </a:rPr>
              <a:t>Fully capitated plan  Part D plan or Medicare Advantage plan that has drug coverage</a:t>
            </a:r>
          </a:p>
          <a:p>
            <a:pPr lvl="2"/>
            <a:r>
              <a:rPr lang="en-US" dirty="0">
                <a:sym typeface="Wingdings" panose="05000000000000000000" pitchFamily="2" charset="2"/>
              </a:rPr>
              <a:t>Any time during the month to be effective 1</a:t>
            </a:r>
            <a:r>
              <a:rPr lang="en-US" baseline="30000" dirty="0">
                <a:sym typeface="Wingdings" panose="05000000000000000000" pitchFamily="2" charset="2"/>
              </a:rPr>
              <a:t>st</a:t>
            </a:r>
            <a:r>
              <a:rPr lang="en-US" dirty="0">
                <a:sym typeface="Wingdings" panose="05000000000000000000" pitchFamily="2" charset="2"/>
              </a:rPr>
              <a:t> of the following month (a dual getting CBLTC through a managed care plan has met her spend down and has active Medicaid coverage, so she has a </a:t>
            </a:r>
            <a:r>
              <a:rPr lang="en-US" dirty="0" smtClean="0">
                <a:sym typeface="Wingdings" panose="05000000000000000000" pitchFamily="2" charset="2"/>
              </a:rPr>
              <a:t>Special Enrollment Period for </a:t>
            </a:r>
            <a:r>
              <a:rPr lang="en-US" dirty="0">
                <a:sym typeface="Wingdings" panose="05000000000000000000" pitchFamily="2" charset="2"/>
              </a:rPr>
              <a:t>Part D)</a:t>
            </a:r>
            <a:endParaRPr lang="en-US" dirty="0"/>
          </a:p>
        </p:txBody>
      </p:sp>
    </p:spTree>
    <p:extLst>
      <p:ext uri="{BB962C8B-B14F-4D97-AF65-F5344CB8AC3E}">
        <p14:creationId xmlns:p14="http://schemas.microsoft.com/office/powerpoint/2010/main" val="877878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33400"/>
            <a:ext cx="8712968" cy="990600"/>
          </a:xfrm>
        </p:spPr>
        <p:txBody>
          <a:bodyPr>
            <a:normAutofit fontScale="90000"/>
          </a:bodyPr>
          <a:lstStyle/>
          <a:p>
            <a:r>
              <a:rPr lang="en-US" dirty="0" smtClean="0"/>
              <a:t>Focus on Medicaid Advantage Plus (MAP)</a:t>
            </a:r>
            <a:endParaRPr lang="en-US" dirty="0"/>
          </a:p>
        </p:txBody>
      </p:sp>
      <p:sp>
        <p:nvSpPr>
          <p:cNvPr id="3" name="Subtitle 2"/>
          <p:cNvSpPr>
            <a:spLocks noGrp="1"/>
          </p:cNvSpPr>
          <p:nvPr>
            <p:ph sz="half" idx="1"/>
          </p:nvPr>
        </p:nvSpPr>
        <p:spPr/>
        <p:txBody>
          <a:bodyPr/>
          <a:lstStyle/>
          <a:p>
            <a:pPr marL="342900" indent="-342900">
              <a:buFont typeface="Arial" panose="020B0604020202020204" pitchFamily="34" charset="0"/>
              <a:buChar char="•"/>
            </a:pPr>
            <a:endParaRPr lang="en-US" dirty="0"/>
          </a:p>
          <a:p>
            <a:pPr marL="342900" indent="-347472">
              <a:buFont typeface="Arial" panose="020B0604020202020204" pitchFamily="34" charset="0"/>
              <a:buChar char="•"/>
            </a:pPr>
            <a:r>
              <a:rPr lang="en-US" sz="2000" dirty="0" smtClean="0"/>
              <a:t>Same </a:t>
            </a:r>
            <a:r>
              <a:rPr lang="en-US" sz="2000" dirty="0"/>
              <a:t>sources of law as MLTC</a:t>
            </a:r>
          </a:p>
          <a:p>
            <a:pPr marL="342900" indent="-347472">
              <a:buFont typeface="Arial" panose="020B0604020202020204" pitchFamily="34" charset="0"/>
              <a:buChar char="•"/>
            </a:pPr>
            <a:r>
              <a:rPr lang="en-US" sz="2000" u="sng" dirty="0"/>
              <a:t>Model contract </a:t>
            </a:r>
            <a:r>
              <a:rPr lang="en-US" sz="2000" dirty="0"/>
              <a:t>https://www.health.ny.gov/health_care/medicaid/redesign/mrt90/hlth_plans_prov_prof.htm</a:t>
            </a:r>
          </a:p>
          <a:p>
            <a:pPr marL="342900" indent="-347472">
              <a:buFont typeface="Arial" panose="020B0604020202020204" pitchFamily="34" charset="0"/>
              <a:buChar char="•"/>
            </a:pPr>
            <a:r>
              <a:rPr lang="en-US" sz="2000" u="sng" dirty="0"/>
              <a:t>MRT 90 policies apply to MAP, unless otherwise stated </a:t>
            </a:r>
            <a:r>
              <a:rPr lang="en-US" sz="2000" dirty="0"/>
              <a:t>https://www.health.ny.gov/health_care/medicaid/redesign/mltc_policy_13-03a.htm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96752122"/>
              </p:ext>
            </p:extLst>
          </p:nvPr>
        </p:nvGraphicFramePr>
        <p:xfrm>
          <a:off x="4648200" y="1673225"/>
          <a:ext cx="40386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1726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a:t>
            </a:r>
          </a:p>
        </p:txBody>
      </p:sp>
      <p:sp>
        <p:nvSpPr>
          <p:cNvPr id="3" name="Content Placeholder 2"/>
          <p:cNvSpPr>
            <a:spLocks noGrp="1"/>
          </p:cNvSpPr>
          <p:nvPr>
            <p:ph idx="1"/>
          </p:nvPr>
        </p:nvSpPr>
        <p:spPr/>
        <p:txBody>
          <a:bodyPr/>
          <a:lstStyle/>
          <a:p>
            <a:r>
              <a:rPr lang="en-US" sz="2800" dirty="0"/>
              <a:t>Who </a:t>
            </a:r>
            <a:r>
              <a:rPr lang="en-US" sz="2800" u="sng" dirty="0"/>
              <a:t>can</a:t>
            </a:r>
            <a:r>
              <a:rPr lang="en-US" sz="2800" dirty="0"/>
              <a:t> enroll?</a:t>
            </a:r>
          </a:p>
          <a:p>
            <a:pPr lvl="1" indent="-182880" eaLnBrk="1" fontAlgn="auto" hangingPunct="1">
              <a:spcAft>
                <a:spcPts val="0"/>
              </a:spcAft>
              <a:buFont typeface="Arial" pitchFamily="34" charset="0"/>
              <a:buChar char="•"/>
              <a:defRPr/>
            </a:pPr>
            <a:r>
              <a:rPr lang="en-US" sz="2400" b="1" dirty="0"/>
              <a:t>Age 18 or older</a:t>
            </a:r>
          </a:p>
          <a:p>
            <a:pPr lvl="1" indent="-182880" eaLnBrk="1" fontAlgn="auto" hangingPunct="1">
              <a:spcAft>
                <a:spcPts val="0"/>
              </a:spcAft>
              <a:buFont typeface="Arial" pitchFamily="34" charset="0"/>
              <a:buChar char="•"/>
              <a:defRPr/>
            </a:pPr>
            <a:r>
              <a:rPr lang="en-US" sz="2400" dirty="0"/>
              <a:t>Full Medicaid</a:t>
            </a:r>
          </a:p>
          <a:p>
            <a:pPr lvl="1" indent="-182880" eaLnBrk="1" fontAlgn="auto" hangingPunct="1">
              <a:spcAft>
                <a:spcPts val="0"/>
              </a:spcAft>
              <a:buFont typeface="Arial" pitchFamily="34" charset="0"/>
              <a:buChar char="•"/>
              <a:defRPr/>
            </a:pPr>
            <a:r>
              <a:rPr lang="en-US" sz="2400" dirty="0"/>
              <a:t>Evidence of coverage under Medicare Parts A and B, </a:t>
            </a:r>
            <a:r>
              <a:rPr lang="en-US" sz="2400" u="sng" dirty="0"/>
              <a:t>or</a:t>
            </a:r>
            <a:r>
              <a:rPr lang="en-US" sz="2400" dirty="0"/>
              <a:t> Part C</a:t>
            </a:r>
          </a:p>
          <a:p>
            <a:pPr lvl="1" indent="-182880" eaLnBrk="1" fontAlgn="auto" hangingPunct="1">
              <a:spcAft>
                <a:spcPts val="0"/>
              </a:spcAft>
              <a:buFont typeface="Arial" pitchFamily="34" charset="0"/>
              <a:buChar char="•"/>
              <a:defRPr/>
            </a:pPr>
            <a:r>
              <a:rPr lang="en-US" sz="2400" dirty="0"/>
              <a:t>Enroll in the Medicaid plan’s Medicare Advantage product</a:t>
            </a:r>
          </a:p>
          <a:p>
            <a:pPr lvl="1"/>
            <a:r>
              <a:rPr lang="en-US" sz="2400" dirty="0"/>
              <a:t>Require nursing home level of care</a:t>
            </a:r>
          </a:p>
          <a:p>
            <a:pPr lvl="1"/>
            <a:r>
              <a:rPr lang="en-US" sz="2400" dirty="0"/>
              <a:t>Require a service in the MLTC benefit package</a:t>
            </a:r>
          </a:p>
        </p:txBody>
      </p:sp>
    </p:spTree>
    <p:extLst>
      <p:ext uri="{BB962C8B-B14F-4D97-AF65-F5344CB8AC3E}">
        <p14:creationId xmlns:p14="http://schemas.microsoft.com/office/powerpoint/2010/main" val="19263330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MAP</a:t>
            </a:r>
          </a:p>
        </p:txBody>
      </p:sp>
      <p:sp>
        <p:nvSpPr>
          <p:cNvPr id="3" name="Content Placeholder 2"/>
          <p:cNvSpPr>
            <a:spLocks noGrp="1"/>
          </p:cNvSpPr>
          <p:nvPr>
            <p:ph idx="1"/>
          </p:nvPr>
        </p:nvSpPr>
        <p:spPr/>
        <p:txBody>
          <a:bodyPr/>
          <a:lstStyle/>
          <a:p>
            <a:pPr indent="-182880" eaLnBrk="1" fontAlgn="auto" hangingPunct="1">
              <a:spcAft>
                <a:spcPts val="0"/>
              </a:spcAft>
              <a:buFont typeface="Arial" pitchFamily="34" charset="0"/>
              <a:buChar char="•"/>
              <a:defRPr/>
            </a:pPr>
            <a:r>
              <a:rPr lang="en-US" sz="2200" dirty="0"/>
              <a:t>Who cannot enroll?  Many people! For complete list of exemptions/exclusions see Medicaid Advantage Plus Model Contract  § 5.2.  Here are some examples:</a:t>
            </a:r>
            <a:endParaRPr lang="en-US" dirty="0"/>
          </a:p>
          <a:p>
            <a:pPr lvl="1" indent="-182880" eaLnBrk="1" fontAlgn="auto" hangingPunct="1">
              <a:spcAft>
                <a:spcPts val="0"/>
              </a:spcAft>
              <a:buFont typeface="Arial" pitchFamily="34" charset="0"/>
              <a:buChar char="•"/>
              <a:defRPr/>
            </a:pPr>
            <a:r>
              <a:rPr lang="en-US" dirty="0"/>
              <a:t>Individuals with </a:t>
            </a:r>
            <a:r>
              <a:rPr lang="en-US" u="sng" dirty="0"/>
              <a:t>End Stage Renal </a:t>
            </a:r>
            <a:r>
              <a:rPr lang="en-US" u="sng" dirty="0" smtClean="0"/>
              <a:t>Disease</a:t>
            </a:r>
          </a:p>
          <a:p>
            <a:pPr lvl="2" indent="-182880" eaLnBrk="1" fontAlgn="auto" hangingPunct="1">
              <a:spcAft>
                <a:spcPts val="0"/>
              </a:spcAft>
              <a:buFont typeface="Arial" pitchFamily="34" charset="0"/>
              <a:buChar char="•"/>
              <a:defRPr/>
            </a:pPr>
            <a:r>
              <a:rPr lang="en-US" dirty="0" smtClean="0"/>
              <a:t>On ESRD and Medicare, see</a:t>
            </a:r>
            <a:r>
              <a:rPr lang="en-US" dirty="0"/>
              <a:t>: https://</a:t>
            </a:r>
            <a:r>
              <a:rPr lang="en-US" dirty="0" smtClean="0"/>
              <a:t>www.medicare.gov/sign-up-change-plans/medicare-health-plans/medicare-advantage-plans/esrd-and-medicare-advantage-plans.html</a:t>
            </a:r>
            <a:endParaRPr lang="en-US" dirty="0"/>
          </a:p>
          <a:p>
            <a:pPr lvl="1" indent="-182880" eaLnBrk="1" fontAlgn="auto" hangingPunct="1">
              <a:spcAft>
                <a:spcPts val="0"/>
              </a:spcAft>
              <a:buFont typeface="Arial" pitchFamily="34" charset="0"/>
              <a:buChar char="•"/>
              <a:defRPr/>
            </a:pPr>
            <a:r>
              <a:rPr lang="en-US" dirty="0"/>
              <a:t>Individuals who are only eligible for the </a:t>
            </a:r>
            <a:r>
              <a:rPr lang="en-US" u="sng" dirty="0"/>
              <a:t>Medicare Savings Program </a:t>
            </a:r>
            <a:r>
              <a:rPr lang="en-US" dirty="0"/>
              <a:t>(QMB, SLIMB, or QI-1</a:t>
            </a:r>
            <a:r>
              <a:rPr lang="en-US" dirty="0" smtClean="0"/>
              <a:t>)</a:t>
            </a:r>
          </a:p>
          <a:p>
            <a:pPr lvl="2" indent="-182880" eaLnBrk="1" fontAlgn="auto" hangingPunct="1">
              <a:spcAft>
                <a:spcPts val="0"/>
              </a:spcAft>
              <a:buFont typeface="Arial" pitchFamily="34" charset="0"/>
              <a:buChar char="•"/>
              <a:defRPr/>
            </a:pPr>
            <a:r>
              <a:rPr lang="en-US" dirty="0" smtClean="0"/>
              <a:t>MSP is not full Medicaid coverage!</a:t>
            </a:r>
            <a:endParaRPr lang="en-US" dirty="0"/>
          </a:p>
          <a:p>
            <a:pPr lvl="1" indent="-182880" eaLnBrk="1" hangingPunct="1">
              <a:spcAft>
                <a:spcPts val="0"/>
              </a:spcAft>
              <a:buFont typeface="Arial" pitchFamily="34" charset="0"/>
              <a:buChar char="•"/>
              <a:defRPr/>
            </a:pPr>
            <a:r>
              <a:rPr lang="en-US" dirty="0"/>
              <a:t>Individuals with access to </a:t>
            </a:r>
            <a:r>
              <a:rPr lang="en-US" u="sng" dirty="0"/>
              <a:t>comprehensive private health care coverage, except for </a:t>
            </a:r>
            <a:r>
              <a:rPr lang="en-US" u="sng" dirty="0" smtClean="0"/>
              <a:t>Medicare</a:t>
            </a:r>
          </a:p>
          <a:p>
            <a:pPr lvl="2" indent="-182880" eaLnBrk="1" hangingPunct="1">
              <a:spcAft>
                <a:spcPts val="0"/>
              </a:spcAft>
              <a:buFont typeface="Arial" pitchFamily="34" charset="0"/>
              <a:buChar char="•"/>
              <a:defRPr/>
            </a:pPr>
            <a:r>
              <a:rPr lang="en-US" dirty="0" smtClean="0"/>
              <a:t>Probably many reasons for this, but these individuals may not have Medicare Part B</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MAP</a:t>
            </a:r>
          </a:p>
        </p:txBody>
      </p:sp>
      <p:sp>
        <p:nvSpPr>
          <p:cNvPr id="49154" name="Content Placeholder 2"/>
          <p:cNvSpPr>
            <a:spLocks noGrp="1"/>
          </p:cNvSpPr>
          <p:nvPr>
            <p:ph idx="1"/>
          </p:nvPr>
        </p:nvSpPr>
        <p:spPr/>
        <p:txBody>
          <a:bodyPr/>
          <a:lstStyle/>
          <a:p>
            <a:pPr eaLnBrk="1" hangingPunct="1"/>
            <a:r>
              <a:rPr lang="en-US" dirty="0"/>
              <a:t>What does the plan cover?</a:t>
            </a:r>
          </a:p>
          <a:p>
            <a:pPr eaLnBrk="1" hangingPunct="1"/>
            <a:r>
              <a:rPr lang="en-US" dirty="0"/>
              <a:t>Medicare A, B, D, </a:t>
            </a:r>
            <a:r>
              <a:rPr lang="en-US" dirty="0" smtClean="0"/>
              <a:t>Medicaid, and MLTC Benefit Package</a:t>
            </a:r>
            <a:endParaRPr lang="en-US" dirty="0"/>
          </a:p>
          <a:p>
            <a:pPr eaLnBrk="1" hangingPunct="1"/>
            <a:r>
              <a:rPr lang="en-US" dirty="0"/>
              <a:t>Full list of covered and non-covered services is found in Appendix K of the model contract</a:t>
            </a:r>
          </a:p>
          <a:p>
            <a:pPr eaLnBrk="1" hangingPunct="1"/>
            <a:r>
              <a:rPr lang="en-US" dirty="0" smtClean="0"/>
              <a:t>Examples of non-covered services:</a:t>
            </a:r>
            <a:endParaRPr lang="en-US" dirty="0"/>
          </a:p>
          <a:p>
            <a:pPr lvl="1" eaLnBrk="1" hangingPunct="1"/>
            <a:r>
              <a:rPr lang="en-US" dirty="0"/>
              <a:t>Hospice</a:t>
            </a:r>
          </a:p>
          <a:p>
            <a:pPr lvl="1" eaLnBrk="1" hangingPunct="1"/>
            <a:r>
              <a:rPr lang="en-US" dirty="0"/>
              <a:t>Methadone maintenance</a:t>
            </a:r>
          </a:p>
          <a:p>
            <a:pPr lvl="1" eaLnBrk="1" hangingPunct="1"/>
            <a:r>
              <a:rPr lang="en-US" dirty="0"/>
              <a:t>Out-of-network family planning</a:t>
            </a:r>
          </a:p>
          <a:p>
            <a:pPr lvl="1" eaLnBrk="1" hangingPunct="1"/>
            <a:r>
              <a:rPr lang="en-US" dirty="0"/>
              <a:t>Direct observation therapy for </a:t>
            </a:r>
            <a:r>
              <a:rPr lang="en-US" dirty="0" smtClean="0"/>
              <a:t>tuberculosis</a:t>
            </a:r>
          </a:p>
          <a:p>
            <a:pPr lvl="1" eaLnBrk="1" hangingPunct="1"/>
            <a:r>
              <a:rPr lang="en-US" dirty="0" smtClean="0"/>
              <a:t>Certain mental health services</a:t>
            </a:r>
          </a:p>
          <a:p>
            <a:pPr lvl="1" eaLnBrk="1" hangingPunct="1"/>
            <a:r>
              <a:rPr lang="en-US" dirty="0" smtClean="0"/>
              <a:t>Assisted Living Program</a:t>
            </a:r>
          </a:p>
          <a:p>
            <a:pPr lvl="1" eaLnBrk="1" hangingPunct="1"/>
            <a:r>
              <a:rPr lang="en-US" dirty="0" smtClean="0"/>
              <a:t>Waiver services</a:t>
            </a:r>
          </a:p>
          <a:p>
            <a:pPr lvl="1" eaLnBrk="1" hangingPunct="1"/>
            <a:r>
              <a:rPr lang="en-US" dirty="0" smtClean="0"/>
              <a:t>OPWDD services</a:t>
            </a:r>
            <a:endParaRPr lang="en-US" dirty="0"/>
          </a:p>
          <a:p>
            <a:pPr eaLnBrk="1" hangingPunct="1"/>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Focus on PACE</a:t>
            </a:r>
            <a:endParaRPr lang="en-US" dirty="0"/>
          </a:p>
        </p:txBody>
      </p:sp>
      <p:sp>
        <p:nvSpPr>
          <p:cNvPr id="5" name="Subtitle 4"/>
          <p:cNvSpPr>
            <a:spLocks noGrp="1"/>
          </p:cNvSpPr>
          <p:nvPr>
            <p:ph sz="half" idx="1"/>
          </p:nvPr>
        </p:nvSpPr>
        <p:spPr>
          <a:xfrm>
            <a:off x="457200" y="1673352"/>
            <a:ext cx="4042792" cy="4718304"/>
          </a:xfrm>
        </p:spPr>
        <p:txBody>
          <a:bodyPr/>
          <a:lstStyle/>
          <a:p>
            <a:pPr marL="342900" indent="-342900">
              <a:buFont typeface="Arial" panose="020B0604020202020204" pitchFamily="34" charset="0"/>
              <a:buChar char="•"/>
            </a:pPr>
            <a:r>
              <a:rPr lang="en-US" sz="1600" u="sng" dirty="0"/>
              <a:t>42 CFR Part </a:t>
            </a:r>
            <a:r>
              <a:rPr lang="en-US" sz="1600" u="sng" dirty="0" smtClean="0"/>
              <a:t>460 and Manual </a:t>
            </a:r>
            <a:r>
              <a:rPr lang="en-US" sz="1600" dirty="0"/>
              <a:t>https://</a:t>
            </a:r>
            <a:r>
              <a:rPr lang="en-US" sz="1600" dirty="0" smtClean="0"/>
              <a:t>www.cms.gov/Regulations-and-Guidance/Guidance/Manuals/Internet-Only-Manuals-IOMs-Items/CMS019036.html </a:t>
            </a:r>
            <a:endParaRPr lang="en-US" sz="1600" dirty="0"/>
          </a:p>
          <a:p>
            <a:pPr marL="342900" indent="-342900">
              <a:buFont typeface="Arial" panose="020B0604020202020204" pitchFamily="34" charset="0"/>
              <a:buChar char="•"/>
            </a:pPr>
            <a:r>
              <a:rPr lang="en-US" sz="1600" u="sng" dirty="0"/>
              <a:t>Model contract</a:t>
            </a:r>
            <a:r>
              <a:rPr lang="en-US" sz="1600" dirty="0"/>
              <a:t>: https://www.health.ny.gov/health_care/medicaid/redesign/mrt90/hlth_plans_prov_prof.htm </a:t>
            </a:r>
          </a:p>
          <a:p>
            <a:pPr marL="342900" indent="-342900">
              <a:buFont typeface="Arial" panose="020B0604020202020204" pitchFamily="34" charset="0"/>
              <a:buChar char="•"/>
            </a:pPr>
            <a:r>
              <a:rPr lang="en-US" sz="1600" u="sng" dirty="0" smtClean="0"/>
              <a:t>MRT </a:t>
            </a:r>
            <a:r>
              <a:rPr lang="en-US" sz="1600" u="sng" dirty="0"/>
              <a:t>90 policies apply to PACE unless otherwise stated</a:t>
            </a:r>
            <a:r>
              <a:rPr lang="en-US" sz="1600" dirty="0"/>
              <a:t> https://</a:t>
            </a:r>
            <a:r>
              <a:rPr lang="en-US" sz="1600" dirty="0" smtClean="0"/>
              <a:t>www.health.ny.gov/health_care/medicaid/redesign/mltc_policy_13-03a.htm</a:t>
            </a:r>
            <a:endParaRPr lang="en-US" sz="1600" dirty="0"/>
          </a:p>
          <a:p>
            <a:pPr marL="342900" indent="-342900">
              <a:buFont typeface="Arial" panose="020B0604020202020204" pitchFamily="34" charset="0"/>
              <a:buChar char="•"/>
            </a:pPr>
            <a:r>
              <a:rPr lang="en-US" sz="1600" u="sng" dirty="0" smtClean="0"/>
              <a:t>Enrollment numbers as </a:t>
            </a:r>
            <a:r>
              <a:rPr lang="en-US" sz="1600" u="sng" dirty="0"/>
              <a:t>of Feb. 2016</a:t>
            </a:r>
            <a:r>
              <a:rPr lang="en-US" sz="1600" dirty="0"/>
              <a:t> http://www.integratedcareresourcecenter.net/PDFs/ICRC--PACE%20Program%20Enrollment%20Feb%202016.pdf </a:t>
            </a:r>
          </a:p>
          <a:p>
            <a:pPr marL="342900" indent="-342900">
              <a:buFont typeface="Arial" panose="020B0604020202020204" pitchFamily="34" charset="0"/>
              <a:buChar char="•"/>
            </a:pPr>
            <a:endParaRPr lang="en-US" sz="1600" dirty="0"/>
          </a:p>
        </p:txBody>
      </p:sp>
      <p:graphicFrame>
        <p:nvGraphicFramePr>
          <p:cNvPr id="6" name="Content Placeholder 4"/>
          <p:cNvGraphicFramePr>
            <a:graphicFrameLocks noGrp="1"/>
          </p:cNvGraphicFramePr>
          <p:nvPr>
            <p:ph sz="half" idx="2"/>
            <p:extLst>
              <p:ext uri="{D42A27DB-BD31-4B8C-83A1-F6EECF244321}">
                <p14:modId xmlns:p14="http://schemas.microsoft.com/office/powerpoint/2010/main" val="1849882773"/>
              </p:ext>
            </p:extLst>
          </p:nvPr>
        </p:nvGraphicFramePr>
        <p:xfrm>
          <a:off x="4648200" y="1673225"/>
          <a:ext cx="40386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7324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PACE</a:t>
            </a:r>
          </a:p>
        </p:txBody>
      </p:sp>
      <p:sp>
        <p:nvSpPr>
          <p:cNvPr id="53250" name="Content Placeholder 2"/>
          <p:cNvSpPr>
            <a:spLocks noGrp="1"/>
          </p:cNvSpPr>
          <p:nvPr>
            <p:ph idx="1"/>
          </p:nvPr>
        </p:nvSpPr>
        <p:spPr/>
        <p:txBody>
          <a:bodyPr/>
          <a:lstStyle/>
          <a:p>
            <a:pPr eaLnBrk="1" hangingPunct="1"/>
            <a:r>
              <a:rPr lang="en-US" dirty="0"/>
              <a:t>Who cannot enroll?</a:t>
            </a:r>
          </a:p>
          <a:p>
            <a:pPr eaLnBrk="1" hangingPunct="1"/>
            <a:r>
              <a:rPr lang="en-US" dirty="0"/>
              <a:t>PACE is only available to people age 55 and older who require a nursing home level of care</a:t>
            </a:r>
            <a:r>
              <a:rPr lang="en-US" i="1" dirty="0"/>
              <a:t> </a:t>
            </a:r>
            <a:r>
              <a:rPr lang="en-US" dirty="0"/>
              <a:t>42 CFR 460.150(b)</a:t>
            </a:r>
          </a:p>
          <a:p>
            <a:pPr eaLnBrk="1" hangingPunct="1"/>
            <a:r>
              <a:rPr lang="en-US" dirty="0"/>
              <a:t>PACE enrollees do not have to be enrolled in both Medicare and Medicaid. 42 CFR 460.150(d)</a:t>
            </a:r>
          </a:p>
          <a:p>
            <a:pPr lvl="1" eaLnBrk="1" hangingPunct="1"/>
            <a:r>
              <a:rPr lang="en-US" dirty="0" smtClean="0"/>
              <a:t>So </a:t>
            </a:r>
            <a:r>
              <a:rPr lang="en-US" dirty="0"/>
              <a:t>if you have a client in PACE who wishes to change between managed care products, double check their coverage</a:t>
            </a:r>
          </a:p>
          <a:p>
            <a:pPr marL="274637" lvl="1" indent="0" eaLnBrk="1" hangingPunct="1">
              <a:buNone/>
            </a:pPr>
            <a:endParaRPr lang="en-US" dirty="0"/>
          </a:p>
          <a:p>
            <a:pPr eaLnBrk="1" hangingPunct="1"/>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PACE</a:t>
            </a:r>
            <a:endParaRPr lang="en-US" dirty="0"/>
          </a:p>
        </p:txBody>
      </p:sp>
      <p:sp>
        <p:nvSpPr>
          <p:cNvPr id="49154" name="Content Placeholder 2"/>
          <p:cNvSpPr>
            <a:spLocks noGrp="1"/>
          </p:cNvSpPr>
          <p:nvPr>
            <p:ph idx="1"/>
          </p:nvPr>
        </p:nvSpPr>
        <p:spPr>
          <a:xfrm>
            <a:off x="467544" y="1412776"/>
            <a:ext cx="8229600" cy="4876800"/>
          </a:xfrm>
        </p:spPr>
        <p:txBody>
          <a:bodyPr/>
          <a:lstStyle/>
          <a:p>
            <a:pPr eaLnBrk="1" hangingPunct="1"/>
            <a:r>
              <a:rPr lang="en-US" dirty="0"/>
              <a:t>What does the plan cover?</a:t>
            </a:r>
          </a:p>
          <a:p>
            <a:pPr eaLnBrk="1" hangingPunct="1"/>
            <a:r>
              <a:rPr lang="en-US" dirty="0"/>
              <a:t>Medicare A, B, D, </a:t>
            </a:r>
            <a:r>
              <a:rPr lang="en-US" dirty="0" smtClean="0"/>
              <a:t>Medicaid, and MLTC Benefit Package</a:t>
            </a:r>
          </a:p>
          <a:p>
            <a:pPr marL="457201" lvl="3" eaLnBrk="1" hangingPunct="1">
              <a:buSzPct val="85000"/>
            </a:pPr>
            <a:r>
              <a:rPr lang="en-US" altLang="en-US" sz="2000" dirty="0"/>
              <a:t>PACE provides services through a particular site – a medical clinic or hospital.  Because all providers are linked, potentially more opportunity for coordinated care.</a:t>
            </a:r>
            <a:endParaRPr lang="en-US" sz="2000" dirty="0"/>
          </a:p>
          <a:p>
            <a:r>
              <a:rPr lang="en-US" dirty="0" smtClean="0"/>
              <a:t>The following services are </a:t>
            </a:r>
            <a:r>
              <a:rPr lang="en-US" dirty="0"/>
              <a:t>excluded </a:t>
            </a:r>
            <a:r>
              <a:rPr lang="en-US" dirty="0" smtClean="0"/>
              <a:t>(42 CFR 460.96):</a:t>
            </a:r>
          </a:p>
          <a:p>
            <a:pPr lvl="1"/>
            <a:r>
              <a:rPr lang="en-US" dirty="0" smtClean="0"/>
              <a:t>Services not authorized by the interdisciplinary team, unless it is an emergency service</a:t>
            </a:r>
          </a:p>
          <a:p>
            <a:pPr lvl="1"/>
            <a:r>
              <a:rPr lang="en-US" dirty="0" smtClean="0"/>
              <a:t>Private duty nursing in an inpatient facility, or nonmedical </a:t>
            </a:r>
            <a:r>
              <a:rPr lang="en-US" dirty="0"/>
              <a:t>items for personal convenience such as telephone charges and radio or television rental (unless specifically authorized by the interdisciplinary team as part of the participant's plan of care). </a:t>
            </a:r>
            <a:endParaRPr lang="en-US" dirty="0" smtClean="0"/>
          </a:p>
          <a:p>
            <a:pPr lvl="1"/>
            <a:r>
              <a:rPr lang="en-US" dirty="0" smtClean="0"/>
              <a:t>Purely cosmetic surgery, or experimental procedures</a:t>
            </a:r>
          </a:p>
          <a:p>
            <a:pPr lvl="1"/>
            <a:r>
              <a:rPr lang="en-US" dirty="0" smtClean="0"/>
              <a:t>Services </a:t>
            </a:r>
            <a:r>
              <a:rPr lang="en-US" dirty="0"/>
              <a:t>furnished outside of the United States, </a:t>
            </a:r>
            <a:r>
              <a:rPr lang="en-US" dirty="0" smtClean="0"/>
              <a:t>with</a:t>
            </a:r>
          </a:p>
          <a:p>
            <a:pPr marL="274637" lvl="1" indent="0">
              <a:buNone/>
            </a:pPr>
            <a:r>
              <a:rPr lang="en-US" dirty="0" smtClean="0"/>
              <a:t>limited exception</a:t>
            </a:r>
            <a:endParaRPr lang="en-US" dirty="0"/>
          </a:p>
          <a:p>
            <a:pPr eaLnBrk="1" hangingPunct="1"/>
            <a:endParaRPr lang="en-US" dirty="0"/>
          </a:p>
        </p:txBody>
      </p:sp>
    </p:spTree>
    <p:extLst>
      <p:ext uri="{BB962C8B-B14F-4D97-AF65-F5344CB8AC3E}">
        <p14:creationId xmlns:p14="http://schemas.microsoft.com/office/powerpoint/2010/main" val="36670091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FIDA</a:t>
            </a:r>
          </a:p>
        </p:txBody>
      </p:sp>
      <p:sp>
        <p:nvSpPr>
          <p:cNvPr id="3" name="Content Placeholder 2"/>
          <p:cNvSpPr>
            <a:spLocks noGrp="1"/>
          </p:cNvSpPr>
          <p:nvPr>
            <p:ph sz="half" idx="1"/>
          </p:nvPr>
        </p:nvSpPr>
        <p:spPr>
          <a:xfrm>
            <a:off x="457200" y="1673352"/>
            <a:ext cx="4038600" cy="2115688"/>
          </a:xfrm>
        </p:spPr>
        <p:txBody>
          <a:bodyPr/>
          <a:lstStyle/>
          <a:p>
            <a:r>
              <a:rPr lang="en-US" sz="2000" dirty="0"/>
              <a:t>FIDA is a demonstration program under the Affordable Care Act</a:t>
            </a:r>
          </a:p>
          <a:p>
            <a:r>
              <a:rPr lang="en-US" sz="2000" dirty="0"/>
              <a:t>Specifically, FIDA is a “financial alignment initiative” overseen by the </a:t>
            </a:r>
            <a:r>
              <a:rPr lang="en-US" sz="2000" dirty="0" smtClean="0"/>
              <a:t>CMS Medicare-Medicaid </a:t>
            </a:r>
            <a:r>
              <a:rPr lang="en-US" sz="2000" dirty="0"/>
              <a:t>Coordination </a:t>
            </a:r>
            <a:r>
              <a:rPr lang="en-US" sz="2000" dirty="0" smtClean="0"/>
              <a:t>office</a:t>
            </a:r>
            <a:r>
              <a:rPr lang="en-US" sz="2000" dirty="0"/>
              <a:t> </a:t>
            </a:r>
            <a:r>
              <a:rPr lang="en-US" sz="2000" dirty="0" smtClean="0"/>
              <a:t>and NYS DOH. </a:t>
            </a:r>
            <a:endParaRPr lang="en-US" sz="2000" dirty="0"/>
          </a:p>
          <a:p>
            <a:r>
              <a:rPr lang="en-US" sz="2000" dirty="0" smtClean="0"/>
              <a:t>New </a:t>
            </a:r>
            <a:r>
              <a:rPr lang="en-US" sz="2000" dirty="0"/>
              <a:t>York has chosen a capitated </a:t>
            </a:r>
            <a:r>
              <a:rPr lang="en-US" sz="2000" dirty="0" smtClean="0"/>
              <a:t>model</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32094770"/>
              </p:ext>
            </p:extLst>
          </p:nvPr>
        </p:nvGraphicFramePr>
        <p:xfrm>
          <a:off x="4648200" y="1673225"/>
          <a:ext cx="40386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9208" y="5301208"/>
            <a:ext cx="8835280" cy="1031988"/>
          </a:xfrm>
          <a:prstGeom prst="rect">
            <a:avLst/>
          </a:prstGeom>
          <a:solidFill>
            <a:schemeClr val="bg1"/>
          </a:solidFill>
        </p:spPr>
        <p:txBody>
          <a:bodyPr vert="horz" wrap="none" lIns="91440" tIns="45720" rIns="91440" bIns="45720" rtlCol="0" anchor="ctr">
            <a:normAutofit lnSpcReduction="10000"/>
          </a:bodyPr>
          <a:lstStyle/>
          <a:p>
            <a:r>
              <a:rPr lang="en-US" sz="1600" dirty="0"/>
              <a:t>See </a:t>
            </a:r>
            <a:r>
              <a:rPr lang="en-US" sz="1600" dirty="0" smtClean="0"/>
              <a:t> </a:t>
            </a:r>
            <a:r>
              <a:rPr lang="en-US" sz="1600" dirty="0"/>
              <a:t>http://</a:t>
            </a:r>
            <a:r>
              <a:rPr lang="en-US" sz="1600" dirty="0" smtClean="0"/>
              <a:t>tinyurl.com/CMS-Duals-MMCO </a:t>
            </a:r>
          </a:p>
          <a:p>
            <a:endParaRPr lang="en-US" sz="1600" dirty="0"/>
          </a:p>
          <a:p>
            <a:pPr marL="0" lvl="1"/>
            <a:r>
              <a:rPr lang="en-US" sz="1600" dirty="0"/>
              <a:t>https://www.cms.gov/Medicare-Medicaid-Coordination</a:t>
            </a:r>
            <a:r>
              <a:rPr lang="en-US" sz="1600" dirty="0" smtClean="0"/>
              <a:t>/</a:t>
            </a:r>
            <a:br>
              <a:rPr lang="en-US" sz="1600" dirty="0" smtClean="0"/>
            </a:br>
            <a:r>
              <a:rPr lang="en-US" sz="1600" dirty="0" smtClean="0"/>
              <a:t>Medicare-and-Medicaid-Coordination/Medicare-Medicaid-Coordination-Office/index.html </a:t>
            </a:r>
            <a:endParaRPr lang="en-US" sz="1600" dirty="0"/>
          </a:p>
          <a:p>
            <a:endParaRPr lang="en-US" b="1" dirty="0" smtClean="0">
              <a:solidFill>
                <a:srgbClr val="A32E37"/>
              </a:solidFill>
            </a:endParaRPr>
          </a:p>
        </p:txBody>
      </p:sp>
    </p:spTree>
    <p:extLst>
      <p:ext uri="{BB962C8B-B14F-4D97-AF65-F5344CB8AC3E}">
        <p14:creationId xmlns:p14="http://schemas.microsoft.com/office/powerpoint/2010/main" val="2375974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A4EC3A-5576-434A-A3BA-17A85B2C3B24}" type="slidenum">
              <a:rPr lang="en-US">
                <a:solidFill>
                  <a:schemeClr val="tx1"/>
                </a:solidFill>
                <a:ea typeface="ＭＳ Ｐゴシック" pitchFamily="-72" charset="-128"/>
                <a:cs typeface="ＭＳ Ｐゴシック" pitchFamily="-72" charset="-128"/>
              </a:rPr>
              <a:pPr fontAlgn="base">
                <a:spcBef>
                  <a:spcPct val="0"/>
                </a:spcBef>
                <a:spcAft>
                  <a:spcPct val="0"/>
                </a:spcAft>
                <a:defRPr/>
              </a:pPr>
              <a:t>6</a:t>
            </a:fld>
            <a:endParaRPr lang="en-US">
              <a:solidFill>
                <a:schemeClr val="tx1"/>
              </a:solidFill>
              <a:ea typeface="ＭＳ Ｐゴシック" pitchFamily="-72" charset="-128"/>
              <a:cs typeface="ＭＳ Ｐゴシック" pitchFamily="-72" charset="-128"/>
            </a:endParaRPr>
          </a:p>
        </p:txBody>
      </p:sp>
      <p:sp>
        <p:nvSpPr>
          <p:cNvPr id="45059" name="Rectangle 4"/>
          <p:cNvSpPr>
            <a:spLocks noGrp="1"/>
          </p:cNvSpPr>
          <p:nvPr>
            <p:ph type="title"/>
          </p:nvPr>
        </p:nvSpPr>
        <p:spPr/>
        <p:txBody>
          <a:bodyPr/>
          <a:lstStyle/>
          <a:p>
            <a:pPr eaLnBrk="1" fontAlgn="auto" hangingPunct="1">
              <a:spcAft>
                <a:spcPts val="0"/>
              </a:spcAft>
              <a:defRPr/>
            </a:pPr>
            <a:r>
              <a:rPr lang="en-US" dirty="0" smtClean="0">
                <a:ea typeface="ＭＳ Ｐゴシック" pitchFamily="-112" charset="-128"/>
                <a:cs typeface="+mj-cs"/>
              </a:rPr>
              <a:t>Payment for Medicaid services:</a:t>
            </a:r>
            <a:endParaRPr lang="en-US" dirty="0">
              <a:ea typeface="ＭＳ Ｐゴシック" pitchFamily="-112" charset="-128"/>
              <a:cs typeface="+mj-cs"/>
            </a:endParaRPr>
          </a:p>
        </p:txBody>
      </p:sp>
      <p:sp>
        <p:nvSpPr>
          <p:cNvPr id="20483" name="Rectangle 40"/>
          <p:cNvSpPr>
            <a:spLocks noGrp="1"/>
          </p:cNvSpPr>
          <p:nvPr>
            <p:ph type="body" sz="half" idx="1"/>
          </p:nvPr>
        </p:nvSpPr>
        <p:spPr>
          <a:xfrm>
            <a:off x="457200" y="1673225"/>
            <a:ext cx="4038600" cy="4718050"/>
          </a:xfrm>
        </p:spPr>
        <p:txBody>
          <a:bodyPr/>
          <a:lstStyle/>
          <a:p>
            <a:pPr marL="0" indent="0" algn="ctr" eaLnBrk="1" hangingPunct="1">
              <a:buFont typeface="Arial" pitchFamily="-72" charset="0"/>
              <a:buNone/>
            </a:pPr>
            <a:r>
              <a:rPr lang="en-US" sz="2300"/>
              <a:t>Fee-For-Service</a:t>
            </a:r>
          </a:p>
        </p:txBody>
      </p:sp>
      <p:sp>
        <p:nvSpPr>
          <p:cNvPr id="20484" name="Rectangle 41"/>
          <p:cNvSpPr>
            <a:spLocks noGrp="1"/>
          </p:cNvSpPr>
          <p:nvPr>
            <p:ph type="body" sz="half" idx="2"/>
          </p:nvPr>
        </p:nvSpPr>
        <p:spPr>
          <a:xfrm>
            <a:off x="4648200" y="1673225"/>
            <a:ext cx="4038600" cy="4718050"/>
          </a:xfrm>
        </p:spPr>
        <p:txBody>
          <a:bodyPr/>
          <a:lstStyle/>
          <a:p>
            <a:pPr marL="0" indent="0" algn="ctr" eaLnBrk="1" hangingPunct="1">
              <a:buFont typeface="Arial" pitchFamily="-72" charset="0"/>
              <a:buNone/>
            </a:pPr>
            <a:r>
              <a:rPr lang="en-US" sz="2300"/>
              <a:t>Managed Care</a:t>
            </a:r>
          </a:p>
        </p:txBody>
      </p:sp>
      <p:sp>
        <p:nvSpPr>
          <p:cNvPr id="20485" name="AutoShape 23"/>
          <p:cNvSpPr>
            <a:spLocks noChangeArrowheads="1"/>
          </p:cNvSpPr>
          <p:nvPr/>
        </p:nvSpPr>
        <p:spPr bwMode="auto">
          <a:xfrm>
            <a:off x="990600" y="2603500"/>
            <a:ext cx="3048000" cy="766763"/>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1800"/>
              <a:t>Government Health Program</a:t>
            </a:r>
          </a:p>
        </p:txBody>
      </p:sp>
      <p:sp>
        <p:nvSpPr>
          <p:cNvPr id="45063" name="AutoShape 24"/>
          <p:cNvSpPr>
            <a:spLocks noChangeArrowheads="1"/>
          </p:cNvSpPr>
          <p:nvPr/>
        </p:nvSpPr>
        <p:spPr bwMode="auto">
          <a:xfrm>
            <a:off x="457200" y="4117975"/>
            <a:ext cx="1316038" cy="766763"/>
          </a:xfrm>
          <a:prstGeom prst="roundRect">
            <a:avLst>
              <a:gd name="adj" fmla="val 16667"/>
            </a:avLst>
          </a:prstGeom>
          <a:solidFill>
            <a:schemeClr val="accent4">
              <a:lumMod val="40000"/>
              <a:lumOff val="60000"/>
            </a:schemeClr>
          </a:solidFill>
          <a:ln w="9525">
            <a:solidFill>
              <a:schemeClr val="tx1"/>
            </a:solidFill>
            <a:round/>
            <a:headEnd/>
            <a:tailEnd/>
          </a:ln>
          <a:effectLst/>
          <a:extLst/>
        </p:spPr>
        <p:txBody>
          <a:bodyPr wrap="none" anchor="ctr"/>
          <a:lstStyle/>
          <a:p>
            <a:pPr algn="ctr" fontAlgn="auto">
              <a:spcBef>
                <a:spcPts val="0"/>
              </a:spcBef>
              <a:spcAft>
                <a:spcPts val="0"/>
              </a:spcAft>
              <a:defRPr/>
            </a:pPr>
            <a:r>
              <a:rPr lang="en-US" sz="1800">
                <a:latin typeface="+mn-lt"/>
                <a:ea typeface="+mn-ea"/>
                <a:cs typeface="+mn-cs"/>
              </a:rPr>
              <a:t>Hospitals</a:t>
            </a:r>
          </a:p>
        </p:txBody>
      </p:sp>
      <p:sp>
        <p:nvSpPr>
          <p:cNvPr id="45064" name="AutoShape 25"/>
          <p:cNvSpPr>
            <a:spLocks noChangeArrowheads="1"/>
          </p:cNvSpPr>
          <p:nvPr/>
        </p:nvSpPr>
        <p:spPr bwMode="auto">
          <a:xfrm>
            <a:off x="1819275" y="4117975"/>
            <a:ext cx="1316038" cy="766763"/>
          </a:xfrm>
          <a:prstGeom prst="roundRect">
            <a:avLst>
              <a:gd name="adj" fmla="val 16667"/>
            </a:avLst>
          </a:prstGeom>
          <a:solidFill>
            <a:schemeClr val="accent4">
              <a:lumMod val="40000"/>
              <a:lumOff val="60000"/>
            </a:schemeClr>
          </a:solidFill>
          <a:ln w="9525">
            <a:solidFill>
              <a:schemeClr val="tx1"/>
            </a:solidFill>
            <a:round/>
            <a:headEnd/>
            <a:tailEnd/>
          </a:ln>
          <a:effectLst/>
          <a:extLst/>
        </p:spPr>
        <p:txBody>
          <a:bodyPr wrap="none" anchor="ctr"/>
          <a:lstStyle/>
          <a:p>
            <a:pPr algn="ctr" fontAlgn="auto">
              <a:spcBef>
                <a:spcPts val="0"/>
              </a:spcBef>
              <a:spcAft>
                <a:spcPts val="0"/>
              </a:spcAft>
              <a:defRPr/>
            </a:pPr>
            <a:r>
              <a:rPr lang="en-US" sz="1800" dirty="0">
                <a:latin typeface="+mn-lt"/>
                <a:ea typeface="+mn-ea"/>
                <a:cs typeface="+mn-cs"/>
              </a:rPr>
              <a:t>Doctors</a:t>
            </a:r>
          </a:p>
        </p:txBody>
      </p:sp>
      <p:sp>
        <p:nvSpPr>
          <p:cNvPr id="45065" name="AutoShape 26"/>
          <p:cNvSpPr>
            <a:spLocks noChangeArrowheads="1"/>
          </p:cNvSpPr>
          <p:nvPr/>
        </p:nvSpPr>
        <p:spPr bwMode="auto">
          <a:xfrm>
            <a:off x="3181350" y="4117975"/>
            <a:ext cx="1466850" cy="766763"/>
          </a:xfrm>
          <a:prstGeom prst="roundRect">
            <a:avLst>
              <a:gd name="adj" fmla="val 16667"/>
            </a:avLst>
          </a:prstGeom>
          <a:solidFill>
            <a:schemeClr val="accent4">
              <a:lumMod val="40000"/>
              <a:lumOff val="60000"/>
            </a:schemeClr>
          </a:solidFill>
          <a:ln w="9525">
            <a:solidFill>
              <a:schemeClr val="tx1"/>
            </a:solidFill>
            <a:round/>
            <a:headEnd/>
            <a:tailEnd/>
          </a:ln>
          <a:effectLst/>
          <a:extLst/>
        </p:spPr>
        <p:txBody>
          <a:bodyPr anchor="ctr"/>
          <a:lstStyle/>
          <a:p>
            <a:pPr algn="ctr" fontAlgn="auto">
              <a:spcBef>
                <a:spcPts val="0"/>
              </a:spcBef>
              <a:spcAft>
                <a:spcPts val="0"/>
              </a:spcAft>
              <a:defRPr/>
            </a:pPr>
            <a:r>
              <a:rPr lang="en-US" sz="1800" dirty="0">
                <a:latin typeface="+mn-lt"/>
                <a:ea typeface="+mn-ea"/>
                <a:cs typeface="+mn-cs"/>
              </a:rPr>
              <a:t>Other </a:t>
            </a:r>
            <a:r>
              <a:rPr lang="en-US" sz="2000" dirty="0">
                <a:latin typeface="+mn-lt"/>
                <a:ea typeface="+mn-ea"/>
                <a:cs typeface="+mn-cs"/>
              </a:rPr>
              <a:t>Providers</a:t>
            </a:r>
          </a:p>
        </p:txBody>
      </p:sp>
      <p:cxnSp>
        <p:nvCxnSpPr>
          <p:cNvPr id="20489" name="AutoShape 28"/>
          <p:cNvCxnSpPr>
            <a:cxnSpLocks noChangeShapeType="1"/>
            <a:stCxn id="20485" idx="2"/>
            <a:endCxn id="45063" idx="0"/>
          </p:cNvCxnSpPr>
          <p:nvPr/>
        </p:nvCxnSpPr>
        <p:spPr bwMode="auto">
          <a:xfrm rot="5400000">
            <a:off x="1441451" y="3044825"/>
            <a:ext cx="747712" cy="1398587"/>
          </a:xfrm>
          <a:prstGeom prst="bentConnector3">
            <a:avLst>
              <a:gd name="adj1" fmla="val 50000"/>
            </a:avLst>
          </a:prstGeom>
          <a:noFill/>
          <a:ln w="12700">
            <a:solidFill>
              <a:schemeClr val="tx1"/>
            </a:solidFill>
            <a:miter lim="800000"/>
            <a:headEnd/>
            <a:tailEnd type="triangle" w="lg" len="lg"/>
          </a:ln>
        </p:spPr>
      </p:cxnSp>
      <p:cxnSp>
        <p:nvCxnSpPr>
          <p:cNvPr id="20490" name="AutoShape 29"/>
          <p:cNvCxnSpPr>
            <a:cxnSpLocks noChangeShapeType="1"/>
            <a:stCxn id="20485" idx="2"/>
            <a:endCxn id="45064" idx="0"/>
          </p:cNvCxnSpPr>
          <p:nvPr/>
        </p:nvCxnSpPr>
        <p:spPr bwMode="auto">
          <a:xfrm rot="5400000">
            <a:off x="2122488" y="3725863"/>
            <a:ext cx="747712" cy="36512"/>
          </a:xfrm>
          <a:prstGeom prst="bentConnector3">
            <a:avLst>
              <a:gd name="adj1" fmla="val 50000"/>
            </a:avLst>
          </a:prstGeom>
          <a:noFill/>
          <a:ln w="12700">
            <a:solidFill>
              <a:schemeClr val="tx1"/>
            </a:solidFill>
            <a:miter lim="800000"/>
            <a:headEnd/>
            <a:tailEnd type="triangle" w="lg" len="lg"/>
          </a:ln>
        </p:spPr>
      </p:cxnSp>
      <p:cxnSp>
        <p:nvCxnSpPr>
          <p:cNvPr id="20491" name="AutoShape 30"/>
          <p:cNvCxnSpPr>
            <a:cxnSpLocks noChangeShapeType="1"/>
            <a:stCxn id="20485" idx="2"/>
            <a:endCxn id="45065" idx="0"/>
          </p:cNvCxnSpPr>
          <p:nvPr/>
        </p:nvCxnSpPr>
        <p:spPr bwMode="auto">
          <a:xfrm rot="16200000" flipH="1">
            <a:off x="2840832" y="3044031"/>
            <a:ext cx="747712" cy="1400175"/>
          </a:xfrm>
          <a:prstGeom prst="bentConnector3">
            <a:avLst>
              <a:gd name="adj1" fmla="val 50000"/>
            </a:avLst>
          </a:prstGeom>
          <a:noFill/>
          <a:ln w="12700">
            <a:solidFill>
              <a:schemeClr val="tx1"/>
            </a:solidFill>
            <a:miter lim="800000"/>
            <a:headEnd/>
            <a:tailEnd type="triangle" w="lg" len="lg"/>
          </a:ln>
        </p:spPr>
      </p:cxnSp>
      <p:sp>
        <p:nvSpPr>
          <p:cNvPr id="45070" name="AutoShape 32"/>
          <p:cNvSpPr>
            <a:spLocks noChangeArrowheads="1"/>
          </p:cNvSpPr>
          <p:nvPr/>
        </p:nvSpPr>
        <p:spPr bwMode="auto">
          <a:xfrm>
            <a:off x="4648200" y="4884738"/>
            <a:ext cx="1316038" cy="766762"/>
          </a:xfrm>
          <a:prstGeom prst="roundRect">
            <a:avLst>
              <a:gd name="adj" fmla="val 16667"/>
            </a:avLst>
          </a:prstGeom>
          <a:solidFill>
            <a:schemeClr val="accent4">
              <a:lumMod val="40000"/>
              <a:lumOff val="60000"/>
            </a:schemeClr>
          </a:solidFill>
          <a:ln w="9525">
            <a:solidFill>
              <a:schemeClr val="tx1"/>
            </a:solidFill>
            <a:round/>
            <a:headEnd/>
            <a:tailEnd/>
          </a:ln>
          <a:effectLst/>
          <a:extLst/>
        </p:spPr>
        <p:txBody>
          <a:bodyPr wrap="none" anchor="ctr"/>
          <a:lstStyle/>
          <a:p>
            <a:pPr algn="ctr" fontAlgn="auto">
              <a:spcBef>
                <a:spcPts val="0"/>
              </a:spcBef>
              <a:spcAft>
                <a:spcPts val="0"/>
              </a:spcAft>
              <a:defRPr/>
            </a:pPr>
            <a:r>
              <a:rPr lang="en-US" sz="1800">
                <a:latin typeface="+mn-lt"/>
                <a:ea typeface="+mn-ea"/>
                <a:cs typeface="+mn-cs"/>
              </a:rPr>
              <a:t>Hospitals</a:t>
            </a:r>
          </a:p>
        </p:txBody>
      </p:sp>
      <p:sp>
        <p:nvSpPr>
          <p:cNvPr id="45071" name="AutoShape 33"/>
          <p:cNvSpPr>
            <a:spLocks noChangeArrowheads="1"/>
          </p:cNvSpPr>
          <p:nvPr/>
        </p:nvSpPr>
        <p:spPr bwMode="auto">
          <a:xfrm>
            <a:off x="6010275" y="4884738"/>
            <a:ext cx="1316038" cy="766762"/>
          </a:xfrm>
          <a:prstGeom prst="roundRect">
            <a:avLst>
              <a:gd name="adj" fmla="val 16667"/>
            </a:avLst>
          </a:prstGeom>
          <a:solidFill>
            <a:schemeClr val="accent4">
              <a:lumMod val="40000"/>
              <a:lumOff val="60000"/>
            </a:schemeClr>
          </a:solidFill>
          <a:ln w="9525">
            <a:solidFill>
              <a:schemeClr val="tx1"/>
            </a:solidFill>
            <a:round/>
            <a:headEnd/>
            <a:tailEnd/>
          </a:ln>
          <a:effectLst/>
          <a:extLst/>
        </p:spPr>
        <p:txBody>
          <a:bodyPr wrap="none" anchor="ctr"/>
          <a:lstStyle/>
          <a:p>
            <a:pPr algn="ctr" fontAlgn="auto">
              <a:spcBef>
                <a:spcPts val="0"/>
              </a:spcBef>
              <a:spcAft>
                <a:spcPts val="0"/>
              </a:spcAft>
              <a:defRPr/>
            </a:pPr>
            <a:r>
              <a:rPr lang="en-US" sz="1800">
                <a:latin typeface="+mn-lt"/>
                <a:ea typeface="+mn-ea"/>
                <a:cs typeface="+mn-cs"/>
              </a:rPr>
              <a:t>Doctors</a:t>
            </a:r>
          </a:p>
        </p:txBody>
      </p:sp>
      <p:sp>
        <p:nvSpPr>
          <p:cNvPr id="45072" name="AutoShape 34"/>
          <p:cNvSpPr>
            <a:spLocks noChangeArrowheads="1"/>
          </p:cNvSpPr>
          <p:nvPr/>
        </p:nvSpPr>
        <p:spPr bwMode="auto">
          <a:xfrm>
            <a:off x="7372350" y="4884738"/>
            <a:ext cx="1390650" cy="766762"/>
          </a:xfrm>
          <a:prstGeom prst="roundRect">
            <a:avLst>
              <a:gd name="adj" fmla="val 16667"/>
            </a:avLst>
          </a:prstGeom>
          <a:solidFill>
            <a:schemeClr val="accent4">
              <a:lumMod val="40000"/>
              <a:lumOff val="60000"/>
            </a:schemeClr>
          </a:solidFill>
          <a:ln w="9525">
            <a:solidFill>
              <a:schemeClr val="tx1"/>
            </a:solidFill>
            <a:round/>
            <a:headEnd/>
            <a:tailEnd/>
          </a:ln>
          <a:effectLst/>
          <a:extLst/>
        </p:spPr>
        <p:txBody>
          <a:bodyPr anchor="ctr"/>
          <a:lstStyle/>
          <a:p>
            <a:pPr algn="ctr" fontAlgn="auto">
              <a:spcBef>
                <a:spcPts val="0"/>
              </a:spcBef>
              <a:spcAft>
                <a:spcPts val="0"/>
              </a:spcAft>
              <a:defRPr/>
            </a:pPr>
            <a:r>
              <a:rPr lang="en-US" sz="1800" dirty="0">
                <a:latin typeface="+mn-lt"/>
                <a:ea typeface="+mn-ea"/>
                <a:cs typeface="+mn-cs"/>
              </a:rPr>
              <a:t>Other </a:t>
            </a:r>
            <a:r>
              <a:rPr lang="en-US" sz="2000" dirty="0">
                <a:latin typeface="+mn-lt"/>
                <a:ea typeface="+mn-ea"/>
                <a:cs typeface="+mn-cs"/>
              </a:rPr>
              <a:t>Providers</a:t>
            </a:r>
          </a:p>
        </p:txBody>
      </p:sp>
      <p:cxnSp>
        <p:nvCxnSpPr>
          <p:cNvPr id="20495" name="AutoShape 35"/>
          <p:cNvCxnSpPr>
            <a:cxnSpLocks noChangeShapeType="1"/>
            <a:stCxn id="45076" idx="2"/>
            <a:endCxn id="45070" idx="0"/>
          </p:cNvCxnSpPr>
          <p:nvPr/>
        </p:nvCxnSpPr>
        <p:spPr bwMode="auto">
          <a:xfrm rot="5400000">
            <a:off x="5653088" y="3868738"/>
            <a:ext cx="669925" cy="1362075"/>
          </a:xfrm>
          <a:prstGeom prst="bentConnector3">
            <a:avLst>
              <a:gd name="adj1" fmla="val 49764"/>
            </a:avLst>
          </a:prstGeom>
          <a:noFill/>
          <a:ln w="12700">
            <a:solidFill>
              <a:schemeClr val="tx1"/>
            </a:solidFill>
            <a:miter lim="800000"/>
            <a:headEnd/>
            <a:tailEnd type="triangle" w="lg" len="lg"/>
          </a:ln>
        </p:spPr>
      </p:cxnSp>
      <p:cxnSp>
        <p:nvCxnSpPr>
          <p:cNvPr id="20496" name="AutoShape 36"/>
          <p:cNvCxnSpPr>
            <a:cxnSpLocks noChangeShapeType="1"/>
            <a:stCxn id="45076" idx="2"/>
            <a:endCxn id="45071" idx="0"/>
          </p:cNvCxnSpPr>
          <p:nvPr/>
        </p:nvCxnSpPr>
        <p:spPr bwMode="auto">
          <a:xfrm rot="5400000">
            <a:off x="6334125" y="4549776"/>
            <a:ext cx="669925" cy="0"/>
          </a:xfrm>
          <a:prstGeom prst="straightConnector1">
            <a:avLst/>
          </a:prstGeom>
          <a:noFill/>
          <a:ln w="12700">
            <a:solidFill>
              <a:schemeClr val="tx1"/>
            </a:solidFill>
            <a:round/>
            <a:headEnd/>
            <a:tailEnd type="triangle" w="lg" len="lg"/>
          </a:ln>
        </p:spPr>
      </p:cxnSp>
      <p:cxnSp>
        <p:nvCxnSpPr>
          <p:cNvPr id="20497" name="AutoShape 37"/>
          <p:cNvCxnSpPr>
            <a:cxnSpLocks noChangeShapeType="1"/>
            <a:stCxn id="45076" idx="2"/>
            <a:endCxn id="45072" idx="0"/>
          </p:cNvCxnSpPr>
          <p:nvPr/>
        </p:nvCxnSpPr>
        <p:spPr bwMode="auto">
          <a:xfrm rot="16200000" flipH="1">
            <a:off x="7033419" y="3850482"/>
            <a:ext cx="669925" cy="1398587"/>
          </a:xfrm>
          <a:prstGeom prst="bentConnector3">
            <a:avLst>
              <a:gd name="adj1" fmla="val 50000"/>
            </a:avLst>
          </a:prstGeom>
          <a:noFill/>
          <a:ln w="12700">
            <a:solidFill>
              <a:schemeClr val="tx1"/>
            </a:solidFill>
            <a:miter lim="800000"/>
            <a:headEnd/>
            <a:tailEnd type="triangle" w="lg" len="lg"/>
          </a:ln>
        </p:spPr>
      </p:cxnSp>
      <p:sp>
        <p:nvSpPr>
          <p:cNvPr id="45076" name="AutoShape 38"/>
          <p:cNvSpPr>
            <a:spLocks noChangeArrowheads="1"/>
          </p:cNvSpPr>
          <p:nvPr/>
        </p:nvSpPr>
        <p:spPr bwMode="auto">
          <a:xfrm>
            <a:off x="5400675" y="3448050"/>
            <a:ext cx="2535238" cy="766763"/>
          </a:xfrm>
          <a:prstGeom prst="roundRect">
            <a:avLst>
              <a:gd name="adj" fmla="val 16667"/>
            </a:avLst>
          </a:prstGeom>
          <a:solidFill>
            <a:schemeClr val="accent1">
              <a:lumMod val="40000"/>
              <a:lumOff val="60000"/>
            </a:schemeClr>
          </a:solidFill>
          <a:ln w="9525">
            <a:solidFill>
              <a:schemeClr val="tx1"/>
            </a:solidFill>
            <a:round/>
            <a:headEnd/>
            <a:tailEnd/>
          </a:ln>
          <a:effectLst/>
          <a:extLst/>
        </p:spPr>
        <p:txBody>
          <a:bodyPr wrap="none" anchor="ctr"/>
          <a:lstStyle/>
          <a:p>
            <a:pPr algn="ctr" fontAlgn="auto">
              <a:spcBef>
                <a:spcPts val="0"/>
              </a:spcBef>
              <a:spcAft>
                <a:spcPts val="0"/>
              </a:spcAft>
              <a:defRPr/>
            </a:pPr>
            <a:r>
              <a:rPr lang="en-US" sz="1800" dirty="0">
                <a:latin typeface="+mn-lt"/>
                <a:ea typeface="+mn-ea"/>
                <a:cs typeface="+mn-cs"/>
              </a:rPr>
              <a:t>Managed Care Plan</a:t>
            </a:r>
          </a:p>
        </p:txBody>
      </p:sp>
      <p:cxnSp>
        <p:nvCxnSpPr>
          <p:cNvPr id="20499" name="AutoShape 39"/>
          <p:cNvCxnSpPr>
            <a:cxnSpLocks noChangeShapeType="1"/>
            <a:endCxn id="45076" idx="0"/>
          </p:cNvCxnSpPr>
          <p:nvPr/>
        </p:nvCxnSpPr>
        <p:spPr bwMode="auto">
          <a:xfrm rot="5400000">
            <a:off x="6438107" y="3217069"/>
            <a:ext cx="461962" cy="0"/>
          </a:xfrm>
          <a:prstGeom prst="straightConnector1">
            <a:avLst/>
          </a:prstGeom>
          <a:noFill/>
          <a:ln w="12700">
            <a:solidFill>
              <a:schemeClr val="tx1"/>
            </a:solidFill>
            <a:round/>
            <a:headEnd/>
            <a:tailEnd type="triangle" w="lg" len="lg"/>
          </a:ln>
        </p:spPr>
      </p:cxnSp>
      <p:sp>
        <p:nvSpPr>
          <p:cNvPr id="20500" name="AutoShape 23"/>
          <p:cNvSpPr>
            <a:spLocks noChangeArrowheads="1"/>
          </p:cNvSpPr>
          <p:nvPr/>
        </p:nvSpPr>
        <p:spPr bwMode="auto">
          <a:xfrm>
            <a:off x="5145088" y="2178050"/>
            <a:ext cx="3048000" cy="766763"/>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1800"/>
              <a:t>Government Health Program</a:t>
            </a:r>
          </a:p>
        </p:txBody>
      </p:sp>
      <p:pic>
        <p:nvPicPr>
          <p:cNvPr id="20501" name="Picture 5" descr="C:\Users\ptravitsky\AppData\Local\Microsoft\Windows\Temporary Internet Files\Content.IE5\VC1UQZMZ\large-money-bag-0-10141[1].gif"/>
          <p:cNvPicPr>
            <a:picLocks noChangeAspect="1" noChangeArrowheads="1"/>
          </p:cNvPicPr>
          <p:nvPr/>
        </p:nvPicPr>
        <p:blipFill>
          <a:blip r:embed="rId3"/>
          <a:srcRect/>
          <a:stretch>
            <a:fillRect/>
          </a:stretch>
        </p:blipFill>
        <p:spPr bwMode="auto">
          <a:xfrm>
            <a:off x="2316163" y="3533775"/>
            <a:ext cx="360362" cy="420688"/>
          </a:xfrm>
          <a:prstGeom prst="rect">
            <a:avLst/>
          </a:prstGeom>
          <a:noFill/>
          <a:ln w="9525">
            <a:noFill/>
            <a:miter lim="800000"/>
            <a:headEnd/>
            <a:tailEnd/>
          </a:ln>
        </p:spPr>
      </p:pic>
      <p:pic>
        <p:nvPicPr>
          <p:cNvPr id="20502" name="Picture 6" descr="C:\Users\ptravitsky\AppData\Local\Microsoft\Windows\Temporary Internet Files\Content.IE5\VC1UQZMZ\large-money-bag-0-10141[1].gif"/>
          <p:cNvPicPr>
            <a:picLocks noChangeAspect="1" noChangeArrowheads="1"/>
          </p:cNvPicPr>
          <p:nvPr/>
        </p:nvPicPr>
        <p:blipFill>
          <a:blip r:embed="rId4"/>
          <a:srcRect/>
          <a:stretch>
            <a:fillRect/>
          </a:stretch>
        </p:blipFill>
        <p:spPr bwMode="auto">
          <a:xfrm>
            <a:off x="6523038" y="2963863"/>
            <a:ext cx="292100" cy="342900"/>
          </a:xfrm>
          <a:prstGeom prst="rect">
            <a:avLst/>
          </a:prstGeom>
          <a:noFill/>
          <a:ln w="9525">
            <a:noFill/>
            <a:miter lim="800000"/>
            <a:headEnd/>
            <a:tailEnd/>
          </a:ln>
        </p:spPr>
      </p:pic>
      <p:pic>
        <p:nvPicPr>
          <p:cNvPr id="20503" name="Picture 7" descr="C:\Users\ptravitsky\AppData\Local\Microsoft\Windows\Temporary Internet Files\Content.IE5\VC1UQZMZ\large-money-bag-0-10141[1].gif"/>
          <p:cNvPicPr>
            <a:picLocks noChangeAspect="1" noChangeArrowheads="1"/>
          </p:cNvPicPr>
          <p:nvPr/>
        </p:nvPicPr>
        <p:blipFill>
          <a:blip r:embed="rId3"/>
          <a:srcRect/>
          <a:stretch>
            <a:fillRect/>
          </a:stretch>
        </p:blipFill>
        <p:spPr bwMode="auto">
          <a:xfrm>
            <a:off x="7146925" y="4338638"/>
            <a:ext cx="358775" cy="422275"/>
          </a:xfrm>
          <a:prstGeom prst="rect">
            <a:avLst/>
          </a:prstGeom>
          <a:noFill/>
          <a:ln w="9525">
            <a:noFill/>
            <a:miter lim="800000"/>
            <a:headEnd/>
            <a:tailEnd/>
          </a:ln>
        </p:spPr>
      </p:pic>
      <p:pic>
        <p:nvPicPr>
          <p:cNvPr id="20504" name="Picture 8" descr="C:\Users\ptravitsky\AppData\Local\Microsoft\Windows\Temporary Internet Files\Content.IE5\VC1UQZMZ\large-money-bag-0-10141[1].gif"/>
          <p:cNvPicPr>
            <a:picLocks noChangeAspect="1" noChangeArrowheads="1"/>
          </p:cNvPicPr>
          <p:nvPr/>
        </p:nvPicPr>
        <p:blipFill>
          <a:blip r:embed="rId3"/>
          <a:srcRect/>
          <a:stretch>
            <a:fillRect/>
          </a:stretch>
        </p:blipFill>
        <p:spPr bwMode="auto">
          <a:xfrm>
            <a:off x="5808663" y="4338638"/>
            <a:ext cx="358775" cy="422275"/>
          </a:xfrm>
          <a:prstGeom prst="rect">
            <a:avLst/>
          </a:prstGeom>
          <a:noFill/>
          <a:ln w="9525">
            <a:noFill/>
            <a:miter lim="800000"/>
            <a:headEnd/>
            <a:tailEnd/>
          </a:ln>
        </p:spPr>
      </p:pic>
      <p:sp>
        <p:nvSpPr>
          <p:cNvPr id="20505" name="TextBox 1"/>
          <p:cNvSpPr txBox="1">
            <a:spLocks noChangeArrowheads="1"/>
          </p:cNvSpPr>
          <p:nvPr/>
        </p:nvSpPr>
        <p:spPr bwMode="auto">
          <a:xfrm>
            <a:off x="457200" y="5181600"/>
            <a:ext cx="3886200" cy="1295400"/>
          </a:xfrm>
          <a:prstGeom prst="rect">
            <a:avLst/>
          </a:prstGeom>
          <a:noFill/>
          <a:ln w="9525">
            <a:noFill/>
            <a:miter lim="800000"/>
            <a:headEnd/>
            <a:tailEnd/>
          </a:ln>
        </p:spPr>
        <p:txBody>
          <a:bodyPr anchor="ctr">
            <a:prstTxWarp prst="textNoShape">
              <a:avLst/>
            </a:prstTxWarp>
          </a:bodyPr>
          <a:lstStyle/>
          <a:p>
            <a:endParaRPr lang="en-US" sz="1800" b="1">
              <a:solidFill>
                <a:srgbClr val="A32E37"/>
              </a:solidFill>
            </a:endParaRPr>
          </a:p>
        </p:txBody>
      </p:sp>
    </p:spTree>
    <p:extLst>
      <p:ext uri="{BB962C8B-B14F-4D97-AF65-F5344CB8AC3E}">
        <p14:creationId xmlns:p14="http://schemas.microsoft.com/office/powerpoint/2010/main" val="2774408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FIDA</a:t>
            </a:r>
          </a:p>
        </p:txBody>
      </p:sp>
      <p:sp>
        <p:nvSpPr>
          <p:cNvPr id="3" name="Content Placeholder 2"/>
          <p:cNvSpPr>
            <a:spLocks noGrp="1"/>
          </p:cNvSpPr>
          <p:nvPr>
            <p:ph idx="1"/>
          </p:nvPr>
        </p:nvSpPr>
        <p:spPr/>
        <p:txBody>
          <a:bodyPr/>
          <a:lstStyle/>
          <a:p>
            <a:pPr marL="347472" indent="-274320"/>
            <a:r>
              <a:rPr lang="en-US" sz="1800" u="sng" dirty="0"/>
              <a:t>FIDA and FIDA-IDD materials, posted by </a:t>
            </a:r>
            <a:r>
              <a:rPr lang="en-US" sz="1800" u="sng" dirty="0" smtClean="0"/>
              <a:t>CMS</a:t>
            </a:r>
            <a:endParaRPr lang="en-US" sz="1800" dirty="0"/>
          </a:p>
          <a:p>
            <a:pPr marL="347472" indent="0">
              <a:buNone/>
            </a:pPr>
            <a:r>
              <a:rPr lang="en-US" sz="1800" dirty="0" smtClean="0"/>
              <a:t>https</a:t>
            </a:r>
            <a:r>
              <a:rPr lang="en-US" sz="1800" dirty="0"/>
              <a:t>://www.cms.gov/Medicare-Medicaid-Coordination/Medicare-and-Medicaid-Coordination/Medicare-Medicaid-Coordination-Office/FinancialAlignmentInitiative/New-York.html</a:t>
            </a:r>
          </a:p>
          <a:p>
            <a:pPr marL="347472" indent="-347472"/>
            <a:r>
              <a:rPr lang="en-US" sz="1800" u="sng" dirty="0"/>
              <a:t>Posted by </a:t>
            </a:r>
            <a:r>
              <a:rPr lang="en-US" sz="1800" u="sng" dirty="0" smtClean="0"/>
              <a:t>DOH – MRT 101</a:t>
            </a:r>
            <a:r>
              <a:rPr lang="en-US" sz="1800" dirty="0" smtClean="0"/>
              <a:t> </a:t>
            </a:r>
            <a:r>
              <a:rPr lang="en-US" sz="1800" dirty="0"/>
              <a:t>https://www.health.ny.gov/health_care/medicaid/redesign/mrt_101.htm </a:t>
            </a:r>
          </a:p>
          <a:p>
            <a:pPr marL="347472" indent="-347472"/>
            <a:r>
              <a:rPr lang="en-US" sz="1800" u="sng" dirty="0"/>
              <a:t>FIDA enrollment </a:t>
            </a:r>
            <a:r>
              <a:rPr lang="en-US" sz="1800" u="sng" dirty="0" smtClean="0"/>
              <a:t>guidance</a:t>
            </a:r>
          </a:p>
          <a:p>
            <a:pPr marL="347472" indent="0">
              <a:buNone/>
            </a:pPr>
            <a:r>
              <a:rPr lang="en-US" sz="1800" dirty="0" smtClean="0"/>
              <a:t>https</a:t>
            </a:r>
            <a:r>
              <a:rPr lang="en-US" sz="1800" dirty="0"/>
              <a:t>://www.cms.gov/Medicare-Medicaid-Coordination/Medicare-and-Medicaid-Coordination/Medicare-Medicaid-Coordination-Office/FinancialAlignmentInitiative/Downloads/NYApp5.pdf </a:t>
            </a:r>
          </a:p>
          <a:p>
            <a:pPr marL="347472" indent="-347472"/>
            <a:r>
              <a:rPr lang="en-US" sz="1800" u="sng" dirty="0" smtClean="0"/>
              <a:t>Enrollment numbers as of Feb. 2016</a:t>
            </a:r>
          </a:p>
          <a:p>
            <a:pPr marL="347472" indent="0">
              <a:buNone/>
            </a:pPr>
            <a:r>
              <a:rPr lang="en-US" sz="1800" dirty="0" smtClean="0"/>
              <a:t>http</a:t>
            </a:r>
            <a:r>
              <a:rPr lang="en-US" sz="1800" dirty="0"/>
              <a:t>://www.chcs.org/media/ICRC-MMP-Enroll-by-State-February-2016.pdf </a:t>
            </a:r>
          </a:p>
          <a:p>
            <a:endParaRPr lang="en-US" sz="1800" dirty="0"/>
          </a:p>
        </p:txBody>
      </p:sp>
    </p:spTree>
    <p:extLst>
      <p:ext uri="{BB962C8B-B14F-4D97-AF65-F5344CB8AC3E}">
        <p14:creationId xmlns:p14="http://schemas.microsoft.com/office/powerpoint/2010/main" val="5743847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FIDA</a:t>
            </a:r>
          </a:p>
        </p:txBody>
      </p:sp>
      <p:sp>
        <p:nvSpPr>
          <p:cNvPr id="3" name="Content Placeholder 2"/>
          <p:cNvSpPr>
            <a:spLocks noGrp="1"/>
          </p:cNvSpPr>
          <p:nvPr>
            <p:ph idx="1"/>
          </p:nvPr>
        </p:nvSpPr>
        <p:spPr/>
        <p:txBody>
          <a:bodyPr/>
          <a:lstStyle/>
          <a:p>
            <a:r>
              <a:rPr lang="en-US" dirty="0"/>
              <a:t>FIDA is currently authorized through December 2017</a:t>
            </a:r>
          </a:p>
          <a:p>
            <a:r>
              <a:rPr lang="en-US" dirty="0"/>
              <a:t>DOH is seeking an extension to December 2019</a:t>
            </a:r>
          </a:p>
          <a:p>
            <a:r>
              <a:rPr lang="en-US" dirty="0"/>
              <a:t>In addition, FIDA is not statewide—it is only available in NYC and Nassau County; it will expand to Westchester and Suffolk Counties no sooner than mid-2016</a:t>
            </a:r>
          </a:p>
          <a:p>
            <a:pPr lvl="1"/>
            <a:r>
              <a:rPr lang="en-US" dirty="0"/>
              <a:t>See “Key Dates” and “Letter of Intent to Extend Scheduled End Date” found at </a:t>
            </a:r>
            <a:r>
              <a:rPr lang="en-US" dirty="0" smtClean="0"/>
              <a:t> https</a:t>
            </a:r>
            <a:r>
              <a:rPr lang="en-US" dirty="0"/>
              <a:t>://www.cms.gov/Medicare-Medicaid-Coordination/Medicare-and-Medicaid-Coordination/Medicare-Medicaid-Coordination-Office/FinancialAlignmentInitiative/New-York.html</a:t>
            </a:r>
          </a:p>
          <a:p>
            <a:pPr marL="0" indent="0">
              <a:buNone/>
            </a:pPr>
            <a:endParaRPr lang="en-US" dirty="0"/>
          </a:p>
        </p:txBody>
      </p:sp>
    </p:spTree>
    <p:extLst>
      <p:ext uri="{BB962C8B-B14F-4D97-AF65-F5344CB8AC3E}">
        <p14:creationId xmlns:p14="http://schemas.microsoft.com/office/powerpoint/2010/main" val="3956265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FIDA</a:t>
            </a:r>
          </a:p>
        </p:txBody>
      </p:sp>
      <p:sp>
        <p:nvSpPr>
          <p:cNvPr id="57346" name="Content Placeholder 2"/>
          <p:cNvSpPr>
            <a:spLocks noGrp="1"/>
          </p:cNvSpPr>
          <p:nvPr>
            <p:ph idx="1"/>
          </p:nvPr>
        </p:nvSpPr>
        <p:spPr/>
        <p:txBody>
          <a:bodyPr/>
          <a:lstStyle/>
          <a:p>
            <a:pPr eaLnBrk="1" hangingPunct="1"/>
            <a:r>
              <a:rPr lang="en-US" dirty="0"/>
              <a:t>What does the plan cover? </a:t>
            </a:r>
            <a:endParaRPr lang="en-US" dirty="0" smtClean="0"/>
          </a:p>
          <a:p>
            <a:pPr lvl="1" eaLnBrk="1" hangingPunct="1"/>
            <a:r>
              <a:rPr lang="en-US" dirty="0" smtClean="0"/>
              <a:t>FIDA </a:t>
            </a:r>
            <a:r>
              <a:rPr lang="en-US" dirty="0"/>
              <a:t>Model Contract App. A</a:t>
            </a:r>
          </a:p>
          <a:p>
            <a:pPr eaLnBrk="1" hangingPunct="1"/>
            <a:r>
              <a:rPr lang="en-US" dirty="0"/>
              <a:t>Everything covered by Medicare, except hospice</a:t>
            </a:r>
          </a:p>
          <a:p>
            <a:pPr lvl="1" eaLnBrk="1" hangingPunct="1"/>
            <a:r>
              <a:rPr lang="en-US" dirty="0"/>
              <a:t>Doctors, hospitals, short term rehab, prescription drugs, short term CHHA, durable medical equipment</a:t>
            </a:r>
          </a:p>
          <a:p>
            <a:pPr eaLnBrk="1" hangingPunct="1"/>
            <a:r>
              <a:rPr lang="en-US" dirty="0"/>
              <a:t>Everything covered by </a:t>
            </a:r>
            <a:r>
              <a:rPr lang="en-US" dirty="0" smtClean="0"/>
              <a:t>Medicaid, including the MLTC Benefit Package, </a:t>
            </a:r>
            <a:r>
              <a:rPr lang="en-US" dirty="0"/>
              <a:t>except methadone maintenance, </a:t>
            </a:r>
            <a:r>
              <a:rPr lang="en-US" dirty="0" err="1"/>
              <a:t>out-of</a:t>
            </a:r>
            <a:r>
              <a:rPr lang="en-US" dirty="0"/>
              <a:t> network family planning, direct observation therapy for tuberculosis, and hospice</a:t>
            </a:r>
          </a:p>
          <a:p>
            <a:pPr lvl="1" eaLnBrk="1" hangingPunct="1"/>
            <a:r>
              <a:rPr lang="en-US" dirty="0"/>
              <a:t>Home care, long term nursing home, adult day care, behavioral health, substance abuse, DME and supplies, OTC drugs, dental, podiatry, hearing, vision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FIDA: Considerations</a:t>
            </a:r>
            <a:endParaRPr lang="en-US" dirty="0">
              <a:ea typeface="+mj-ea"/>
              <a:cs typeface="+mj-cs"/>
            </a:endParaRPr>
          </a:p>
        </p:txBody>
      </p:sp>
      <p:sp>
        <p:nvSpPr>
          <p:cNvPr id="3" name="Content Placeholder 2"/>
          <p:cNvSpPr>
            <a:spLocks noGrp="1"/>
          </p:cNvSpPr>
          <p:nvPr>
            <p:ph idx="1"/>
          </p:nvPr>
        </p:nvSpPr>
        <p:spPr>
          <a:xfrm>
            <a:off x="395536" y="1340768"/>
            <a:ext cx="8229600" cy="5400600"/>
          </a:xfrm>
          <a:solidFill>
            <a:schemeClr val="bg1"/>
          </a:solidFill>
        </p:spPr>
        <p:txBody>
          <a:bodyPr rtlCol="0">
            <a:normAutofit/>
          </a:bodyPr>
          <a:lstStyle/>
          <a:p>
            <a:pPr lvl="1" indent="-182880" eaLnBrk="1" fontAlgn="auto" hangingPunct="1">
              <a:spcAft>
                <a:spcPts val="300"/>
              </a:spcAft>
              <a:buFont typeface="Arial" pitchFamily="34" charset="0"/>
              <a:buChar char="•"/>
              <a:defRPr/>
            </a:pPr>
            <a:r>
              <a:rPr lang="en-US" altLang="en-US" sz="1600" b="1" dirty="0">
                <a:ea typeface="+mn-ea"/>
              </a:rPr>
              <a:t>One insurance card</a:t>
            </a:r>
          </a:p>
          <a:p>
            <a:pPr lvl="1" indent="-182880" eaLnBrk="1" fontAlgn="auto" hangingPunct="1">
              <a:spcAft>
                <a:spcPts val="300"/>
              </a:spcAft>
              <a:buFont typeface="Arial" pitchFamily="34" charset="0"/>
              <a:buChar char="•"/>
              <a:defRPr/>
            </a:pPr>
            <a:r>
              <a:rPr lang="en-US" altLang="en-US" sz="1600" b="1" dirty="0" smtClean="0">
                <a:ea typeface="+mn-ea"/>
              </a:rPr>
              <a:t>Unified </a:t>
            </a:r>
            <a:r>
              <a:rPr lang="en-US" altLang="en-US" sz="1600" b="1" dirty="0">
                <a:ea typeface="+mn-ea"/>
              </a:rPr>
              <a:t>appeals process</a:t>
            </a:r>
            <a:r>
              <a:rPr lang="en-US" altLang="en-US" sz="1600" dirty="0">
                <a:ea typeface="+mn-ea"/>
              </a:rPr>
              <a:t> (except for Part D</a:t>
            </a:r>
            <a:r>
              <a:rPr lang="en-US" altLang="en-US" sz="1600" dirty="0" smtClean="0">
                <a:ea typeface="+mn-ea"/>
              </a:rPr>
              <a:t>)</a:t>
            </a:r>
            <a:endParaRPr lang="en-US" altLang="en-US" sz="1600" b="1" dirty="0">
              <a:ea typeface="+mn-ea"/>
            </a:endParaRPr>
          </a:p>
          <a:p>
            <a:pPr marL="1005840" lvl="3" indent="-182880" eaLnBrk="1" fontAlgn="auto" hangingPunct="1">
              <a:spcAft>
                <a:spcPts val="300"/>
              </a:spcAft>
              <a:buFont typeface="Arial" pitchFamily="34" charset="0"/>
              <a:buChar char="•"/>
              <a:defRPr/>
            </a:pPr>
            <a:r>
              <a:rPr lang="en-US" altLang="en-US" dirty="0" smtClean="0">
                <a:ea typeface="+mn-ea"/>
              </a:rPr>
              <a:t>All hearings in one, unified system, with ONE notice, not separate Medicare and Medicaid notices</a:t>
            </a:r>
          </a:p>
          <a:p>
            <a:pPr marL="1005840" lvl="3" indent="-182880" eaLnBrk="1" fontAlgn="auto" hangingPunct="1">
              <a:spcAft>
                <a:spcPts val="300"/>
              </a:spcAft>
              <a:buFont typeface="Arial" pitchFamily="34" charset="0"/>
              <a:buChar char="•"/>
              <a:defRPr/>
            </a:pPr>
            <a:r>
              <a:rPr lang="en-US" altLang="en-US" dirty="0" smtClean="0">
                <a:ea typeface="+mn-ea"/>
              </a:rPr>
              <a:t>Appeals are auto-forwarded to the next level at every step</a:t>
            </a:r>
          </a:p>
          <a:p>
            <a:pPr marL="1005840" lvl="3" indent="-182880" eaLnBrk="1" fontAlgn="auto" hangingPunct="1">
              <a:spcAft>
                <a:spcPts val="300"/>
              </a:spcAft>
              <a:buFont typeface="Arial" pitchFamily="34" charset="0"/>
              <a:buChar char="•"/>
              <a:defRPr/>
            </a:pPr>
            <a:r>
              <a:rPr lang="en-US" altLang="en-US" dirty="0" smtClean="0">
                <a:ea typeface="+mn-ea"/>
              </a:rPr>
              <a:t>Aid </a:t>
            </a:r>
            <a:r>
              <a:rPr lang="en-US" altLang="en-US" dirty="0">
                <a:ea typeface="+mn-ea"/>
              </a:rPr>
              <a:t>continuing in ALL </a:t>
            </a:r>
            <a:r>
              <a:rPr lang="en-US" altLang="en-US" dirty="0" smtClean="0">
                <a:ea typeface="+mn-ea"/>
              </a:rPr>
              <a:t>appeals, </a:t>
            </a:r>
            <a:r>
              <a:rPr lang="en-US" altLang="en-US" dirty="0">
                <a:ea typeface="+mn-ea"/>
              </a:rPr>
              <a:t>if requested within 10 days of the notice</a:t>
            </a:r>
            <a:r>
              <a:rPr lang="en-US" altLang="en-US" dirty="0" smtClean="0">
                <a:ea typeface="+mn-ea"/>
              </a:rPr>
              <a:t>.</a:t>
            </a:r>
            <a:endParaRPr lang="en-US" altLang="en-US" dirty="0">
              <a:ea typeface="+mn-ea"/>
            </a:endParaRPr>
          </a:p>
          <a:p>
            <a:pPr lvl="1" indent="-182880" eaLnBrk="1" fontAlgn="auto" hangingPunct="1">
              <a:spcAft>
                <a:spcPts val="300"/>
              </a:spcAft>
              <a:buFont typeface="Arial" pitchFamily="34" charset="0"/>
              <a:buChar char="•"/>
              <a:defRPr/>
            </a:pPr>
            <a:r>
              <a:rPr lang="en-US" altLang="en-US" sz="1600" b="1" dirty="0">
                <a:ea typeface="+mn-ea"/>
              </a:rPr>
              <a:t>Limited cost sharing</a:t>
            </a:r>
          </a:p>
          <a:p>
            <a:pPr marL="731520" lvl="2" indent="-182880" eaLnBrk="1" fontAlgn="auto" hangingPunct="1">
              <a:spcAft>
                <a:spcPts val="300"/>
              </a:spcAft>
              <a:buFont typeface="Arial" pitchFamily="34" charset="0"/>
              <a:buChar char="•"/>
              <a:defRPr/>
            </a:pPr>
            <a:r>
              <a:rPr lang="en-US" altLang="en-US" sz="1600" dirty="0">
                <a:ea typeface="+mn-ea"/>
              </a:rPr>
              <a:t>No deductibles, premiums, or copays (prescription drugs/doctors)</a:t>
            </a:r>
          </a:p>
          <a:p>
            <a:pPr marL="731520" lvl="2" indent="-182880" eaLnBrk="1" fontAlgn="auto" hangingPunct="1">
              <a:spcAft>
                <a:spcPts val="300"/>
              </a:spcAft>
              <a:buFont typeface="Arial" pitchFamily="34" charset="0"/>
              <a:buChar char="•"/>
              <a:defRPr/>
            </a:pPr>
            <a:r>
              <a:rPr lang="en-US" altLang="en-US" sz="1600" dirty="0">
                <a:ea typeface="+mn-ea"/>
              </a:rPr>
              <a:t>You </a:t>
            </a:r>
            <a:r>
              <a:rPr lang="en-US" altLang="en-US" sz="1600" i="1" dirty="0">
                <a:ea typeface="+mn-ea"/>
              </a:rPr>
              <a:t>may</a:t>
            </a:r>
            <a:r>
              <a:rPr lang="en-US" altLang="en-US" sz="1600" dirty="0">
                <a:ea typeface="+mn-ea"/>
              </a:rPr>
              <a:t> pay: Medicare Part B premium if ineligible for Medicare Savings Program and Medicaid spend down (but no disenrollment for nonpayment of spend </a:t>
            </a:r>
            <a:r>
              <a:rPr lang="en-US" altLang="en-US" sz="1600" dirty="0" smtClean="0">
                <a:ea typeface="+mn-ea"/>
              </a:rPr>
              <a:t>down, </a:t>
            </a:r>
            <a:r>
              <a:rPr lang="en-US" altLang="en-US" sz="1600" i="1" dirty="0" smtClean="0">
                <a:ea typeface="+mn-ea"/>
              </a:rPr>
              <a:t>See </a:t>
            </a:r>
            <a:r>
              <a:rPr lang="en-US" altLang="en-US" sz="1600" dirty="0" smtClean="0">
                <a:ea typeface="+mn-ea"/>
              </a:rPr>
              <a:t>FIDA enrollment guidance)</a:t>
            </a:r>
            <a:endParaRPr lang="en-US" altLang="en-US" sz="1600" u="sng" dirty="0">
              <a:ea typeface="+mn-ea"/>
            </a:endParaRPr>
          </a:p>
          <a:p>
            <a:pPr lvl="1" indent="-182880" eaLnBrk="1" fontAlgn="auto" hangingPunct="1">
              <a:spcAft>
                <a:spcPts val="300"/>
              </a:spcAft>
              <a:buFont typeface="Arial" pitchFamily="34" charset="0"/>
              <a:buChar char="•"/>
              <a:defRPr/>
            </a:pPr>
            <a:r>
              <a:rPr lang="en-US" altLang="en-US" sz="1600" b="1" dirty="0">
                <a:ea typeface="+mn-ea"/>
              </a:rPr>
              <a:t>Interdisciplinary Team </a:t>
            </a:r>
            <a:r>
              <a:rPr lang="en-US" altLang="en-US" sz="1600" dirty="0">
                <a:ea typeface="+mn-ea"/>
              </a:rPr>
              <a:t>makes care planning decisions</a:t>
            </a:r>
          </a:p>
          <a:p>
            <a:pPr marL="731520" lvl="2" indent="-182880" eaLnBrk="1" fontAlgn="auto" hangingPunct="1">
              <a:spcAft>
                <a:spcPts val="300"/>
              </a:spcAft>
              <a:buFont typeface="Arial" pitchFamily="34" charset="0"/>
              <a:buChar char="•"/>
              <a:defRPr/>
            </a:pPr>
            <a:r>
              <a:rPr lang="en-US" altLang="en-US" sz="1600" dirty="0">
                <a:ea typeface="+mn-ea"/>
              </a:rPr>
              <a:t>Consumer, family, and doctors </a:t>
            </a:r>
            <a:r>
              <a:rPr lang="en-US" altLang="en-US" sz="1600" dirty="0" smtClean="0">
                <a:ea typeface="+mn-ea"/>
              </a:rPr>
              <a:t>may </a:t>
            </a:r>
            <a:r>
              <a:rPr lang="en-US" altLang="en-US" sz="1600" dirty="0">
                <a:ea typeface="+mn-ea"/>
              </a:rPr>
              <a:t>participate</a:t>
            </a:r>
          </a:p>
          <a:p>
            <a:pPr lvl="1" indent="-182880" eaLnBrk="1" fontAlgn="auto" hangingPunct="1">
              <a:spcAft>
                <a:spcPts val="300"/>
              </a:spcAft>
              <a:buFont typeface="Arial" pitchFamily="34" charset="0"/>
              <a:buChar char="•"/>
              <a:defRPr/>
            </a:pPr>
            <a:r>
              <a:rPr lang="en-US" altLang="en-US" sz="1600" b="1" dirty="0">
                <a:ea typeface="+mn-ea"/>
              </a:rPr>
              <a:t>Participant Advisory Councils </a:t>
            </a:r>
            <a:r>
              <a:rPr lang="en-US" altLang="en-US" sz="1600" dirty="0">
                <a:ea typeface="+mn-ea"/>
              </a:rPr>
              <a:t>give plan feedback</a:t>
            </a:r>
          </a:p>
          <a:p>
            <a:pPr lvl="1" indent="-182880" eaLnBrk="1" fontAlgn="auto" hangingPunct="1">
              <a:spcAft>
                <a:spcPts val="300"/>
              </a:spcAft>
              <a:buFont typeface="Arial" pitchFamily="34" charset="0"/>
              <a:buChar char="•"/>
              <a:defRPr/>
            </a:pPr>
            <a:r>
              <a:rPr lang="en-US" altLang="en-US" sz="1600" b="1" dirty="0" err="1">
                <a:ea typeface="+mn-ea"/>
              </a:rPr>
              <a:t>Ombuds</a:t>
            </a:r>
            <a:r>
              <a:rPr lang="en-US" altLang="en-US" sz="1600" dirty="0">
                <a:ea typeface="+mn-ea"/>
              </a:rPr>
              <a:t> </a:t>
            </a:r>
            <a:r>
              <a:rPr lang="en-US" altLang="en-US" sz="1600" b="1" dirty="0">
                <a:ea typeface="+mn-ea"/>
              </a:rPr>
              <a:t>program</a:t>
            </a:r>
            <a:r>
              <a:rPr lang="en-US" altLang="en-US" sz="1600" dirty="0">
                <a:ea typeface="+mn-ea"/>
              </a:rPr>
              <a:t> “</a:t>
            </a:r>
            <a:r>
              <a:rPr lang="en-US" altLang="en-US" sz="1600" b="1" dirty="0">
                <a:ea typeface="+mn-ea"/>
              </a:rPr>
              <a:t>ICAN</a:t>
            </a:r>
            <a:r>
              <a:rPr lang="en-US" altLang="en-US" sz="1600" dirty="0">
                <a:ea typeface="+mn-ea"/>
              </a:rPr>
              <a:t>” (available for all managed care </a:t>
            </a:r>
            <a:r>
              <a:rPr lang="en-US" altLang="en-US" sz="1600" dirty="0" smtClean="0">
                <a:ea typeface="+mn-ea"/>
              </a:rPr>
              <a:t>plans offering </a:t>
            </a:r>
            <a:r>
              <a:rPr lang="en-US" altLang="en-US" sz="1600" dirty="0">
                <a:ea typeface="+mn-ea"/>
              </a:rPr>
              <a:t>LTC) </a:t>
            </a:r>
            <a:r>
              <a:rPr lang="en-US" altLang="en-US" sz="1600" dirty="0" smtClean="0">
                <a:ea typeface="+mn-ea"/>
              </a:rPr>
              <a:t/>
            </a:r>
            <a:br>
              <a:rPr lang="en-US" altLang="en-US" sz="1600" dirty="0" smtClean="0">
                <a:ea typeface="+mn-ea"/>
              </a:rPr>
            </a:br>
            <a:r>
              <a:rPr lang="en-US" altLang="en-US" sz="1600" dirty="0" smtClean="0">
                <a:ea typeface="+mn-ea"/>
              </a:rPr>
              <a:t>1-844-614-8800 </a:t>
            </a:r>
            <a:r>
              <a:rPr lang="en-US" altLang="en-US" sz="1600" dirty="0">
                <a:ea typeface="+mn-ea"/>
              </a:rPr>
              <a:t>http://icannys.org </a:t>
            </a:r>
          </a:p>
          <a:p>
            <a:pPr marL="182880" indent="-182880"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FIDA</a:t>
            </a:r>
            <a:r>
              <a:rPr lang="en-US" dirty="0">
                <a:ea typeface="+mj-ea"/>
                <a:cs typeface="+mj-cs"/>
              </a:rPr>
              <a:t>: Considerations</a:t>
            </a:r>
          </a:p>
        </p:txBody>
      </p:sp>
      <p:sp>
        <p:nvSpPr>
          <p:cNvPr id="3" name="Content Placeholder 2"/>
          <p:cNvSpPr>
            <a:spLocks noGrp="1"/>
          </p:cNvSpPr>
          <p:nvPr>
            <p:ph idx="1"/>
          </p:nvPr>
        </p:nvSpPr>
        <p:spPr>
          <a:solidFill>
            <a:schemeClr val="bg1"/>
          </a:solidFill>
        </p:spPr>
        <p:txBody>
          <a:bodyPr rtlCol="0">
            <a:normAutofit/>
          </a:bodyPr>
          <a:lstStyle/>
          <a:p>
            <a:pPr marL="0" indent="0" eaLnBrk="1" fontAlgn="auto" hangingPunct="1">
              <a:spcAft>
                <a:spcPts val="0"/>
              </a:spcAft>
              <a:buNone/>
              <a:defRPr/>
            </a:pPr>
            <a:r>
              <a:rPr lang="en-US" sz="2000" b="1" dirty="0">
                <a:ea typeface="+mn-ea"/>
                <a:cs typeface="+mn-cs"/>
              </a:rPr>
              <a:t>Provider </a:t>
            </a:r>
            <a:r>
              <a:rPr lang="en-US" sz="2000" b="1" dirty="0" smtClean="0">
                <a:ea typeface="+mn-ea"/>
                <a:cs typeface="+mn-cs"/>
              </a:rPr>
              <a:t>networks</a:t>
            </a:r>
            <a:endParaRPr lang="en-US" sz="2000" b="1" dirty="0">
              <a:ea typeface="+mn-ea"/>
              <a:cs typeface="+mn-cs"/>
            </a:endParaRPr>
          </a:p>
          <a:p>
            <a:pPr marL="914400" lvl="2" indent="-457200" eaLnBrk="1" fontAlgn="auto" hangingPunct="1">
              <a:spcAft>
                <a:spcPts val="0"/>
              </a:spcAft>
              <a:buFont typeface="Arial" pitchFamily="34" charset="0"/>
              <a:buChar char="•"/>
              <a:defRPr/>
            </a:pPr>
            <a:r>
              <a:rPr lang="en-US" sz="2000" dirty="0">
                <a:ea typeface="+mn-ea"/>
              </a:rPr>
              <a:t>Are all providers in network?  Doctor, clinic, pharmacy, hospital, nursing home, home care agency</a:t>
            </a:r>
          </a:p>
          <a:p>
            <a:pPr marL="1371600" lvl="4" indent="-457200" eaLnBrk="1" fontAlgn="auto" hangingPunct="1">
              <a:spcAft>
                <a:spcPts val="0"/>
              </a:spcAft>
              <a:buFont typeface="Arial" pitchFamily="34" charset="0"/>
              <a:buChar char="•"/>
              <a:defRPr/>
            </a:pPr>
            <a:r>
              <a:rPr lang="en-US" sz="2000" dirty="0" err="1">
                <a:ea typeface="+mn-ea"/>
              </a:rPr>
              <a:t>Guildnet</a:t>
            </a:r>
            <a:r>
              <a:rPr lang="en-US" sz="2000" dirty="0">
                <a:ea typeface="+mn-ea"/>
              </a:rPr>
              <a:t> has a “point of service” network; </a:t>
            </a:r>
            <a:r>
              <a:rPr lang="en-US" sz="2000" u="sng" dirty="0">
                <a:ea typeface="+mn-ea"/>
              </a:rPr>
              <a:t>any</a:t>
            </a:r>
            <a:r>
              <a:rPr lang="en-US" sz="2000" dirty="0">
                <a:ea typeface="+mn-ea"/>
              </a:rPr>
              <a:t> Medicare provider will be paid the Medicare rate; unclear if providers will agree to procedures</a:t>
            </a:r>
          </a:p>
          <a:p>
            <a:pPr marL="0" indent="0" eaLnBrk="1" fontAlgn="auto" hangingPunct="1">
              <a:spcAft>
                <a:spcPts val="0"/>
              </a:spcAft>
              <a:buNone/>
              <a:defRPr/>
            </a:pPr>
            <a:r>
              <a:rPr lang="en-US" sz="2000" b="1" dirty="0">
                <a:ea typeface="+mn-ea"/>
                <a:cs typeface="+mn-cs"/>
              </a:rPr>
              <a:t>Drug </a:t>
            </a:r>
            <a:r>
              <a:rPr lang="en-US" sz="2000" b="1" dirty="0" smtClean="0">
                <a:ea typeface="+mn-ea"/>
                <a:cs typeface="+mn-cs"/>
              </a:rPr>
              <a:t>formularies</a:t>
            </a:r>
            <a:endParaRPr lang="en-US" sz="2000" b="1" dirty="0">
              <a:ea typeface="+mn-ea"/>
              <a:cs typeface="+mn-cs"/>
            </a:endParaRPr>
          </a:p>
          <a:p>
            <a:pPr marL="914400" lvl="2" indent="-457200" eaLnBrk="1" fontAlgn="auto" hangingPunct="1">
              <a:spcAft>
                <a:spcPts val="0"/>
              </a:spcAft>
              <a:buFont typeface="Arial" pitchFamily="34" charset="0"/>
              <a:buChar char="•"/>
              <a:defRPr/>
            </a:pPr>
            <a:r>
              <a:rPr lang="en-US" sz="2000" dirty="0">
                <a:ea typeface="+mn-ea"/>
              </a:rPr>
              <a:t>Even if pharmacy accepts FIDA, are the </a:t>
            </a:r>
            <a:r>
              <a:rPr lang="en-US" sz="2000" u="sng" dirty="0">
                <a:ea typeface="+mn-ea"/>
              </a:rPr>
              <a:t>drugs</a:t>
            </a:r>
            <a:r>
              <a:rPr lang="en-US" sz="2000" dirty="0">
                <a:ea typeface="+mn-ea"/>
              </a:rPr>
              <a:t> needed covered</a:t>
            </a:r>
          </a:p>
          <a:p>
            <a:pPr marL="0" indent="0" eaLnBrk="1" fontAlgn="auto" hangingPunct="1">
              <a:spcAft>
                <a:spcPts val="0"/>
              </a:spcAft>
              <a:buNone/>
              <a:defRPr/>
            </a:pPr>
            <a:r>
              <a:rPr lang="en-US" sz="2000" b="1" dirty="0">
                <a:ea typeface="+mn-ea"/>
                <a:cs typeface="+mn-cs"/>
              </a:rPr>
              <a:t>Supplemental Coverage—requires a personal decision</a:t>
            </a:r>
          </a:p>
          <a:p>
            <a:pPr marL="914400" lvl="2" indent="-457200" eaLnBrk="1" fontAlgn="auto" hangingPunct="1">
              <a:spcAft>
                <a:spcPts val="0"/>
              </a:spcAft>
              <a:buFont typeface="Arial" pitchFamily="34" charset="0"/>
              <a:buChar char="•"/>
              <a:defRPr/>
            </a:pPr>
            <a:r>
              <a:rPr lang="en-US" sz="2000" b="1" u="sng" dirty="0">
                <a:ea typeface="+mn-ea"/>
              </a:rPr>
              <a:t>Retiree coverage</a:t>
            </a:r>
            <a:r>
              <a:rPr lang="en-US" sz="2000" dirty="0">
                <a:ea typeface="+mn-ea"/>
              </a:rPr>
              <a:t>: may terminate</a:t>
            </a:r>
            <a:r>
              <a:rPr lang="en-US" sz="2000" b="1" dirty="0">
                <a:ea typeface="+mn-ea"/>
              </a:rPr>
              <a:t> </a:t>
            </a:r>
            <a:r>
              <a:rPr lang="en-US" sz="2000" dirty="0">
                <a:ea typeface="+mn-ea"/>
              </a:rPr>
              <a:t>for self and any covered dependents</a:t>
            </a:r>
          </a:p>
          <a:p>
            <a:pPr marL="1368425" lvl="4" indent="-457200" eaLnBrk="1" fontAlgn="auto" hangingPunct="1">
              <a:spcAft>
                <a:spcPts val="0"/>
              </a:spcAft>
              <a:buFont typeface="Arial" pitchFamily="34" charset="0"/>
              <a:buChar char="•"/>
              <a:defRPr/>
            </a:pPr>
            <a:r>
              <a:rPr lang="en-US" sz="2000" dirty="0">
                <a:ea typeface="+mn-ea"/>
              </a:rPr>
              <a:t>You should get a notice from Maximus to confirm that you really want to enroll in FIDA; </a:t>
            </a:r>
            <a:r>
              <a:rPr lang="en-US" sz="2000" b="1" u="sng" dirty="0">
                <a:ea typeface="+mn-ea"/>
              </a:rPr>
              <a:t>If you don’t respond in 30 days</a:t>
            </a:r>
            <a:r>
              <a:rPr lang="en-US" sz="2000" b="1" u="sng" dirty="0">
                <a:ea typeface="+mn-ea"/>
                <a:sym typeface="Wingdings" panose="05000000000000000000" pitchFamily="2" charset="2"/>
              </a:rPr>
              <a:t>, no enrollment!</a:t>
            </a:r>
            <a:endParaRPr lang="en-US" sz="2000" b="1" u="sng" dirty="0">
              <a:ea typeface="+mn-ea"/>
            </a:endParaRP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FIDA Considerations - </a:t>
            </a:r>
            <a:r>
              <a:rPr lang="en-US" dirty="0" err="1" smtClean="0"/>
              <a:t>Medigap</a:t>
            </a:r>
            <a:endParaRPr lang="en-US" dirty="0"/>
          </a:p>
        </p:txBody>
      </p:sp>
      <p:sp>
        <p:nvSpPr>
          <p:cNvPr id="3" name="Content Placeholder 2"/>
          <p:cNvSpPr>
            <a:spLocks noGrp="1"/>
          </p:cNvSpPr>
          <p:nvPr>
            <p:ph idx="1"/>
          </p:nvPr>
        </p:nvSpPr>
        <p:spPr/>
        <p:txBody>
          <a:bodyPr/>
          <a:lstStyle/>
          <a:p>
            <a:pPr marL="0" indent="0" eaLnBrk="1" fontAlgn="auto" hangingPunct="1">
              <a:spcAft>
                <a:spcPts val="0"/>
              </a:spcAft>
              <a:buNone/>
              <a:defRPr/>
            </a:pPr>
            <a:r>
              <a:rPr lang="en-US" b="1" u="sng" dirty="0" err="1"/>
              <a:t>Medigap</a:t>
            </a:r>
            <a:r>
              <a:rPr lang="en-US" dirty="0"/>
              <a:t>: a </a:t>
            </a:r>
            <a:r>
              <a:rPr lang="en-US" dirty="0" err="1"/>
              <a:t>Medigap</a:t>
            </a:r>
            <a:r>
              <a:rPr lang="en-US" dirty="0"/>
              <a:t> policy serves no purpose with </a:t>
            </a:r>
            <a:r>
              <a:rPr lang="en-US" dirty="0" smtClean="0"/>
              <a:t>FIDA, or any fully capitated plan, </a:t>
            </a:r>
            <a:r>
              <a:rPr lang="en-US" dirty="0"/>
              <a:t>so you may be tempted to drop your </a:t>
            </a:r>
            <a:r>
              <a:rPr lang="en-US" dirty="0" err="1"/>
              <a:t>Medigap</a:t>
            </a:r>
            <a:r>
              <a:rPr lang="en-US" dirty="0"/>
              <a:t> to stop having the extra bill (there is no requirement that you drop it), </a:t>
            </a:r>
            <a:endParaRPr lang="en-US" dirty="0" smtClean="0"/>
          </a:p>
          <a:p>
            <a:pPr eaLnBrk="1" fontAlgn="auto" hangingPunct="1">
              <a:spcAft>
                <a:spcPts val="0"/>
              </a:spcAft>
              <a:defRPr/>
            </a:pPr>
            <a:r>
              <a:rPr lang="en-US" dirty="0" smtClean="0"/>
              <a:t>but </a:t>
            </a:r>
            <a:r>
              <a:rPr lang="en-US" dirty="0"/>
              <a:t>can’t </a:t>
            </a:r>
            <a:r>
              <a:rPr lang="en-US" dirty="0" smtClean="0"/>
              <a:t>buy a </a:t>
            </a:r>
            <a:r>
              <a:rPr lang="en-US" dirty="0" err="1"/>
              <a:t>Medigap</a:t>
            </a:r>
            <a:r>
              <a:rPr lang="en-US" dirty="0"/>
              <a:t> while you have </a:t>
            </a:r>
            <a:r>
              <a:rPr lang="en-US" dirty="0" smtClean="0"/>
              <a:t>Medicaid – federal law prohibits sale as duplicate coverage  </a:t>
            </a:r>
          </a:p>
          <a:p>
            <a:pPr eaLnBrk="1" fontAlgn="auto" hangingPunct="1">
              <a:spcAft>
                <a:spcPts val="0"/>
              </a:spcAft>
              <a:defRPr/>
            </a:pPr>
            <a:r>
              <a:rPr lang="en-US" sz="2000" dirty="0" smtClean="0"/>
              <a:t>A </a:t>
            </a:r>
            <a:r>
              <a:rPr lang="en-US" sz="2000" dirty="0"/>
              <a:t>dual eligible beneficiary can suspend </a:t>
            </a:r>
            <a:r>
              <a:rPr lang="en-US" sz="2000" dirty="0" err="1"/>
              <a:t>Medigap</a:t>
            </a:r>
            <a:r>
              <a:rPr lang="en-US" sz="2000" dirty="0"/>
              <a:t> coverage for up to </a:t>
            </a:r>
            <a:r>
              <a:rPr lang="en-US" sz="2000" dirty="0" smtClean="0"/>
              <a:t>24 months </a:t>
            </a:r>
            <a:r>
              <a:rPr lang="en-US" sz="2000" dirty="0"/>
              <a:t>but will only be able to reinstate the </a:t>
            </a:r>
            <a:r>
              <a:rPr lang="en-US" sz="2000" dirty="0" err="1"/>
              <a:t>Medigap</a:t>
            </a:r>
            <a:r>
              <a:rPr lang="en-US" sz="2000" dirty="0"/>
              <a:t> policy in that period if the beneficiary first loses Medicaid eligibility.  </a:t>
            </a:r>
            <a:endParaRPr lang="en-US" sz="2000" dirty="0" smtClean="0"/>
          </a:p>
          <a:p>
            <a:pPr eaLnBrk="1" fontAlgn="auto" hangingPunct="1">
              <a:spcAft>
                <a:spcPts val="0"/>
              </a:spcAft>
              <a:defRPr/>
            </a:pPr>
            <a:r>
              <a:rPr lang="en-US" sz="2000" i="1" dirty="0" smtClean="0"/>
              <a:t>See</a:t>
            </a:r>
            <a:r>
              <a:rPr lang="en-US" sz="2000" dirty="0" smtClean="0"/>
              <a:t> </a:t>
            </a:r>
            <a:r>
              <a:rPr lang="en-US" sz="2000" dirty="0"/>
              <a:t>NY FIDA </a:t>
            </a:r>
            <a:r>
              <a:rPr lang="en-US" sz="2000" dirty="0" err="1"/>
              <a:t>Medigap</a:t>
            </a:r>
            <a:r>
              <a:rPr lang="en-US" sz="2000" dirty="0"/>
              <a:t> FAQs at https://www.cms.gov/Medicare-Medicaid-Coordination/Medicare-and-Medicaid-Coordination/Medicare-Medicaid-Coordination-Office/FinancialAlignmentInitiative/New-York.html </a:t>
            </a:r>
          </a:p>
          <a:p>
            <a:endParaRPr lang="en-US" sz="2000" dirty="0"/>
          </a:p>
        </p:txBody>
      </p:sp>
    </p:spTree>
    <p:extLst>
      <p:ext uri="{BB962C8B-B14F-4D97-AF65-F5344CB8AC3E}">
        <p14:creationId xmlns:p14="http://schemas.microsoft.com/office/powerpoint/2010/main" val="1459979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FIDA-IDD</a:t>
            </a:r>
          </a:p>
        </p:txBody>
      </p:sp>
      <p:sp>
        <p:nvSpPr>
          <p:cNvPr id="5" name="Subtitle 4"/>
          <p:cNvSpPr>
            <a:spLocks noGrp="1"/>
          </p:cNvSpPr>
          <p:nvPr>
            <p:ph sz="half" idx="1"/>
          </p:nvPr>
        </p:nvSpPr>
        <p:spPr>
          <a:xfrm>
            <a:off x="251520" y="1340768"/>
            <a:ext cx="4392488" cy="4718304"/>
          </a:xfrm>
        </p:spPr>
        <p:txBody>
          <a:bodyPr/>
          <a:lstStyle/>
          <a:p>
            <a:pPr marL="347472" indent="-347472">
              <a:spcBef>
                <a:spcPts val="24"/>
              </a:spcBef>
            </a:pPr>
            <a:r>
              <a:rPr lang="en-US" sz="1800" u="sng" dirty="0"/>
              <a:t>FIDA-IDD Three-way </a:t>
            </a:r>
            <a:r>
              <a:rPr lang="en-US" sz="1800" u="sng" dirty="0" smtClean="0"/>
              <a:t>contract</a:t>
            </a:r>
            <a:r>
              <a:rPr lang="en-US" sz="1800" dirty="0" smtClean="0"/>
              <a:t> https</a:t>
            </a:r>
            <a:r>
              <a:rPr lang="en-US" sz="1800" dirty="0"/>
              <a:t>://www.cms.gov/Medicare-Medicaid-Coordination/Medicare-and-Medicaid-Coordination/Medicare-Medicaid-Coordination-Office/FinancialAlignmentInitiative/Downloads/NewYorkContractIDD.pdf </a:t>
            </a:r>
            <a:endParaRPr lang="en-US" sz="1800" dirty="0" smtClean="0"/>
          </a:p>
          <a:p>
            <a:pPr marL="347472" indent="-347472"/>
            <a:r>
              <a:rPr lang="en-US" sz="1800" u="sng" dirty="0"/>
              <a:t>FIDA-IDD enrollment </a:t>
            </a:r>
            <a:r>
              <a:rPr lang="en-US" sz="1800" u="sng" dirty="0" smtClean="0"/>
              <a:t>guidance</a:t>
            </a:r>
            <a:r>
              <a:rPr lang="en-US" sz="1800" dirty="0" smtClean="0"/>
              <a:t> </a:t>
            </a:r>
            <a:r>
              <a:rPr lang="en-US" sz="1800" dirty="0"/>
              <a:t>https://www.cms.gov/Medicare-Medicaid-Coordination/Medicare-and-Medicaid-Coordination/Medicare-Medicaid-Coordination-Office/FinancialAlignmentInitiative/Downloads/NYFIDAIDDApp5.pdf </a:t>
            </a:r>
          </a:p>
          <a:p>
            <a:pPr marL="347472" indent="-347472"/>
            <a:r>
              <a:rPr lang="en-US" sz="1800" u="sng" dirty="0"/>
              <a:t>Other FIDA-IDD </a:t>
            </a:r>
            <a:r>
              <a:rPr lang="en-US" sz="1800" u="sng" dirty="0" smtClean="0"/>
              <a:t>materials</a:t>
            </a:r>
            <a:r>
              <a:rPr lang="en-US" sz="1800" dirty="0" smtClean="0"/>
              <a:t> </a:t>
            </a:r>
            <a:r>
              <a:rPr lang="en-US" sz="1800" dirty="0"/>
              <a:t>http://</a:t>
            </a:r>
            <a:r>
              <a:rPr lang="en-US" sz="1800" dirty="0" smtClean="0"/>
              <a:t>www.opwdd.ny.gov/opwdd_services_supports/people_first_waiver/care_management/FIDA_IDD</a:t>
            </a:r>
          </a:p>
          <a:p>
            <a:endParaRPr lang="en-US" sz="2000" dirty="0"/>
          </a:p>
          <a:p>
            <a:endParaRPr lang="en-US" dirty="0"/>
          </a:p>
        </p:txBody>
      </p:sp>
      <p:graphicFrame>
        <p:nvGraphicFramePr>
          <p:cNvPr id="6" name="Content Placeholder 4"/>
          <p:cNvGraphicFramePr>
            <a:graphicFrameLocks noGrp="1"/>
          </p:cNvGraphicFramePr>
          <p:nvPr>
            <p:ph sz="half" idx="2"/>
            <p:extLst>
              <p:ext uri="{D42A27DB-BD31-4B8C-83A1-F6EECF244321}">
                <p14:modId xmlns:p14="http://schemas.microsoft.com/office/powerpoint/2010/main" val="1625791262"/>
              </p:ext>
            </p:extLst>
          </p:nvPr>
        </p:nvGraphicFramePr>
        <p:xfrm>
          <a:off x="4648200" y="1673225"/>
          <a:ext cx="40386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3459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FIDA-IDD</a:t>
            </a:r>
          </a:p>
        </p:txBody>
      </p:sp>
      <p:sp>
        <p:nvSpPr>
          <p:cNvPr id="3" name="Content Placeholder 2"/>
          <p:cNvSpPr>
            <a:spLocks noGrp="1"/>
          </p:cNvSpPr>
          <p:nvPr>
            <p:ph idx="1"/>
          </p:nvPr>
        </p:nvSpPr>
        <p:spPr/>
        <p:txBody>
          <a:bodyPr/>
          <a:lstStyle/>
          <a:p>
            <a:r>
              <a:rPr lang="en-US" sz="2200" dirty="0"/>
              <a:t>Care management program for </a:t>
            </a:r>
            <a:r>
              <a:rPr lang="en-US" sz="2200" b="1" dirty="0"/>
              <a:t>dual </a:t>
            </a:r>
            <a:r>
              <a:rPr lang="en-US" sz="2200" b="1" dirty="0" err="1"/>
              <a:t>eligibles</a:t>
            </a:r>
            <a:r>
              <a:rPr lang="en-US" sz="2200" b="1" dirty="0"/>
              <a:t> </a:t>
            </a:r>
            <a:r>
              <a:rPr lang="en-US" sz="2200" dirty="0"/>
              <a:t>with both LTC needs, and intellectual and developmental disability service </a:t>
            </a:r>
            <a:r>
              <a:rPr lang="en-US" sz="2200" dirty="0" smtClean="0"/>
              <a:t>needs (in OPWDD waiver)</a:t>
            </a:r>
            <a:endParaRPr lang="en-US" sz="2200" dirty="0"/>
          </a:p>
          <a:p>
            <a:r>
              <a:rPr lang="en-US" sz="2200" dirty="0"/>
              <a:t>One plan only: Partners Health Plan</a:t>
            </a:r>
          </a:p>
          <a:p>
            <a:r>
              <a:rPr lang="en-US" sz="2200" dirty="0"/>
              <a:t>Available only in the FIDA region (NYC, Long Island, and Westchester), </a:t>
            </a:r>
            <a:r>
              <a:rPr lang="en-US" sz="2200" b="1" u="sng" dirty="0"/>
              <a:t>and</a:t>
            </a:r>
            <a:r>
              <a:rPr lang="en-US" sz="2200" dirty="0"/>
              <a:t> Rockland County</a:t>
            </a:r>
          </a:p>
          <a:p>
            <a:r>
              <a:rPr lang="en-US" sz="2200" dirty="0"/>
              <a:t>Launched April 1, 2016</a:t>
            </a:r>
          </a:p>
          <a:p>
            <a:r>
              <a:rPr lang="en-US" sz="2200" dirty="0"/>
              <a:t>Enrollment is voluntary—no passive enrollment</a:t>
            </a:r>
          </a:p>
          <a:p>
            <a:pPr marL="0" indent="0">
              <a:buNone/>
            </a:pPr>
            <a:endParaRPr lang="en-US" sz="2200" dirty="0"/>
          </a:p>
        </p:txBody>
      </p:sp>
    </p:spTree>
    <p:extLst>
      <p:ext uri="{BB962C8B-B14F-4D97-AF65-F5344CB8AC3E}">
        <p14:creationId xmlns:p14="http://schemas.microsoft.com/office/powerpoint/2010/main" val="39117485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FIDA-IDD</a:t>
            </a:r>
            <a:endParaRPr lang="en-US" dirty="0"/>
          </a:p>
        </p:txBody>
      </p:sp>
      <p:sp>
        <p:nvSpPr>
          <p:cNvPr id="3" name="Content Placeholder 2"/>
          <p:cNvSpPr>
            <a:spLocks noGrp="1"/>
          </p:cNvSpPr>
          <p:nvPr>
            <p:ph idx="1"/>
          </p:nvPr>
        </p:nvSpPr>
        <p:spPr>
          <a:xfrm>
            <a:off x="457200" y="1412776"/>
            <a:ext cx="8229600" cy="5064224"/>
          </a:xfrm>
        </p:spPr>
        <p:txBody>
          <a:bodyPr/>
          <a:lstStyle/>
          <a:p>
            <a:pPr>
              <a:spcAft>
                <a:spcPts val="600"/>
              </a:spcAft>
            </a:pPr>
            <a:r>
              <a:rPr lang="en-US" dirty="0" smtClean="0"/>
              <a:t>Who can enroll?</a:t>
            </a:r>
          </a:p>
          <a:p>
            <a:pPr>
              <a:spcBef>
                <a:spcPts val="0"/>
              </a:spcBef>
              <a:spcAft>
                <a:spcPts val="600"/>
              </a:spcAft>
            </a:pPr>
            <a:r>
              <a:rPr lang="en-US" sz="1800" dirty="0" smtClean="0"/>
              <a:t>Must be found developmentally disabled via the Front Door process, as set out in Mental </a:t>
            </a:r>
            <a:r>
              <a:rPr lang="en-US" sz="1800" dirty="0"/>
              <a:t>Hygiene Law Section 1.03(22</a:t>
            </a:r>
            <a:r>
              <a:rPr lang="en-US" sz="1800" dirty="0" smtClean="0"/>
              <a:t>):</a:t>
            </a:r>
            <a:endParaRPr lang="en-US" sz="1800" dirty="0"/>
          </a:p>
          <a:p>
            <a:pPr>
              <a:spcBef>
                <a:spcPts val="0"/>
              </a:spcBef>
              <a:spcAft>
                <a:spcPts val="600"/>
              </a:spcAft>
            </a:pPr>
            <a:r>
              <a:rPr lang="en-US" sz="1800" dirty="0"/>
              <a:t>"</a:t>
            </a:r>
            <a:r>
              <a:rPr lang="en-US" sz="1800" b="1" dirty="0"/>
              <a:t>Developmental disability" means </a:t>
            </a:r>
            <a:r>
              <a:rPr lang="en-US" sz="1800" dirty="0"/>
              <a:t>a disability of a person which:</a:t>
            </a:r>
            <a:br>
              <a:rPr lang="en-US" sz="1800" dirty="0"/>
            </a:br>
            <a:r>
              <a:rPr lang="en-US" sz="1800" dirty="0" smtClean="0"/>
              <a:t>(</a:t>
            </a:r>
            <a:r>
              <a:rPr lang="en-US" sz="1800" dirty="0"/>
              <a:t>a) (1) is attributable to mental retardation, cerebral palsy, epilepsy, neurological impairment, familial </a:t>
            </a:r>
            <a:r>
              <a:rPr lang="en-US" sz="1800" dirty="0" err="1"/>
              <a:t>dysautonomia</a:t>
            </a:r>
            <a:r>
              <a:rPr lang="en-US" sz="1800" dirty="0"/>
              <a:t> or autism;</a:t>
            </a:r>
            <a:br>
              <a:rPr lang="en-US" sz="1800" dirty="0"/>
            </a:br>
            <a:r>
              <a:rPr lang="en-US" sz="1800" dirty="0" smtClean="0"/>
              <a:t>     (</a:t>
            </a:r>
            <a:r>
              <a:rPr lang="en-US" sz="1800" dirty="0"/>
              <a:t>2) is attributable to any other condition of a person found to be closely related to mental retardation </a:t>
            </a:r>
            <a:r>
              <a:rPr lang="en-US" sz="1800" dirty="0" smtClean="0"/>
              <a:t>…</a:t>
            </a:r>
          </a:p>
          <a:p>
            <a:pPr>
              <a:spcBef>
                <a:spcPts val="0"/>
              </a:spcBef>
              <a:spcAft>
                <a:spcPts val="600"/>
              </a:spcAft>
            </a:pPr>
            <a:r>
              <a:rPr lang="en-US" sz="1800" dirty="0"/>
              <a:t> </a:t>
            </a:r>
            <a:r>
              <a:rPr lang="en-US" sz="1800" dirty="0" smtClean="0"/>
              <a:t>    (</a:t>
            </a:r>
            <a:r>
              <a:rPr lang="en-US" sz="1800" dirty="0"/>
              <a:t>3) is attributable to dyslexia resulting from a disability described in subparagraph (1) or (2) of this paragraph</a:t>
            </a:r>
            <a:r>
              <a:rPr lang="en-US" sz="1800" dirty="0" smtClean="0"/>
              <a:t>;</a:t>
            </a:r>
          </a:p>
          <a:p>
            <a:pPr>
              <a:spcBef>
                <a:spcPts val="0"/>
              </a:spcBef>
              <a:spcAft>
                <a:spcPts val="600"/>
              </a:spcAft>
            </a:pPr>
            <a:r>
              <a:rPr lang="en-US" sz="1800" dirty="0" smtClean="0"/>
              <a:t>(</a:t>
            </a:r>
            <a:r>
              <a:rPr lang="en-US" sz="1800" dirty="0"/>
              <a:t>b) </a:t>
            </a:r>
            <a:r>
              <a:rPr lang="en-US" sz="1800" b="1" dirty="0"/>
              <a:t>originates before such person attains age twenty-two</a:t>
            </a:r>
            <a:r>
              <a:rPr lang="en-US" sz="1800" dirty="0"/>
              <a:t>;</a:t>
            </a:r>
            <a:br>
              <a:rPr lang="en-US" sz="1800" dirty="0"/>
            </a:br>
            <a:r>
              <a:rPr lang="en-US" sz="1800" dirty="0" smtClean="0"/>
              <a:t>(</a:t>
            </a:r>
            <a:r>
              <a:rPr lang="en-US" sz="1800" dirty="0"/>
              <a:t>c) has continued or can be </a:t>
            </a:r>
            <a:r>
              <a:rPr lang="en-US" sz="1800" b="1" dirty="0"/>
              <a:t>expected to continue indefinitely</a:t>
            </a:r>
            <a:r>
              <a:rPr lang="en-US" sz="1800" dirty="0"/>
              <a:t>; and</a:t>
            </a:r>
            <a:br>
              <a:rPr lang="en-US" sz="1800" dirty="0"/>
            </a:br>
            <a:r>
              <a:rPr lang="en-US" sz="1800" dirty="0" smtClean="0"/>
              <a:t>(</a:t>
            </a:r>
            <a:r>
              <a:rPr lang="en-US" sz="1800" dirty="0"/>
              <a:t>d) constitutes a substantial handicap to such person's ability to function normally in society.</a:t>
            </a:r>
            <a:br>
              <a:rPr lang="en-US" sz="1800" dirty="0"/>
            </a:br>
            <a:endParaRPr lang="en-US" sz="1800" dirty="0"/>
          </a:p>
          <a:p>
            <a:pPr>
              <a:spcBef>
                <a:spcPts val="0"/>
              </a:spcBef>
            </a:pPr>
            <a:endParaRPr lang="en-US" sz="1800" dirty="0"/>
          </a:p>
        </p:txBody>
      </p:sp>
    </p:spTree>
    <p:extLst>
      <p:ext uri="{BB962C8B-B14F-4D97-AF65-F5344CB8AC3E}">
        <p14:creationId xmlns:p14="http://schemas.microsoft.com/office/powerpoint/2010/main" val="3774697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FIDA-IDD</a:t>
            </a:r>
          </a:p>
        </p:txBody>
      </p:sp>
      <p:sp>
        <p:nvSpPr>
          <p:cNvPr id="3" name="Content Placeholder 2"/>
          <p:cNvSpPr>
            <a:spLocks noGrp="1"/>
          </p:cNvSpPr>
          <p:nvPr>
            <p:ph idx="1"/>
          </p:nvPr>
        </p:nvSpPr>
        <p:spPr/>
        <p:txBody>
          <a:bodyPr/>
          <a:lstStyle/>
          <a:p>
            <a:r>
              <a:rPr lang="en-US" dirty="0"/>
              <a:t>Who </a:t>
            </a:r>
            <a:r>
              <a:rPr lang="en-US" u="sng" dirty="0"/>
              <a:t>cannot</a:t>
            </a:r>
            <a:r>
              <a:rPr lang="en-US" dirty="0"/>
              <a:t> enroll?  Many people!  For complete list see: http://www.opwdd.ny.gov/node/6241; Notably if you:</a:t>
            </a:r>
          </a:p>
          <a:p>
            <a:pPr lvl="1"/>
            <a:r>
              <a:rPr lang="en-US" dirty="0"/>
              <a:t>Live in NYS OMH  facility;</a:t>
            </a:r>
          </a:p>
          <a:p>
            <a:pPr lvl="1"/>
            <a:r>
              <a:rPr lang="en-US" dirty="0"/>
              <a:t>Live in a Skilled Nursing Facility or Developmental Center. Psychiatric facilities;</a:t>
            </a:r>
          </a:p>
          <a:p>
            <a:pPr lvl="1"/>
            <a:r>
              <a:rPr lang="en-US" dirty="0"/>
              <a:t>Receive hospice services at time of enrollment;</a:t>
            </a:r>
          </a:p>
          <a:p>
            <a:pPr lvl="1"/>
            <a:r>
              <a:rPr lang="en-US" dirty="0"/>
              <a:t>An alcohol/substance abuse long-term residential treatment program; or</a:t>
            </a:r>
          </a:p>
          <a:p>
            <a:pPr lvl="1"/>
            <a:r>
              <a:rPr lang="en-US" dirty="0"/>
              <a:t>Live in an ALP</a:t>
            </a:r>
          </a:p>
          <a:p>
            <a:pPr marL="457517" lvl="1" indent="-182880" eaLnBrk="1" hangingPunct="1">
              <a:spcAft>
                <a:spcPts val="0"/>
              </a:spcAft>
              <a:buFont typeface="Arial" pitchFamily="34" charset="0"/>
              <a:buChar char="•"/>
              <a:defRPr/>
            </a:pPr>
            <a:r>
              <a:rPr lang="en-US" dirty="0"/>
              <a:t>Are expected to be Medicaid eligible for less than six (6) months;</a:t>
            </a:r>
          </a:p>
          <a:p>
            <a:pPr marL="457517" lvl="1" indent="-182880" eaLnBrk="1" hangingPunct="1">
              <a:spcAft>
                <a:spcPts val="0"/>
              </a:spcAft>
              <a:buFont typeface="Arial" pitchFamily="34" charset="0"/>
              <a:buChar char="•"/>
              <a:defRPr/>
            </a:pPr>
            <a:r>
              <a:rPr lang="en-US" dirty="0"/>
              <a:t>Are eligible only for breast and cervical cancer services;</a:t>
            </a:r>
          </a:p>
          <a:p>
            <a:pPr marL="457517" lvl="1" indent="-182880" eaLnBrk="1" hangingPunct="1">
              <a:spcAft>
                <a:spcPts val="0"/>
              </a:spcAft>
              <a:buFont typeface="Arial" pitchFamily="34" charset="0"/>
              <a:buChar char="•"/>
              <a:defRPr/>
            </a:pPr>
            <a:r>
              <a:rPr lang="en-US" dirty="0"/>
              <a:t>Are eligible only for Emergency Medicaid;</a:t>
            </a:r>
          </a:p>
          <a:p>
            <a:pPr lvl="1"/>
            <a:endParaRPr lang="en-US" b="1" u="sng" dirty="0"/>
          </a:p>
          <a:p>
            <a:pPr lvl="1"/>
            <a:endParaRPr lang="en-US" dirty="0"/>
          </a:p>
        </p:txBody>
      </p:sp>
    </p:spTree>
    <p:extLst>
      <p:ext uri="{BB962C8B-B14F-4D97-AF65-F5344CB8AC3E}">
        <p14:creationId xmlns:p14="http://schemas.microsoft.com/office/powerpoint/2010/main" val="2256311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t>
            </a:r>
            <a:r>
              <a:rPr lang="en-US" i="1" dirty="0" smtClean="0"/>
              <a:t>fee-for-service</a:t>
            </a:r>
            <a:r>
              <a:rPr lang="en-US" dirty="0" smtClean="0"/>
              <a:t>?</a:t>
            </a:r>
            <a:endParaRPr lang="en-US" dirty="0"/>
          </a:p>
        </p:txBody>
      </p:sp>
      <p:sp>
        <p:nvSpPr>
          <p:cNvPr id="6" name="Content Placeholder 5"/>
          <p:cNvSpPr>
            <a:spLocks noGrp="1"/>
          </p:cNvSpPr>
          <p:nvPr>
            <p:ph idx="1"/>
          </p:nvPr>
        </p:nvSpPr>
        <p:spPr/>
        <p:txBody>
          <a:bodyPr/>
          <a:lstStyle/>
          <a:p>
            <a:r>
              <a:rPr lang="en-US" dirty="0"/>
              <a:t>In regular or fee-for-service </a:t>
            </a:r>
            <a:r>
              <a:rPr lang="en-US" dirty="0" smtClean="0"/>
              <a:t>Medicaid, beneficiaries </a:t>
            </a:r>
            <a:r>
              <a:rPr lang="en-US" dirty="0"/>
              <a:t>can go to any doctor who takes </a:t>
            </a:r>
            <a:r>
              <a:rPr lang="en-US" dirty="0" smtClean="0"/>
              <a:t>Medicaid. This </a:t>
            </a:r>
            <a:r>
              <a:rPr lang="en-US" dirty="0"/>
              <a:t>is called fee-for-service because the doctor or </a:t>
            </a:r>
            <a:r>
              <a:rPr lang="en-US" b="1" dirty="0"/>
              <a:t>provider gets a fee every time </a:t>
            </a:r>
            <a:r>
              <a:rPr lang="en-US" b="1" dirty="0" smtClean="0"/>
              <a:t>they provide </a:t>
            </a:r>
            <a:r>
              <a:rPr lang="en-US" b="1" dirty="0"/>
              <a:t>a service </a:t>
            </a:r>
            <a:r>
              <a:rPr lang="en-US" dirty="0"/>
              <a:t>to a Medicaid </a:t>
            </a:r>
            <a:r>
              <a:rPr lang="en-US" dirty="0" smtClean="0"/>
              <a:t>beneficiary.</a:t>
            </a:r>
          </a:p>
          <a:p>
            <a:r>
              <a:rPr lang="en-US" dirty="0" smtClean="0"/>
              <a:t>Fee-for-service Medicaid beneficiaries would use the same “CBIC” card they use for SNAP and Public Assistance to access services:</a:t>
            </a:r>
          </a:p>
          <a:p>
            <a:r>
              <a:rPr lang="en-US" dirty="0" smtClean="0"/>
              <a:t>To receive long-term care, they would be                              asking for it directly from the County or                                           State via prescribed forms</a:t>
            </a:r>
          </a:p>
          <a:p>
            <a:pPr lvl="1"/>
            <a:r>
              <a:rPr lang="en-US" dirty="0" smtClean="0"/>
              <a:t>NYC info: http</a:t>
            </a:r>
            <a:r>
              <a:rPr lang="en-US" dirty="0"/>
              <a:t>://www.wnylc.com/health/entry/176</a:t>
            </a:r>
            <a:r>
              <a:rPr lang="en-US" dirty="0" smtClean="0"/>
              <a:t>/</a:t>
            </a:r>
          </a:p>
          <a:p>
            <a:pPr lvl="1"/>
            <a:r>
              <a:rPr lang="en-US" dirty="0" smtClean="0"/>
              <a:t>Rest </a:t>
            </a:r>
            <a:r>
              <a:rPr lang="en-US" dirty="0"/>
              <a:t>of State: http://www.wnylc.com/health/entry/39</a:t>
            </a:r>
            <a:r>
              <a:rPr lang="en-US" dirty="0" smtClean="0"/>
              <a:t>/ </a:t>
            </a:r>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4280169"/>
            <a:ext cx="2448272" cy="1487665"/>
          </a:xfrm>
          <a:prstGeom prst="rect">
            <a:avLst/>
          </a:prstGeom>
        </p:spPr>
      </p:pic>
      <p:sp>
        <p:nvSpPr>
          <p:cNvPr id="8" name="Slide Number Placeholder 7"/>
          <p:cNvSpPr>
            <a:spLocks noGrp="1"/>
          </p:cNvSpPr>
          <p:nvPr>
            <p:ph type="sldNum" sz="quarter" idx="12"/>
          </p:nvPr>
        </p:nvSpPr>
        <p:spPr/>
        <p:txBody>
          <a:bodyPr/>
          <a:lstStyle/>
          <a:p>
            <a:pPr>
              <a:defRPr/>
            </a:pPr>
            <a:fld id="{8306692B-5A8A-4912-8044-AE2AF0E04B6F}" type="slidenum">
              <a:rPr lang="en-US" smtClean="0"/>
              <a:pPr>
                <a:defRPr/>
              </a:pPr>
              <a:t>7</a:t>
            </a:fld>
            <a:endParaRPr lang="en-US"/>
          </a:p>
        </p:txBody>
      </p:sp>
    </p:spTree>
    <p:extLst>
      <p:ext uri="{BB962C8B-B14F-4D97-AF65-F5344CB8AC3E}">
        <p14:creationId xmlns:p14="http://schemas.microsoft.com/office/powerpoint/2010/main" val="23661742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FIDA-IDD</a:t>
            </a:r>
          </a:p>
        </p:txBody>
      </p:sp>
      <p:sp>
        <p:nvSpPr>
          <p:cNvPr id="4" name="Rectangle 3"/>
          <p:cNvSpPr/>
          <p:nvPr/>
        </p:nvSpPr>
        <p:spPr>
          <a:xfrm>
            <a:off x="539552" y="1524000"/>
            <a:ext cx="8229600" cy="4154984"/>
          </a:xfrm>
          <a:prstGeom prst="rect">
            <a:avLst/>
          </a:prstGeom>
        </p:spPr>
        <p:txBody>
          <a:bodyPr wrap="square">
            <a:spAutoFit/>
          </a:bodyPr>
          <a:lstStyle/>
          <a:p>
            <a:pPr marL="342900" indent="-342900" eaLnBrk="1" hangingPunct="1">
              <a:buFont typeface="Arial" panose="020B0604020202020204" pitchFamily="34" charset="0"/>
              <a:buChar char="•"/>
            </a:pPr>
            <a:r>
              <a:rPr lang="en-US" dirty="0"/>
              <a:t>What does the plan cover?  What is FFS?</a:t>
            </a:r>
          </a:p>
          <a:p>
            <a:pPr marL="342900" indent="-342900" eaLnBrk="1" hangingPunct="1">
              <a:buFont typeface="Arial" panose="020B0604020202020204" pitchFamily="34" charset="0"/>
              <a:buChar char="•"/>
            </a:pPr>
            <a:r>
              <a:rPr lang="en-US" dirty="0"/>
              <a:t>Everything covered by Medicare, except hospice</a:t>
            </a:r>
          </a:p>
          <a:p>
            <a:pPr marL="800100" lvl="1" indent="-342900" eaLnBrk="1" hangingPunct="1">
              <a:buFont typeface="Arial" panose="020B0604020202020204" pitchFamily="34" charset="0"/>
              <a:buChar char="•"/>
            </a:pPr>
            <a:r>
              <a:rPr lang="en-US" dirty="0"/>
              <a:t>Doctors, hospitals, short term rehab, prescription drugs, short term CHHA, durable medical equipment</a:t>
            </a:r>
          </a:p>
          <a:p>
            <a:pPr marL="342900" indent="-342900" eaLnBrk="1" hangingPunct="1">
              <a:buFont typeface="Arial" panose="020B0604020202020204" pitchFamily="34" charset="0"/>
              <a:buChar char="•"/>
            </a:pPr>
            <a:r>
              <a:rPr lang="en-US" dirty="0"/>
              <a:t>Everything covered by </a:t>
            </a:r>
            <a:r>
              <a:rPr lang="en-US" dirty="0" smtClean="0"/>
              <a:t>Medicaid, including the MLTC Benefit Package, </a:t>
            </a:r>
            <a:r>
              <a:rPr lang="en-US" dirty="0"/>
              <a:t>except methadone maintenance, </a:t>
            </a:r>
            <a:r>
              <a:rPr lang="en-US" dirty="0" err="1"/>
              <a:t>out-of</a:t>
            </a:r>
            <a:r>
              <a:rPr lang="en-US" dirty="0"/>
              <a:t> network family planning, direct observation therapy for tuberculosis, and hospice</a:t>
            </a:r>
          </a:p>
          <a:p>
            <a:pPr marL="800100" lvl="1" indent="-342900" eaLnBrk="1" hangingPunct="1">
              <a:buFont typeface="Arial" panose="020B0604020202020204" pitchFamily="34" charset="0"/>
              <a:buChar char="•"/>
            </a:pPr>
            <a:r>
              <a:rPr lang="en-US" dirty="0"/>
              <a:t>Home care, long term nursing home, adult day care, behavioral health, substance abuse, DME and supplies, OTC drugs, dental, podiatry, hearing, vision</a:t>
            </a:r>
          </a:p>
        </p:txBody>
      </p:sp>
    </p:spTree>
    <p:extLst>
      <p:ext uri="{BB962C8B-B14F-4D97-AF65-F5344CB8AC3E}">
        <p14:creationId xmlns:p14="http://schemas.microsoft.com/office/powerpoint/2010/main" val="40512132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FIDA-IDD</a:t>
            </a:r>
          </a:p>
        </p:txBody>
      </p:sp>
      <p:sp>
        <p:nvSpPr>
          <p:cNvPr id="3" name="Content Placeholder 2"/>
          <p:cNvSpPr>
            <a:spLocks noGrp="1"/>
          </p:cNvSpPr>
          <p:nvPr>
            <p:ph idx="1"/>
          </p:nvPr>
        </p:nvSpPr>
        <p:spPr/>
        <p:txBody>
          <a:bodyPr/>
          <a:lstStyle/>
          <a:p>
            <a:r>
              <a:rPr lang="en-US" dirty="0"/>
              <a:t>What does the plan cover?</a:t>
            </a:r>
          </a:p>
          <a:p>
            <a:r>
              <a:rPr lang="en-US" dirty="0"/>
              <a:t>OPWDD waiver services:</a:t>
            </a:r>
          </a:p>
          <a:p>
            <a:pPr lvl="1"/>
            <a:r>
              <a:rPr lang="en-US" dirty="0"/>
              <a:t>Adaptive technology, community habilitation, day habilitation, intensive behavioral services, pathways to employment, pre-vocational services, residential habilitation (in supervised or supportive individualized residential alternative [IRA], or family care home), respite.</a:t>
            </a:r>
          </a:p>
          <a:p>
            <a:pPr lvl="1"/>
            <a:r>
              <a:rPr lang="en-US" dirty="0"/>
              <a:t>Self direction—fiscal intermediary, support brokerage, live-in caregiver, individually directed goods &amp; services, community habilitation, community transition services, supported employment</a:t>
            </a:r>
          </a:p>
        </p:txBody>
      </p:sp>
    </p:spTree>
    <p:extLst>
      <p:ext uri="{BB962C8B-B14F-4D97-AF65-F5344CB8AC3E}">
        <p14:creationId xmlns:p14="http://schemas.microsoft.com/office/powerpoint/2010/main" val="4090235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27A8A4A7-F2AE-4C01-9D06-10C503592CD8}" type="slidenum">
              <a:rPr lang="en-US" smtClean="0"/>
              <a:t>72</a:t>
            </a:fld>
            <a:endParaRPr lang="en-US"/>
          </a:p>
        </p:txBody>
      </p:sp>
    </p:spTree>
    <p:extLst>
      <p:ext uri="{BB962C8B-B14F-4D97-AF65-F5344CB8AC3E}">
        <p14:creationId xmlns:p14="http://schemas.microsoft.com/office/powerpoint/2010/main" val="65293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smtClean="0"/>
              <a:t>What is a </a:t>
            </a:r>
            <a:r>
              <a:rPr lang="en-US" altLang="en-US" sz="4000" i="1" dirty="0" smtClean="0"/>
              <a:t>managed care</a:t>
            </a:r>
            <a:r>
              <a:rPr lang="en-US" altLang="en-US" sz="4000" dirty="0" smtClean="0"/>
              <a:t> plan? </a:t>
            </a:r>
            <a:endParaRPr lang="en-US" sz="4000" dirty="0"/>
          </a:p>
        </p:txBody>
      </p:sp>
      <p:sp>
        <p:nvSpPr>
          <p:cNvPr id="3" name="Content Placeholder 2"/>
          <p:cNvSpPr>
            <a:spLocks noGrp="1"/>
          </p:cNvSpPr>
          <p:nvPr>
            <p:ph idx="1"/>
          </p:nvPr>
        </p:nvSpPr>
        <p:spPr/>
        <p:txBody>
          <a:bodyPr>
            <a:noAutofit/>
          </a:bodyPr>
          <a:lstStyle/>
          <a:p>
            <a:r>
              <a:rPr lang="en-US" altLang="en-US" sz="2400" dirty="0" smtClean="0"/>
              <a:t>A private health insurance </a:t>
            </a:r>
            <a:r>
              <a:rPr lang="en-US" altLang="en-US" sz="2400" b="1" dirty="0" smtClean="0"/>
              <a:t>plan paid a fixed amount per member</a:t>
            </a:r>
            <a:r>
              <a:rPr lang="en-US" altLang="en-US" sz="2400" dirty="0" smtClean="0"/>
              <a:t> to authorize, pay for and provide services.</a:t>
            </a:r>
          </a:p>
          <a:p>
            <a:r>
              <a:rPr lang="en-US" altLang="en-US" sz="2400" dirty="0" smtClean="0"/>
              <a:t>Enrollees must follow the plan’s rules, </a:t>
            </a:r>
            <a:r>
              <a:rPr lang="en-US" altLang="en-US" dirty="0" smtClean="0"/>
              <a:t>such as</a:t>
            </a:r>
            <a:r>
              <a:rPr lang="en-US" altLang="en-US" sz="2400" dirty="0" smtClean="0"/>
              <a:t>:</a:t>
            </a:r>
          </a:p>
          <a:p>
            <a:pPr lvl="1"/>
            <a:r>
              <a:rPr lang="en-US" altLang="en-US" sz="2200" dirty="0" smtClean="0"/>
              <a:t>Choosing a Primary Care Physician (“PCP”)</a:t>
            </a:r>
          </a:p>
          <a:p>
            <a:pPr lvl="1"/>
            <a:r>
              <a:rPr lang="en-US" altLang="en-US" sz="2200" dirty="0" smtClean="0"/>
              <a:t>Obtaining </a:t>
            </a:r>
            <a:r>
              <a:rPr lang="en-US" altLang="en-US" sz="2200" b="1" dirty="0" smtClean="0"/>
              <a:t>referrals</a:t>
            </a:r>
            <a:r>
              <a:rPr lang="en-US" altLang="en-US" sz="2200" dirty="0" smtClean="0"/>
              <a:t> to specialists</a:t>
            </a:r>
          </a:p>
          <a:p>
            <a:pPr lvl="1"/>
            <a:r>
              <a:rPr lang="en-US" altLang="en-US" sz="2200" dirty="0" smtClean="0"/>
              <a:t>Seeking </a:t>
            </a:r>
            <a:r>
              <a:rPr lang="en-US" altLang="en-US" sz="2200" b="1" dirty="0" smtClean="0"/>
              <a:t>prior authorization </a:t>
            </a:r>
            <a:r>
              <a:rPr lang="en-US" altLang="en-US" sz="2200" dirty="0" smtClean="0"/>
              <a:t>for services</a:t>
            </a:r>
          </a:p>
          <a:p>
            <a:pPr lvl="1"/>
            <a:r>
              <a:rPr lang="en-US" altLang="en-US" sz="2200" dirty="0" smtClean="0"/>
              <a:t>Seeing </a:t>
            </a:r>
            <a:r>
              <a:rPr lang="en-US" altLang="en-US" sz="2200" b="1" dirty="0" smtClean="0"/>
              <a:t>in-network</a:t>
            </a:r>
            <a:r>
              <a:rPr lang="en-US" altLang="en-US" sz="2200" dirty="0" smtClean="0"/>
              <a:t> providers</a:t>
            </a:r>
          </a:p>
          <a:p>
            <a:pPr lvl="1"/>
            <a:r>
              <a:rPr lang="en-US" altLang="en-US" sz="2200" dirty="0" smtClean="0"/>
              <a:t>Plan </a:t>
            </a:r>
            <a:r>
              <a:rPr lang="en-US" altLang="en-US" sz="2200" b="1" dirty="0" smtClean="0"/>
              <a:t>formulary</a:t>
            </a:r>
            <a:r>
              <a:rPr lang="en-US" altLang="en-US" sz="2200" dirty="0" smtClean="0"/>
              <a:t> for prescription drugs</a:t>
            </a:r>
          </a:p>
          <a:p>
            <a:r>
              <a:rPr lang="en-US" altLang="en-US" dirty="0"/>
              <a:t>Benefit </a:t>
            </a:r>
            <a:r>
              <a:rPr lang="en-US" altLang="en-US" dirty="0" smtClean="0"/>
              <a:t>package: Which </a:t>
            </a:r>
            <a:r>
              <a:rPr lang="en-US" altLang="en-US" dirty="0"/>
              <a:t>services </a:t>
            </a:r>
            <a:r>
              <a:rPr lang="en-US" altLang="en-US" dirty="0" smtClean="0"/>
              <a:t>are covered </a:t>
            </a:r>
            <a:r>
              <a:rPr lang="en-US" altLang="en-US" dirty="0"/>
              <a:t>depends on type of </a:t>
            </a:r>
            <a:r>
              <a:rPr lang="en-US" altLang="en-US" dirty="0" smtClean="0"/>
              <a:t>plan but must be in </a:t>
            </a:r>
            <a:r>
              <a:rPr lang="en-US" altLang="en-US" b="1" dirty="0" smtClean="0"/>
              <a:t>same amount, duration, scope as fee-for-service</a:t>
            </a:r>
            <a:r>
              <a:rPr lang="en-US" altLang="en-US" dirty="0" smtClean="0"/>
              <a:t> </a:t>
            </a:r>
          </a:p>
          <a:p>
            <a:r>
              <a:rPr lang="en-US" altLang="en-US" dirty="0" smtClean="0"/>
              <a:t>Use plan card to access package services</a:t>
            </a:r>
          </a:p>
          <a:p>
            <a:endParaRPr lang="en-US" altLang="en-US" dirty="0"/>
          </a:p>
          <a:p>
            <a:endParaRPr lang="en-US" altLang="en-US" sz="2600" dirty="0" smtClean="0"/>
          </a:p>
          <a:p>
            <a:endParaRPr lang="en-US" altLang="en-US" sz="2400" dirty="0"/>
          </a:p>
        </p:txBody>
      </p:sp>
      <p:sp>
        <p:nvSpPr>
          <p:cNvPr id="11" name="Slide Number Placeholder 10"/>
          <p:cNvSpPr>
            <a:spLocks noGrp="1"/>
          </p:cNvSpPr>
          <p:nvPr>
            <p:ph type="sldNum" sz="quarter" idx="12"/>
          </p:nvPr>
        </p:nvSpPr>
        <p:spPr/>
        <p:txBody>
          <a:bodyPr/>
          <a:lstStyle/>
          <a:p>
            <a:fld id="{629637A9-119A-49DA-BD12-AAC58B377D80}" type="slidenum">
              <a:rPr lang="en-US" smtClean="0"/>
              <a:pPr/>
              <a:t>8</a:t>
            </a:fld>
            <a:endParaRPr lang="en-US" dirty="0"/>
          </a:p>
        </p:txBody>
      </p:sp>
      <p:sp>
        <p:nvSpPr>
          <p:cNvPr id="4" name="Rounded Rectangle 3"/>
          <p:cNvSpPr/>
          <p:nvPr/>
        </p:nvSpPr>
        <p:spPr>
          <a:xfrm>
            <a:off x="6156176" y="3294609"/>
            <a:ext cx="2664296" cy="15121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600" dirty="0" smtClean="0">
                <a:latin typeface="Courier New" pitchFamily="49" charset="0"/>
              </a:rPr>
              <a:t>: 123456ABC</a:t>
            </a:r>
          </a:p>
          <a:p>
            <a:endParaRPr lang="en-US" altLang="en-US" sz="1600" dirty="0">
              <a:ln w="12700">
                <a:solidFill>
                  <a:schemeClr val="accent2">
                    <a:lumMod val="50000"/>
                  </a:schemeClr>
                </a:solidFill>
                <a:prstDash val="solid"/>
              </a:ln>
              <a:solidFill>
                <a:schemeClr val="tx1"/>
              </a:solidFill>
              <a:effectLst>
                <a:outerShdw blurRad="41275" dist="20320" dir="1800000" algn="tl" rotWithShape="0">
                  <a:srgbClr val="000000">
                    <a:alpha val="40000"/>
                  </a:srgbClr>
                </a:outerShdw>
              </a:effectLst>
              <a:latin typeface="Courier New" pitchFamily="49" charset="0"/>
            </a:endParaRPr>
          </a:p>
        </p:txBody>
      </p:sp>
      <p:sp>
        <p:nvSpPr>
          <p:cNvPr id="5" name="TextBox 4"/>
          <p:cNvSpPr txBox="1"/>
          <p:nvPr/>
        </p:nvSpPr>
        <p:spPr>
          <a:xfrm>
            <a:off x="6167935" y="3380088"/>
            <a:ext cx="2664296" cy="1394416"/>
          </a:xfrm>
          <a:prstGeom prst="rect">
            <a:avLst/>
          </a:prstGeom>
        </p:spPr>
        <p:txBody>
          <a:bodyPr vert="horz" wrap="none" lIns="91440" tIns="45720" rIns="91440" bIns="45720" rtlCol="0" anchor="ctr">
            <a:normAutofit/>
          </a:bodyPr>
          <a:lstStyle/>
          <a:p>
            <a:r>
              <a:rPr lang="en-US" altLang="en-US" sz="1600" dirty="0" err="1" smtClean="0">
                <a:solidFill>
                  <a:srgbClr val="002060"/>
                </a:solidFill>
                <a:latin typeface="Impact" pitchFamily="34" charset="0"/>
              </a:rPr>
              <a:t>MetroWellHealthChoiceCare</a:t>
            </a:r>
            <a:endParaRPr lang="en-US" altLang="en-US" sz="1600" dirty="0" smtClean="0">
              <a:solidFill>
                <a:srgbClr val="002060"/>
              </a:solidFill>
              <a:latin typeface="Impact" pitchFamily="34" charset="0"/>
            </a:endParaRPr>
          </a:p>
          <a:p>
            <a:r>
              <a:rPr lang="en-US" altLang="en-US" sz="1600" dirty="0" smtClean="0">
                <a:solidFill>
                  <a:srgbClr val="002060"/>
                </a:solidFill>
                <a:latin typeface="Impact" pitchFamily="34" charset="0"/>
              </a:rPr>
              <a:t>Managed Care Plan</a:t>
            </a:r>
            <a:endParaRPr lang="en-US" altLang="en-US" sz="1600" dirty="0">
              <a:solidFill>
                <a:srgbClr val="002060"/>
              </a:solidFill>
              <a:latin typeface="Impact" pitchFamily="34" charset="0"/>
            </a:endParaRPr>
          </a:p>
          <a:p>
            <a:endParaRPr lang="en-US" altLang="en-US" sz="1600" dirty="0" smtClean="0">
              <a:latin typeface="Courier New" pitchFamily="49" charset="0"/>
            </a:endParaRPr>
          </a:p>
          <a:p>
            <a:r>
              <a:rPr lang="en-US" altLang="en-US" sz="1400" dirty="0" smtClean="0">
                <a:latin typeface="Courier New" pitchFamily="49" charset="0"/>
              </a:rPr>
              <a:t>John </a:t>
            </a:r>
            <a:r>
              <a:rPr lang="en-US" altLang="en-US" sz="1400" dirty="0">
                <a:latin typeface="Courier New" pitchFamily="49" charset="0"/>
              </a:rPr>
              <a:t>Doe</a:t>
            </a:r>
          </a:p>
          <a:p>
            <a:r>
              <a:rPr lang="en-US" altLang="en-US" sz="1400" dirty="0">
                <a:latin typeface="Courier New" pitchFamily="49" charset="0"/>
              </a:rPr>
              <a:t>Member ID: 123456ABC</a:t>
            </a:r>
          </a:p>
          <a:p>
            <a:endParaRPr lang="en-US" sz="1600" b="1" dirty="0" smtClean="0">
              <a:solidFill>
                <a:srgbClr val="A32E37"/>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717032"/>
            <a:ext cx="504056" cy="492429"/>
          </a:xfrm>
          <a:prstGeom prst="rect">
            <a:avLst/>
          </a:prstGeom>
        </p:spPr>
      </p:pic>
    </p:spTree>
    <p:extLst>
      <p:ext uri="{BB962C8B-B14F-4D97-AF65-F5344CB8AC3E}">
        <p14:creationId xmlns:p14="http://schemas.microsoft.com/office/powerpoint/2010/main" val="2067098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55209153"/>
              </p:ext>
            </p:extLst>
          </p:nvPr>
        </p:nvGraphicFramePr>
        <p:xfrm>
          <a:off x="244636" y="476672"/>
          <a:ext cx="8654728" cy="6248556"/>
        </p:xfrm>
        <a:graphic>
          <a:graphicData uri="http://schemas.openxmlformats.org/drawingml/2006/table">
            <a:tbl>
              <a:tblPr firstRow="1" bandRow="1">
                <a:tableStyleId>{0660B408-B3CF-4A94-85FC-2B1E0A45F4A2}</a:tableStyleId>
              </a:tblPr>
              <a:tblGrid>
                <a:gridCol w="2052848">
                  <a:extLst>
                    <a:ext uri="{9D8B030D-6E8A-4147-A177-3AD203B41FA5}">
                      <a16:colId xmlns="" xmlns:a16="http://schemas.microsoft.com/office/drawing/2014/main" val="20000"/>
                    </a:ext>
                  </a:extLst>
                </a:gridCol>
                <a:gridCol w="2997351">
                  <a:extLst>
                    <a:ext uri="{9D8B030D-6E8A-4147-A177-3AD203B41FA5}">
                      <a16:colId xmlns="" xmlns:a16="http://schemas.microsoft.com/office/drawing/2014/main" val="20001"/>
                    </a:ext>
                  </a:extLst>
                </a:gridCol>
                <a:gridCol w="3604529">
                  <a:extLst>
                    <a:ext uri="{9D8B030D-6E8A-4147-A177-3AD203B41FA5}">
                      <a16:colId xmlns="" xmlns:a16="http://schemas.microsoft.com/office/drawing/2014/main" val="20002"/>
                    </a:ext>
                  </a:extLst>
                </a:gridCol>
              </a:tblGrid>
              <a:tr h="389613">
                <a:tc>
                  <a:txBody>
                    <a:bodyPr/>
                    <a:lstStyle/>
                    <a:p>
                      <a:endParaRPr lang="en-US" sz="1800" dirty="0"/>
                    </a:p>
                  </a:txBody>
                  <a:tcPr marL="91445" marR="91445" marT="45718" marB="45718"/>
                </a:tc>
                <a:tc>
                  <a:txBody>
                    <a:bodyPr/>
                    <a:lstStyle/>
                    <a:p>
                      <a:r>
                        <a:rPr lang="en-US" sz="1800" dirty="0"/>
                        <a:t>Fee for </a:t>
                      </a:r>
                      <a:r>
                        <a:rPr lang="en-US" sz="1800" dirty="0" smtClean="0"/>
                        <a:t>Service </a:t>
                      </a:r>
                      <a:endParaRPr lang="en-US" sz="1800" dirty="0"/>
                    </a:p>
                  </a:txBody>
                  <a:tcPr marL="91445" marR="91445" marT="45718" marB="45718"/>
                </a:tc>
                <a:tc>
                  <a:txBody>
                    <a:bodyPr/>
                    <a:lstStyle/>
                    <a:p>
                      <a:r>
                        <a:rPr lang="en-US" sz="1800" dirty="0"/>
                        <a:t>Managed Care</a:t>
                      </a:r>
                    </a:p>
                  </a:txBody>
                  <a:tcPr marL="91445" marR="91445" marT="45718" marB="45718"/>
                </a:tc>
                <a:extLst>
                  <a:ext uri="{0D108BD9-81ED-4DB2-BD59-A6C34878D82A}">
                    <a16:rowId xmlns="" xmlns:a16="http://schemas.microsoft.com/office/drawing/2014/main" val="10000"/>
                  </a:ext>
                </a:extLst>
              </a:tr>
              <a:tr h="857141">
                <a:tc>
                  <a:txBody>
                    <a:bodyPr/>
                    <a:lstStyle/>
                    <a:p>
                      <a:r>
                        <a:rPr lang="en-US" sz="1600" b="1" dirty="0"/>
                        <a:t>Who</a:t>
                      </a:r>
                      <a:r>
                        <a:rPr lang="en-US" sz="1600" b="1" baseline="0" dirty="0"/>
                        <a:t> does </a:t>
                      </a:r>
                      <a:r>
                        <a:rPr lang="en-US" sz="1600" b="1" dirty="0"/>
                        <a:t>Medicare or Medicaid</a:t>
                      </a:r>
                      <a:r>
                        <a:rPr lang="en-US" sz="1600" b="1" baseline="0" dirty="0"/>
                        <a:t> </a:t>
                      </a:r>
                      <a:r>
                        <a:rPr lang="en-US" sz="1600" b="1" dirty="0"/>
                        <a:t>pay?</a:t>
                      </a:r>
                    </a:p>
                  </a:txBody>
                  <a:tcPr marL="91445" marR="91445" marT="45718" marB="45718"/>
                </a:tc>
                <a:tc>
                  <a:txBody>
                    <a:bodyPr/>
                    <a:lstStyle/>
                    <a:p>
                      <a:r>
                        <a:rPr lang="en-US" sz="1600" dirty="0"/>
                        <a:t>Pays each provider</a:t>
                      </a:r>
                      <a:r>
                        <a:rPr lang="en-US" sz="1600" baseline="0" dirty="0"/>
                        <a:t> fee for each service rendered</a:t>
                      </a:r>
                      <a:endParaRPr lang="en-US" sz="1600" dirty="0"/>
                    </a:p>
                  </a:txBody>
                  <a:tcPr marL="91445" marR="91445" marT="45718" marB="45718"/>
                </a:tc>
                <a:tc>
                  <a:txBody>
                    <a:bodyPr/>
                    <a:lstStyle/>
                    <a:p>
                      <a:r>
                        <a:rPr lang="en-US" sz="1600" dirty="0"/>
                        <a:t>Pays flat monthly</a:t>
                      </a:r>
                      <a:r>
                        <a:rPr lang="en-US" sz="1600" baseline="0" dirty="0"/>
                        <a:t> fee (capitation) to insurance plan</a:t>
                      </a:r>
                      <a:endParaRPr lang="en-US" sz="1600" dirty="0"/>
                    </a:p>
                  </a:txBody>
                  <a:tcPr marL="91445" marR="91445" marT="45718" marB="45718"/>
                </a:tc>
                <a:extLst>
                  <a:ext uri="{0D108BD9-81ED-4DB2-BD59-A6C34878D82A}">
                    <a16:rowId xmlns="" xmlns:a16="http://schemas.microsoft.com/office/drawing/2014/main" val="10001"/>
                  </a:ext>
                </a:extLst>
              </a:tr>
              <a:tr h="857141">
                <a:tc>
                  <a:txBody>
                    <a:bodyPr/>
                    <a:lstStyle/>
                    <a:p>
                      <a:r>
                        <a:rPr lang="en-US" sz="1600" b="1" dirty="0"/>
                        <a:t>Who</a:t>
                      </a:r>
                      <a:r>
                        <a:rPr lang="en-US" sz="1600" b="1" baseline="0" dirty="0"/>
                        <a:t> does provider bill?</a:t>
                      </a:r>
                      <a:endParaRPr lang="en-US" sz="1600" b="1" dirty="0"/>
                    </a:p>
                  </a:txBody>
                  <a:tcPr marL="91445" marR="91445" marT="45718" marB="45718"/>
                </a:tc>
                <a:tc>
                  <a:txBody>
                    <a:bodyPr/>
                    <a:lstStyle/>
                    <a:p>
                      <a:r>
                        <a:rPr lang="en-US" sz="1600" dirty="0"/>
                        <a:t>Provider bills Medicare</a:t>
                      </a:r>
                      <a:r>
                        <a:rPr lang="en-US" sz="1600" baseline="0" dirty="0"/>
                        <a:t> or Medicaid directly </a:t>
                      </a:r>
                      <a:r>
                        <a:rPr lang="en-US" sz="1600" dirty="0"/>
                        <a:t> </a:t>
                      </a:r>
                    </a:p>
                  </a:txBody>
                  <a:tcPr marL="91445" marR="91445" marT="45718" marB="45718"/>
                </a:tc>
                <a:tc>
                  <a:txBody>
                    <a:bodyPr/>
                    <a:lstStyle/>
                    <a:p>
                      <a:r>
                        <a:rPr lang="en-US" sz="1600" dirty="0"/>
                        <a:t>Bills the managed care plan, which pays from </a:t>
                      </a:r>
                      <a:r>
                        <a:rPr lang="en-US" sz="1600" dirty="0" smtClean="0"/>
                        <a:t>the a monthly</a:t>
                      </a:r>
                      <a:r>
                        <a:rPr lang="en-US" sz="1600" baseline="0" dirty="0" smtClean="0"/>
                        <a:t> </a:t>
                      </a:r>
                      <a:r>
                        <a:rPr lang="en-US" sz="1600" dirty="0" smtClean="0"/>
                        <a:t>capitation rate </a:t>
                      </a:r>
                      <a:r>
                        <a:rPr lang="en-US" sz="1600" dirty="0"/>
                        <a:t>from Medicare</a:t>
                      </a:r>
                      <a:r>
                        <a:rPr lang="en-US" sz="1600" baseline="0" dirty="0"/>
                        <a:t> or Medicaid</a:t>
                      </a:r>
                      <a:endParaRPr lang="en-US" sz="1600" dirty="0"/>
                    </a:p>
                  </a:txBody>
                  <a:tcPr marL="91445" marR="91445" marT="45718" marB="45718"/>
                </a:tc>
                <a:extLst>
                  <a:ext uri="{0D108BD9-81ED-4DB2-BD59-A6C34878D82A}">
                    <a16:rowId xmlns="" xmlns:a16="http://schemas.microsoft.com/office/drawing/2014/main" val="10002"/>
                  </a:ext>
                </a:extLst>
              </a:tr>
              <a:tr h="596729">
                <a:tc>
                  <a:txBody>
                    <a:bodyPr/>
                    <a:lstStyle/>
                    <a:p>
                      <a:r>
                        <a:rPr lang="en-US" sz="1600" b="1" baseline="0" dirty="0"/>
                        <a:t>Providers available</a:t>
                      </a:r>
                      <a:endParaRPr lang="en-US" sz="1600" b="1" dirty="0"/>
                    </a:p>
                  </a:txBody>
                  <a:tcPr marL="91445" marR="91445" marT="45718" marB="45718"/>
                </a:tc>
                <a:tc>
                  <a:txBody>
                    <a:bodyPr/>
                    <a:lstStyle/>
                    <a:p>
                      <a:r>
                        <a:rPr lang="en-US" sz="1600" dirty="0"/>
                        <a:t>Any provider</a:t>
                      </a:r>
                      <a:r>
                        <a:rPr lang="en-US" sz="1600" baseline="0" dirty="0"/>
                        <a:t> who accepts the insurance (e.g. Medicare)</a:t>
                      </a:r>
                      <a:endParaRPr lang="en-US" sz="1600" dirty="0"/>
                    </a:p>
                  </a:txBody>
                  <a:tcPr marL="91445" marR="91445" marT="45718" marB="45718"/>
                </a:tc>
                <a:tc>
                  <a:txBody>
                    <a:bodyPr/>
                    <a:lstStyle/>
                    <a:p>
                      <a:r>
                        <a:rPr lang="en-US" sz="1600" dirty="0"/>
                        <a:t>Only providers</a:t>
                      </a:r>
                      <a:r>
                        <a:rPr lang="en-US" sz="1600" baseline="0" dirty="0"/>
                        <a:t> in the insurance  plan’s network</a:t>
                      </a:r>
                      <a:endParaRPr lang="en-US" sz="1600" b="1" dirty="0"/>
                    </a:p>
                  </a:txBody>
                  <a:tcPr marL="91445" marR="91445" marT="45718" marB="45718"/>
                </a:tc>
                <a:extLst>
                  <a:ext uri="{0D108BD9-81ED-4DB2-BD59-A6C34878D82A}">
                    <a16:rowId xmlns="" xmlns:a16="http://schemas.microsoft.com/office/drawing/2014/main" val="10003"/>
                  </a:ext>
                </a:extLst>
              </a:tr>
              <a:tr h="1099237">
                <a:tc>
                  <a:txBody>
                    <a:bodyPr/>
                    <a:lstStyle/>
                    <a:p>
                      <a:r>
                        <a:rPr lang="en-US" sz="1600" b="1" dirty="0"/>
                        <a:t>Permission</a:t>
                      </a:r>
                      <a:r>
                        <a:rPr lang="en-US" sz="1600" b="1" baseline="0" dirty="0"/>
                        <a:t> needed for services?</a:t>
                      </a:r>
                      <a:endParaRPr lang="en-US" sz="1600" b="1" dirty="0"/>
                    </a:p>
                  </a:txBody>
                  <a:tcPr marL="91445" marR="91445" marT="45718" marB="45718"/>
                </a:tc>
                <a:tc>
                  <a:txBody>
                    <a:bodyPr/>
                    <a:lstStyle/>
                    <a:p>
                      <a:r>
                        <a:rPr lang="en-US" sz="1600" dirty="0"/>
                        <a:t>Sometimes.</a:t>
                      </a:r>
                      <a:r>
                        <a:rPr lang="en-US" sz="1600" baseline="0" dirty="0"/>
                        <a:t> </a:t>
                      </a:r>
                      <a:r>
                        <a:rPr lang="en-US" sz="1600" baseline="0" dirty="0" smtClean="0"/>
                        <a:t>In </a:t>
                      </a:r>
                      <a:r>
                        <a:rPr lang="en-US" sz="1600" baseline="0" dirty="0"/>
                        <a:t>Medicaid, need approval for personal care, CDPAP, etc. but not for all medical care.   </a:t>
                      </a:r>
                      <a:endParaRPr lang="en-US" sz="1600" dirty="0"/>
                    </a:p>
                  </a:txBody>
                  <a:tcPr marL="91445" marR="91445" marT="45718" marB="45718"/>
                </a:tc>
                <a:tc>
                  <a:txBody>
                    <a:bodyPr/>
                    <a:lstStyle/>
                    <a:p>
                      <a:r>
                        <a:rPr lang="en-US" sz="1600" dirty="0"/>
                        <a:t>Often.</a:t>
                      </a:r>
                      <a:r>
                        <a:rPr lang="en-US" sz="1600" baseline="0" dirty="0"/>
                        <a:t> </a:t>
                      </a:r>
                      <a:r>
                        <a:rPr lang="en-US" sz="1600" baseline="0" dirty="0" smtClean="0"/>
                        <a:t>Plan </a:t>
                      </a:r>
                      <a:r>
                        <a:rPr lang="en-US" sz="1600" baseline="0" dirty="0"/>
                        <a:t>may require authorization to see specialists, or for many services. </a:t>
                      </a:r>
                      <a:r>
                        <a:rPr lang="en-US" sz="1600" baseline="0" dirty="0" smtClean="0"/>
                        <a:t>May </a:t>
                      </a:r>
                      <a:r>
                        <a:rPr lang="en-US" sz="1600" baseline="0" dirty="0"/>
                        <a:t>not go out of network. </a:t>
                      </a:r>
                      <a:endParaRPr lang="en-US" sz="1600" b="0" dirty="0"/>
                    </a:p>
                  </a:txBody>
                  <a:tcPr marL="91445" marR="91445" marT="45718" marB="45718"/>
                </a:tc>
                <a:extLst>
                  <a:ext uri="{0D108BD9-81ED-4DB2-BD59-A6C34878D82A}">
                    <a16:rowId xmlns="" xmlns:a16="http://schemas.microsoft.com/office/drawing/2014/main" val="10004"/>
                  </a:ext>
                </a:extLst>
              </a:tr>
              <a:tr h="1381899">
                <a:tc>
                  <a:txBody>
                    <a:bodyPr/>
                    <a:lstStyle/>
                    <a:p>
                      <a:r>
                        <a:rPr lang="en-US" sz="1600" b="1" dirty="0"/>
                        <a:t>Policy –</a:t>
                      </a:r>
                      <a:r>
                        <a:rPr lang="en-US" sz="1600" b="1" baseline="0" dirty="0"/>
                        <a:t> incentive to give too much/ too little care? </a:t>
                      </a:r>
                      <a:endParaRPr lang="en-US" sz="1600" b="1" dirty="0"/>
                    </a:p>
                  </a:txBody>
                  <a:tcPr marL="91445" marR="91445" marT="45718" marB="45718"/>
                </a:tc>
                <a:tc>
                  <a:txBody>
                    <a:bodyPr/>
                    <a:lstStyle/>
                    <a:p>
                      <a:r>
                        <a:rPr lang="en-US" sz="1600" baseline="0" dirty="0"/>
                        <a:t>Incentive to bill for </a:t>
                      </a:r>
                      <a:r>
                        <a:rPr lang="en-US" sz="1600" baseline="0" dirty="0" err="1" smtClean="0"/>
                        <a:t>unneces-sary</a:t>
                      </a:r>
                      <a:r>
                        <a:rPr lang="en-US" sz="1600" baseline="0" dirty="0" smtClean="0"/>
                        <a:t> </a:t>
                      </a:r>
                      <a:r>
                        <a:rPr lang="en-US" sz="1600" baseline="0" dirty="0"/>
                        <a:t>care. </a:t>
                      </a:r>
                      <a:r>
                        <a:rPr lang="en-US" sz="1600" baseline="0" dirty="0" smtClean="0"/>
                        <a:t>But </a:t>
                      </a:r>
                      <a:r>
                        <a:rPr lang="en-US" sz="1600" baseline="0" dirty="0"/>
                        <a:t>offset when </a:t>
                      </a:r>
                      <a:r>
                        <a:rPr lang="en-US" sz="1600" baseline="0" dirty="0" smtClean="0"/>
                        <a:t>authorization needed </a:t>
                      </a:r>
                      <a:r>
                        <a:rPr lang="en-US" sz="1600" baseline="0" dirty="0"/>
                        <a:t>for services like Medicaid personal care.</a:t>
                      </a:r>
                      <a:endParaRPr lang="en-US" sz="1600" dirty="0"/>
                    </a:p>
                  </a:txBody>
                  <a:tcPr marL="91445" marR="91445" marT="45718" marB="45718"/>
                </a:tc>
                <a:tc>
                  <a:txBody>
                    <a:bodyPr/>
                    <a:lstStyle/>
                    <a:p>
                      <a:r>
                        <a:rPr lang="en-US" sz="1600" dirty="0"/>
                        <a:t>Plan has incentive to DENY services, and keep part of capitation</a:t>
                      </a:r>
                      <a:r>
                        <a:rPr lang="en-US" sz="1600" baseline="0" dirty="0"/>
                        <a:t> rate for profit.  </a:t>
                      </a:r>
                      <a:endParaRPr lang="en-US" sz="1600" dirty="0"/>
                    </a:p>
                  </a:txBody>
                  <a:tcPr marL="91445" marR="91445" marT="45718" marB="45718"/>
                </a:tc>
                <a:extLst>
                  <a:ext uri="{0D108BD9-81ED-4DB2-BD59-A6C34878D82A}">
                    <a16:rowId xmlns="" xmlns:a16="http://schemas.microsoft.com/office/drawing/2014/main" val="10005"/>
                  </a:ext>
                </a:extLst>
              </a:tr>
              <a:tr h="1010929">
                <a:tc>
                  <a:txBody>
                    <a:bodyPr/>
                    <a:lstStyle/>
                    <a:p>
                      <a:r>
                        <a:rPr lang="en-US" sz="1600" b="1" dirty="0"/>
                        <a:t>What package of services is available?</a:t>
                      </a:r>
                    </a:p>
                  </a:txBody>
                  <a:tcPr marL="91445" marR="91445" marT="45718" marB="45718"/>
                </a:tc>
                <a:tc>
                  <a:txBody>
                    <a:bodyPr/>
                    <a:lstStyle/>
                    <a:p>
                      <a:r>
                        <a:rPr lang="en-US" sz="1600" dirty="0"/>
                        <a:t>Original Medicare = </a:t>
                      </a:r>
                      <a:r>
                        <a:rPr lang="en-US" sz="1600" dirty="0" smtClean="0"/>
                        <a:t>All </a:t>
                      </a:r>
                      <a:r>
                        <a:rPr lang="en-US" sz="1600" dirty="0"/>
                        <a:t>Medicare</a:t>
                      </a:r>
                      <a:r>
                        <a:rPr lang="en-US" sz="1600" baseline="0" dirty="0"/>
                        <a:t> </a:t>
                      </a:r>
                      <a:r>
                        <a:rPr lang="en-US" sz="1600" baseline="0" dirty="0" smtClean="0"/>
                        <a:t>services</a:t>
                      </a:r>
                    </a:p>
                    <a:p>
                      <a:r>
                        <a:rPr lang="en-US" sz="1600" baseline="0" dirty="0" smtClean="0"/>
                        <a:t>Fee-for-service Medicaid = All Medicaid services</a:t>
                      </a:r>
                      <a:endParaRPr lang="en-US" sz="1600" dirty="0"/>
                    </a:p>
                  </a:txBody>
                  <a:tcPr marL="91445" marR="91445" marT="45718" marB="45718"/>
                </a:tc>
                <a:tc>
                  <a:txBody>
                    <a:bodyPr/>
                    <a:lstStyle/>
                    <a:p>
                      <a:r>
                        <a:rPr lang="en-US" sz="1600" dirty="0"/>
                        <a:t>Package</a:t>
                      </a:r>
                      <a:r>
                        <a:rPr lang="en-US" sz="1600" baseline="0" dirty="0"/>
                        <a:t> of services may be “partial” (MLTC) or full </a:t>
                      </a:r>
                      <a:r>
                        <a:rPr lang="en-US" sz="1600" baseline="0" dirty="0" smtClean="0"/>
                        <a:t>(MAP </a:t>
                      </a:r>
                      <a:r>
                        <a:rPr lang="en-US" sz="1600" baseline="0" dirty="0"/>
                        <a:t>= all Medicare </a:t>
                      </a:r>
                      <a:r>
                        <a:rPr lang="en-US" sz="1600" baseline="0" dirty="0" smtClean="0"/>
                        <a:t>and </a:t>
                      </a:r>
                      <a:r>
                        <a:rPr lang="en-US" sz="1600" baseline="0" dirty="0"/>
                        <a:t>Medicaid services).</a:t>
                      </a:r>
                      <a:endParaRPr lang="en-US" sz="1600" dirty="0"/>
                    </a:p>
                  </a:txBody>
                  <a:tcPr marL="91445" marR="91445" marT="45718" marB="45718"/>
                </a:tc>
                <a:extLst>
                  <a:ext uri="{0D108BD9-81ED-4DB2-BD59-A6C34878D82A}">
                    <a16:rowId xmlns="" xmlns:a16="http://schemas.microsoft.com/office/drawing/2014/main" val="10006"/>
                  </a:ext>
                </a:extLst>
              </a:tr>
            </a:tbl>
          </a:graphicData>
        </a:graphic>
      </p:graphicFrame>
      <p:sp>
        <p:nvSpPr>
          <p:cNvPr id="379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Calibri" pitchFamily="34" charset="0"/>
              <a:buChar char="•"/>
              <a:defRPr sz="2400">
                <a:solidFill>
                  <a:schemeClr val="tx1"/>
                </a:solidFill>
                <a:latin typeface="Calibri" pitchFamily="34" charset="0"/>
              </a:defRPr>
            </a:lvl1pPr>
            <a:lvl2pPr marL="742950" indent="-285750" eaLnBrk="0" hangingPunct="0">
              <a:spcBef>
                <a:spcPct val="20000"/>
              </a:spcBef>
              <a:buClr>
                <a:schemeClr val="accent1"/>
              </a:buClr>
              <a:buSzPct val="85000"/>
              <a:buFont typeface="Calibri" pitchFamily="34" charset="0"/>
              <a:buChar char="•"/>
              <a:defRPr sz="2000">
                <a:solidFill>
                  <a:schemeClr val="tx1"/>
                </a:solidFill>
                <a:latin typeface="Calibri" pitchFamily="34" charset="0"/>
              </a:defRPr>
            </a:lvl2pPr>
            <a:lvl3pPr marL="1143000" indent="-228600" eaLnBrk="0" hangingPunct="0">
              <a:spcBef>
                <a:spcPct val="20000"/>
              </a:spcBef>
              <a:buClr>
                <a:schemeClr val="accent1"/>
              </a:buClr>
              <a:buSzPct val="90000"/>
              <a:buFont typeface="Calibri" pitchFamily="34" charset="0"/>
              <a:buChar char="•"/>
              <a:defRPr>
                <a:solidFill>
                  <a:schemeClr val="tx1"/>
                </a:solidFill>
                <a:latin typeface="Calibri" pitchFamily="34" charset="0"/>
              </a:defRPr>
            </a:lvl3pPr>
            <a:lvl4pPr marL="1600200" indent="-228600" eaLnBrk="0" hangingPunct="0">
              <a:spcBef>
                <a:spcPct val="20000"/>
              </a:spcBef>
              <a:buClr>
                <a:schemeClr val="accent1"/>
              </a:buClr>
              <a:buFont typeface="Calibri" pitchFamily="34" charset="0"/>
              <a:buChar char="•"/>
              <a:defRPr sz="1600">
                <a:solidFill>
                  <a:schemeClr val="tx1"/>
                </a:solidFill>
                <a:latin typeface="Calibri" pitchFamily="34" charset="0"/>
              </a:defRPr>
            </a:lvl4pPr>
            <a:lvl5pPr marL="2057400" indent="-228600" eaLnBrk="0" hangingPunct="0">
              <a:spcBef>
                <a:spcPct val="20000"/>
              </a:spcBef>
              <a:buClr>
                <a:schemeClr val="accent1"/>
              </a:buClr>
              <a:buSzPct val="100000"/>
              <a:buFont typeface="Calibri"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chemeClr val="accent1"/>
              </a:buClr>
              <a:buSzPct val="100000"/>
              <a:buFont typeface="Calibri" pitchFamily="34" charset="0"/>
              <a:buChar char="•"/>
              <a:defRPr sz="1400">
                <a:solidFill>
                  <a:schemeClr val="tx1"/>
                </a:solidFill>
                <a:latin typeface="Calibri" pitchFamily="34" charset="0"/>
              </a:defRPr>
            </a:lvl9pPr>
          </a:lstStyle>
          <a:p>
            <a:pPr eaLnBrk="1" hangingPunct="1">
              <a:spcBef>
                <a:spcPct val="0"/>
              </a:spcBef>
              <a:buClrTx/>
              <a:buSzTx/>
              <a:buFontTx/>
              <a:buNone/>
            </a:pPr>
            <a:fld id="{97BD5FF4-2880-4820-AD4F-84C0E4889D54}" type="slidenum">
              <a:rPr lang="en-US" altLang="en-US" sz="1400" smtClean="0">
                <a:solidFill>
                  <a:srgbClr val="FFFFFF"/>
                </a:solidFill>
              </a:rPr>
              <a:pPr eaLnBrk="1" hangingPunct="1">
                <a:spcBef>
                  <a:spcPct val="0"/>
                </a:spcBef>
                <a:buClrTx/>
                <a:buSzTx/>
                <a:buFontTx/>
                <a:buNone/>
              </a:pPr>
              <a:t>9</a:t>
            </a:fld>
            <a:endParaRPr lang="en-US" altLang="en-US" sz="1400">
              <a:solidFill>
                <a:srgbClr val="FFFFFF"/>
              </a:solidFill>
            </a:endParaRPr>
          </a:p>
        </p:txBody>
      </p:sp>
    </p:spTree>
    <p:extLst>
      <p:ext uri="{BB962C8B-B14F-4D97-AF65-F5344CB8AC3E}">
        <p14:creationId xmlns:p14="http://schemas.microsoft.com/office/powerpoint/2010/main" val="39739963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Accessing Medicaid - managed care v FFS">
  <a:themeElements>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txDef>
      <a:spPr/>
      <a:bodyPr vert="horz" lIns="91440" tIns="45720" rIns="91440" bIns="45720" rtlCol="0" anchor="ctr">
        <a:normAutofit fontScale="85000" lnSpcReduction="10000"/>
      </a:bodyPr>
      <a:lstStyle>
        <a:defPPr>
          <a:defRPr b="1" dirty="0" smtClean="0">
            <a:solidFill>
              <a:srgbClr val="A32E37"/>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3-Accessing Medicaid - managed care v FFS</Template>
  <TotalTime>4465</TotalTime>
  <Words>6142</Words>
  <Application>Microsoft Office PowerPoint</Application>
  <PresentationFormat>On-screen Show (4:3)</PresentationFormat>
  <Paragraphs>740</Paragraphs>
  <Slides>72</Slides>
  <Notes>6</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3-Accessing Medicaid - managed care v FFS</vt:lpstr>
      <vt:lpstr>PowerPoint Presentation</vt:lpstr>
      <vt:lpstr>Overview</vt:lpstr>
      <vt:lpstr>What services does Medicaid cover?</vt:lpstr>
      <vt:lpstr>What services does Medicaid cover?</vt:lpstr>
      <vt:lpstr>Medicaid is the “payer of last resort”</vt:lpstr>
      <vt:lpstr>Payment for Medicaid services:</vt:lpstr>
      <vt:lpstr>What is fee-for-service?</vt:lpstr>
      <vt:lpstr>What is a managed care plan? </vt:lpstr>
      <vt:lpstr>PowerPoint Presentation</vt:lpstr>
      <vt:lpstr>Medicaid Redesign</vt:lpstr>
      <vt:lpstr>Evolution of Medicaid</vt:lpstr>
      <vt:lpstr>Managed care plans and what they cover:</vt:lpstr>
      <vt:lpstr>Plans for people with Medicaid</vt:lpstr>
      <vt:lpstr>Plans with long-term care services</vt:lpstr>
      <vt:lpstr>Comparing different types of plans</vt:lpstr>
      <vt:lpstr>Plans for PEOPLE WHO HAVE MEDICAID ONLY</vt:lpstr>
      <vt:lpstr>Mainstream Managed Care (MMCO)</vt:lpstr>
      <vt:lpstr>Mainstream Managed Care (MMCO)</vt:lpstr>
      <vt:lpstr>Who does not have to enroll in MMCO?</vt:lpstr>
      <vt:lpstr>What does MMCO cover?</vt:lpstr>
      <vt:lpstr>Essential Plan (EP)</vt:lpstr>
      <vt:lpstr>Essential Plan (EP)</vt:lpstr>
      <vt:lpstr>Health and Recovery Plans (HARPs)</vt:lpstr>
      <vt:lpstr>HIV Special Needs Plans (HIV SNPs)</vt:lpstr>
      <vt:lpstr>Counseling example</vt:lpstr>
      <vt:lpstr>Riley has a few choices:</vt:lpstr>
      <vt:lpstr>Riley gets Medicare!</vt:lpstr>
      <vt:lpstr>Plans for PEOPLE WHO HAVE MEDICARE AND MEDICAID</vt:lpstr>
      <vt:lpstr>Must all Dual Eligibles Join Managed Care Plans? </vt:lpstr>
      <vt:lpstr>Must all Dual Eligibles Join Managed Care Plans? </vt:lpstr>
      <vt:lpstr>Medicaid Advantage</vt:lpstr>
      <vt:lpstr>Medicaid Advantage</vt:lpstr>
      <vt:lpstr>Medicaid Advantage</vt:lpstr>
      <vt:lpstr>Enrolling in a plan for duals that includes long term care</vt:lpstr>
      <vt:lpstr>How to Enroll</vt:lpstr>
      <vt:lpstr>How to Enroll</vt:lpstr>
      <vt:lpstr>How to Enroll</vt:lpstr>
      <vt:lpstr>Focus on MLTC</vt:lpstr>
      <vt:lpstr>MLTC</vt:lpstr>
      <vt:lpstr>MLTC</vt:lpstr>
      <vt:lpstr>MLTC</vt:lpstr>
      <vt:lpstr>MLTC</vt:lpstr>
      <vt:lpstr>Transition/Choosing MMC or MLTC</vt:lpstr>
      <vt:lpstr>MLTC</vt:lpstr>
      <vt:lpstr>Fully Capitated Plans  Medicare + Medicaid Services</vt:lpstr>
      <vt:lpstr>Fully Capitated Plans: Common Principles</vt:lpstr>
      <vt:lpstr>Fully Capitated Plans: Common Principles</vt:lpstr>
      <vt:lpstr>Fully Capitated Plans: Common Principles</vt:lpstr>
      <vt:lpstr>Fully Capitated Plans: Common Principles</vt:lpstr>
      <vt:lpstr>Fully Capitated Plans: Common Principles</vt:lpstr>
      <vt:lpstr>Fully Capitated Plans: Common Principles</vt:lpstr>
      <vt:lpstr>Focus on Medicaid Advantage Plus (MAP)</vt:lpstr>
      <vt:lpstr>MAP</vt:lpstr>
      <vt:lpstr>MAP</vt:lpstr>
      <vt:lpstr>MAP</vt:lpstr>
      <vt:lpstr>Focus on PACE</vt:lpstr>
      <vt:lpstr>PACE</vt:lpstr>
      <vt:lpstr>PACE</vt:lpstr>
      <vt:lpstr>Focus on FIDA</vt:lpstr>
      <vt:lpstr>FIDA</vt:lpstr>
      <vt:lpstr>FIDA</vt:lpstr>
      <vt:lpstr>FIDA</vt:lpstr>
      <vt:lpstr>FIDA: Considerations</vt:lpstr>
      <vt:lpstr>FIDA: Considerations</vt:lpstr>
      <vt:lpstr>FIDA Considerations - Medigap</vt:lpstr>
      <vt:lpstr>FIDA-IDD</vt:lpstr>
      <vt:lpstr>FIDA-IDD</vt:lpstr>
      <vt:lpstr>FIDA-IDD</vt:lpstr>
      <vt:lpstr>FIDA-IDD</vt:lpstr>
      <vt:lpstr>FIDA-IDD</vt:lpstr>
      <vt:lpstr>FIDA-IDD</vt:lpstr>
      <vt:lpstr>Thank you!</vt:lpstr>
    </vt:vector>
  </TitlesOfParts>
  <Company>NYLAG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Travitsky</dc:creator>
  <cp:lastModifiedBy>Valerie Bogart</cp:lastModifiedBy>
  <cp:revision>242</cp:revision>
  <dcterms:created xsi:type="dcterms:W3CDTF">2016-04-04T18:19:11Z</dcterms:created>
  <dcterms:modified xsi:type="dcterms:W3CDTF">2016-04-28T17:24:48Z</dcterms:modified>
</cp:coreProperties>
</file>