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tags/tag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tags/tag12.xml" ContentType="application/vnd.openxmlformats-officedocument.presentationml.tags+xml"/>
  <Override PartName="/ppt/notesSlides/notesSlide33.xml" ContentType="application/vnd.openxmlformats-officedocument.presentationml.notesSlide+xml"/>
  <Override PartName="/ppt/tags/tag13.xml" ContentType="application/vnd.openxmlformats-officedocument.presentationml.tags+xml"/>
  <Override PartName="/ppt/notesSlides/notesSlide34.xml" ContentType="application/vnd.openxmlformats-officedocument.presentationml.notesSlide+xml"/>
  <Override PartName="/ppt/tags/tag14.xml" ContentType="application/vnd.openxmlformats-officedocument.presentationml.tags+xml"/>
  <Override PartName="/ppt/notesSlides/notesSlide35.xml" ContentType="application/vnd.openxmlformats-officedocument.presentationml.notesSlide+xml"/>
  <Override PartName="/ppt/tags/tag15.xml" ContentType="application/vnd.openxmlformats-officedocument.presentationml.tags+xml"/>
  <Override PartName="/ppt/notesSlides/notesSlide36.xml" ContentType="application/vnd.openxmlformats-officedocument.presentationml.notesSlide+xml"/>
  <Override PartName="/ppt/tags/tag16.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7.xml" ContentType="application/vnd.openxmlformats-officedocument.presentationml.tags+xml"/>
  <Override PartName="/ppt/notesSlides/notesSlide40.xml" ContentType="application/vnd.openxmlformats-officedocument.presentationml.notesSlide+xml"/>
  <Override PartName="/ppt/tags/tag18.xml" ContentType="application/vnd.openxmlformats-officedocument.presentationml.tags+xml"/>
  <Override PartName="/ppt/notesSlides/notesSlide41.xml" ContentType="application/vnd.openxmlformats-officedocument.presentationml.notesSlide+xml"/>
  <Override PartName="/ppt/tags/tag19.xml" ContentType="application/vnd.openxmlformats-officedocument.presentationml.tags+xml"/>
  <Override PartName="/ppt/notesSlides/notesSlide42.xml" ContentType="application/vnd.openxmlformats-officedocument.presentationml.notesSlide+xml"/>
  <Override PartName="/ppt/tags/tag20.xml" ContentType="application/vnd.openxmlformats-officedocument.presentationml.tags+xml"/>
  <Override PartName="/ppt/notesSlides/notesSlide43.xml" ContentType="application/vnd.openxmlformats-officedocument.presentationml.notesSlide+xml"/>
  <Override PartName="/ppt/tags/tag21.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22.xml" ContentType="application/vnd.openxmlformats-officedocument.presentationml.tags+xml"/>
  <Override PartName="/ppt/notesSlides/notesSlide47.xml" ContentType="application/vnd.openxmlformats-officedocument.presentationml.notesSlide+xml"/>
  <Override PartName="/ppt/tags/tag23.xml" ContentType="application/vnd.openxmlformats-officedocument.presentationml.tags+xml"/>
  <Override PartName="/ppt/notesSlides/notesSlide48.xml" ContentType="application/vnd.openxmlformats-officedocument.presentationml.notesSlide+xml"/>
  <Override PartName="/ppt/tags/tag24.xml" ContentType="application/vnd.openxmlformats-officedocument.presentationml.tags+xml"/>
  <Override PartName="/ppt/notesSlides/notesSlide49.xml" ContentType="application/vnd.openxmlformats-officedocument.presentationml.notesSlide+xml"/>
  <Override PartName="/ppt/tags/tag25.xml" ContentType="application/vnd.openxmlformats-officedocument.presentationml.tags+xml"/>
  <Override PartName="/ppt/notesSlides/notesSlide50.xml" ContentType="application/vnd.openxmlformats-officedocument.presentationml.notesSlide+xml"/>
  <Override PartName="/ppt/tags/tag26.xml" ContentType="application/vnd.openxmlformats-officedocument.presentationml.tags+xml"/>
  <Override PartName="/ppt/notesSlides/notesSlide51.xml" ContentType="application/vnd.openxmlformats-officedocument.presentationml.notesSlide+xml"/>
  <Override PartName="/ppt/tags/tag27.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28.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29.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5.xml" ContentType="application/vnd.openxmlformats-officedocument.presentationml.notesSlide+xml"/>
  <Override PartName="/ppt/tags/tag30.xml" ContentType="application/vnd.openxmlformats-officedocument.presentationml.tags+xml"/>
  <Override PartName="/ppt/notesSlides/notesSlide66.xml" ContentType="application/vnd.openxmlformats-officedocument.presentationml.notesSlide+xml"/>
  <Override PartName="/ppt/tags/tag31.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32.xml" ContentType="application/vnd.openxmlformats-officedocument.presentationml.tags+xml"/>
  <Override PartName="/ppt/notesSlides/notesSlide70.xml" ContentType="application/vnd.openxmlformats-officedocument.presentationml.notesSlide+xml"/>
  <Override PartName="/ppt/tags/tag33.xml" ContentType="application/vnd.openxmlformats-officedocument.presentationml.tags+xml"/>
  <Override PartName="/ppt/notesSlides/notesSlide71.xml" ContentType="application/vnd.openxmlformats-officedocument.presentationml.notesSlide+xml"/>
  <Override PartName="/ppt/tags/tag34.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35.xml" ContentType="application/vnd.openxmlformats-officedocument.presentationml.tags+xml"/>
  <Override PartName="/ppt/notesSlides/notesSlide74.xml" ContentType="application/vnd.openxmlformats-officedocument.presentationml.notesSlide+xml"/>
  <Override PartName="/ppt/tags/tag36.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handoutMasterIdLst>
    <p:handoutMasterId r:id="rId84"/>
  </p:handoutMasterIdLst>
  <p:sldIdLst>
    <p:sldId id="362" r:id="rId2"/>
    <p:sldId id="369" r:id="rId3"/>
    <p:sldId id="289" r:id="rId4"/>
    <p:sldId id="258" r:id="rId5"/>
    <p:sldId id="303" r:id="rId6"/>
    <p:sldId id="301" r:id="rId7"/>
    <p:sldId id="293" r:id="rId8"/>
    <p:sldId id="294" r:id="rId9"/>
    <p:sldId id="295" r:id="rId10"/>
    <p:sldId id="296" r:id="rId11"/>
    <p:sldId id="298" r:id="rId12"/>
    <p:sldId id="370" r:id="rId13"/>
    <p:sldId id="361" r:id="rId14"/>
    <p:sldId id="297" r:id="rId15"/>
    <p:sldId id="302" r:id="rId16"/>
    <p:sldId id="299" r:id="rId17"/>
    <p:sldId id="300" r:id="rId18"/>
    <p:sldId id="372" r:id="rId19"/>
    <p:sldId id="305" r:id="rId20"/>
    <p:sldId id="371" r:id="rId21"/>
    <p:sldId id="308" r:id="rId22"/>
    <p:sldId id="306" r:id="rId23"/>
    <p:sldId id="377" r:id="rId24"/>
    <p:sldId id="310" r:id="rId25"/>
    <p:sldId id="330" r:id="rId26"/>
    <p:sldId id="331" r:id="rId27"/>
    <p:sldId id="332" r:id="rId28"/>
    <p:sldId id="337" r:id="rId29"/>
    <p:sldId id="340" r:id="rId30"/>
    <p:sldId id="385" r:id="rId31"/>
    <p:sldId id="348" r:id="rId32"/>
    <p:sldId id="349" r:id="rId33"/>
    <p:sldId id="352" r:id="rId34"/>
    <p:sldId id="351" r:id="rId35"/>
    <p:sldId id="350" r:id="rId36"/>
    <p:sldId id="343" r:id="rId37"/>
    <p:sldId id="353" r:id="rId38"/>
    <p:sldId id="309" r:id="rId39"/>
    <p:sldId id="379" r:id="rId40"/>
    <p:sldId id="291" r:id="rId41"/>
    <p:sldId id="383" r:id="rId42"/>
    <p:sldId id="316" r:id="rId43"/>
    <p:sldId id="313" r:id="rId44"/>
    <p:sldId id="380" r:id="rId45"/>
    <p:sldId id="373" r:id="rId46"/>
    <p:sldId id="374" r:id="rId47"/>
    <p:sldId id="382" r:id="rId48"/>
    <p:sldId id="376" r:id="rId49"/>
    <p:sldId id="324" r:id="rId50"/>
    <p:sldId id="326" r:id="rId51"/>
    <p:sldId id="341" r:id="rId52"/>
    <p:sldId id="342" r:id="rId53"/>
    <p:sldId id="327" r:id="rId54"/>
    <p:sldId id="328" r:id="rId55"/>
    <p:sldId id="378" r:id="rId56"/>
    <p:sldId id="384" r:id="rId57"/>
    <p:sldId id="357" r:id="rId58"/>
    <p:sldId id="355" r:id="rId59"/>
    <p:sldId id="356" r:id="rId60"/>
    <p:sldId id="358" r:id="rId61"/>
    <p:sldId id="359" r:id="rId62"/>
    <p:sldId id="334" r:id="rId63"/>
    <p:sldId id="267" r:id="rId64"/>
    <p:sldId id="335" r:id="rId65"/>
    <p:sldId id="360" r:id="rId66"/>
    <p:sldId id="269" r:id="rId67"/>
    <p:sldId id="344" r:id="rId68"/>
    <p:sldId id="345" r:id="rId69"/>
    <p:sldId id="346" r:id="rId70"/>
    <p:sldId id="270" r:id="rId71"/>
    <p:sldId id="271" r:id="rId72"/>
    <p:sldId id="272" r:id="rId73"/>
    <p:sldId id="292" r:id="rId74"/>
    <p:sldId id="273" r:id="rId75"/>
    <p:sldId id="274" r:id="rId76"/>
    <p:sldId id="365" r:id="rId77"/>
    <p:sldId id="366" r:id="rId78"/>
    <p:sldId id="367" r:id="rId79"/>
    <p:sldId id="368" r:id="rId80"/>
    <p:sldId id="364" r:id="rId81"/>
    <p:sldId id="386" r:id="rId8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74" autoAdjust="0"/>
  </p:normalViewPr>
  <p:slideViewPr>
    <p:cSldViewPr>
      <p:cViewPr varScale="1">
        <p:scale>
          <a:sx n="66" d="100"/>
          <a:sy n="66" d="100"/>
        </p:scale>
        <p:origin x="-1284" y="-96"/>
      </p:cViewPr>
      <p:guideLst>
        <p:guide orient="horz" pos="2160"/>
        <p:guide pos="2880"/>
      </p:guideLst>
    </p:cSldViewPr>
  </p:slideViewPr>
  <p:notesTextViewPr>
    <p:cViewPr>
      <p:scale>
        <a:sx n="1" d="1"/>
        <a:sy n="1" d="1"/>
      </p:scale>
      <p:origin x="0" y="0"/>
    </p:cViewPr>
  </p:notesTextViewPr>
  <p:sorterViewPr>
    <p:cViewPr>
      <p:scale>
        <a:sx n="60" d="100"/>
        <a:sy n="60" d="100"/>
      </p:scale>
      <p:origin x="0" y="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ylag-fs1\data\DATA\EFLRP\Training\Medicare%20Part%20D\2016\TrOOP%20Chart%20201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219979595554382E-2"/>
          <c:y val="9.5495663526998037E-2"/>
          <c:w val="0.79136730360721086"/>
          <c:h val="0.80720862754896461"/>
        </c:manualLayout>
      </c:layout>
      <c:barChart>
        <c:barDir val="col"/>
        <c:grouping val="percentStacked"/>
        <c:varyColors val="0"/>
        <c:ser>
          <c:idx val="0"/>
          <c:order val="0"/>
          <c:tx>
            <c:strRef>
              <c:f>Sheet2!$C$1</c:f>
              <c:strCache>
                <c:ptCount val="1"/>
                <c:pt idx="0">
                  <c:v>Beneficiary</c:v>
                </c:pt>
              </c:strCache>
            </c:strRef>
          </c:tx>
          <c:spPr>
            <a:solidFill>
              <a:srgbClr val="6E96D4"/>
            </a:solidFill>
            <a:ln w="25400">
              <a:noFill/>
            </a:ln>
          </c:spPr>
          <c:invertIfNegative val="0"/>
          <c:dPt>
            <c:idx val="32"/>
            <c:invertIfNegative val="0"/>
            <c:bubble3D val="0"/>
            <c:spPr>
              <a:solidFill>
                <a:srgbClr val="6E96D4"/>
              </a:solidFill>
              <a:ln w="12700">
                <a:solidFill>
                  <a:srgbClr val="000000"/>
                </a:solidFill>
                <a:prstDash val="solid"/>
              </a:ln>
            </c:spPr>
          </c:dPt>
          <c:dPt>
            <c:idx val="296"/>
            <c:invertIfNegative val="0"/>
            <c:bubble3D val="0"/>
            <c:spPr>
              <a:solidFill>
                <a:schemeClr val="tx1"/>
              </a:solidFill>
              <a:ln w="25400">
                <a:noFill/>
              </a:ln>
            </c:spPr>
          </c:dPt>
          <c:dPt>
            <c:idx val="297"/>
            <c:invertIfNegative val="0"/>
            <c:bubble3D val="0"/>
            <c:spPr>
              <a:solidFill>
                <a:srgbClr val="6E96D4"/>
              </a:solidFill>
              <a:ln w="12700">
                <a:solidFill>
                  <a:srgbClr val="000000"/>
                </a:solidFill>
                <a:prstDash val="solid"/>
              </a:ln>
            </c:spPr>
          </c:dPt>
          <c:dPt>
            <c:idx val="645"/>
            <c:invertIfNegative val="1"/>
            <c:bubble3D val="0"/>
          </c:dPt>
          <c:dPt>
            <c:idx val="669"/>
            <c:invertIfNegative val="0"/>
            <c:bubble3D val="0"/>
            <c:spPr>
              <a:solidFill>
                <a:schemeClr val="tx1"/>
              </a:solidFill>
              <a:ln w="25400">
                <a:noFill/>
              </a:ln>
            </c:spPr>
          </c:dPt>
          <c:cat>
            <c:numRef>
              <c:f>Sheet2!$A$2:$A$770</c:f>
              <c:numCache>
                <c:formatCode>General</c:formatCode>
                <c:ptCount val="769"/>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360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1360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2360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3600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3360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4360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5360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6360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7360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numCache>
            </c:numRef>
          </c:cat>
          <c:val>
            <c:numRef>
              <c:f>Sheet2!$C$2:$C$770</c:f>
              <c:numCache>
                <c:formatCode>General</c:formatCode>
                <c:ptCount val="769"/>
                <c:pt idx="0">
                  <c:v>360</c:v>
                </c:pt>
                <c:pt idx="1">
                  <c:v>360</c:v>
                </c:pt>
                <c:pt idx="2">
                  <c:v>360</c:v>
                </c:pt>
                <c:pt idx="3">
                  <c:v>360</c:v>
                </c:pt>
                <c:pt idx="4">
                  <c:v>360</c:v>
                </c:pt>
                <c:pt idx="5">
                  <c:v>360</c:v>
                </c:pt>
                <c:pt idx="6">
                  <c:v>360</c:v>
                </c:pt>
                <c:pt idx="7">
                  <c:v>360</c:v>
                </c:pt>
                <c:pt idx="8">
                  <c:v>360</c:v>
                </c:pt>
                <c:pt idx="9">
                  <c:v>360</c:v>
                </c:pt>
                <c:pt idx="10">
                  <c:v>360</c:v>
                </c:pt>
                <c:pt idx="11">
                  <c:v>360</c:v>
                </c:pt>
                <c:pt idx="12">
                  <c:v>360</c:v>
                </c:pt>
                <c:pt idx="13">
                  <c:v>360</c:v>
                </c:pt>
                <c:pt idx="14">
                  <c:v>360</c:v>
                </c:pt>
                <c:pt idx="15">
                  <c:v>360</c:v>
                </c:pt>
                <c:pt idx="16">
                  <c:v>360</c:v>
                </c:pt>
                <c:pt idx="17">
                  <c:v>360</c:v>
                </c:pt>
                <c:pt idx="18">
                  <c:v>360</c:v>
                </c:pt>
                <c:pt idx="19">
                  <c:v>360</c:v>
                </c:pt>
                <c:pt idx="20">
                  <c:v>360</c:v>
                </c:pt>
                <c:pt idx="21">
                  <c:v>360</c:v>
                </c:pt>
                <c:pt idx="22">
                  <c:v>360</c:v>
                </c:pt>
                <c:pt idx="23">
                  <c:v>360</c:v>
                </c:pt>
                <c:pt idx="24">
                  <c:v>360</c:v>
                </c:pt>
                <c:pt idx="25">
                  <c:v>360</c:v>
                </c:pt>
                <c:pt idx="26">
                  <c:v>360</c:v>
                </c:pt>
                <c:pt idx="27">
                  <c:v>360</c:v>
                </c:pt>
                <c:pt idx="28">
                  <c:v>360</c:v>
                </c:pt>
                <c:pt idx="29">
                  <c:v>360</c:v>
                </c:pt>
                <c:pt idx="30">
                  <c:v>360</c:v>
                </c:pt>
                <c:pt idx="31">
                  <c:v>360</c:v>
                </c:pt>
                <c:pt idx="32">
                  <c:v>360</c:v>
                </c:pt>
                <c:pt idx="33">
                  <c:v>360</c:v>
                </c:pt>
                <c:pt idx="34">
                  <c:v>360</c:v>
                </c:pt>
                <c:pt idx="35">
                  <c:v>360</c:v>
                </c:pt>
                <c:pt idx="36">
                  <c:v>360</c:v>
                </c:pt>
                <c:pt idx="37">
                  <c:v>660</c:v>
                </c:pt>
                <c:pt idx="38">
                  <c:v>660</c:v>
                </c:pt>
                <c:pt idx="39">
                  <c:v>660</c:v>
                </c:pt>
                <c:pt idx="40">
                  <c:v>660</c:v>
                </c:pt>
                <c:pt idx="41">
                  <c:v>660</c:v>
                </c:pt>
                <c:pt idx="42">
                  <c:v>660</c:v>
                </c:pt>
                <c:pt idx="43">
                  <c:v>660</c:v>
                </c:pt>
                <c:pt idx="44">
                  <c:v>660</c:v>
                </c:pt>
                <c:pt idx="45">
                  <c:v>660</c:v>
                </c:pt>
                <c:pt idx="46">
                  <c:v>660</c:v>
                </c:pt>
                <c:pt idx="47">
                  <c:v>660</c:v>
                </c:pt>
                <c:pt idx="48">
                  <c:v>660</c:v>
                </c:pt>
                <c:pt idx="49">
                  <c:v>660</c:v>
                </c:pt>
                <c:pt idx="50">
                  <c:v>660</c:v>
                </c:pt>
                <c:pt idx="51">
                  <c:v>660</c:v>
                </c:pt>
                <c:pt idx="52">
                  <c:v>660</c:v>
                </c:pt>
                <c:pt idx="53">
                  <c:v>660</c:v>
                </c:pt>
                <c:pt idx="54">
                  <c:v>660</c:v>
                </c:pt>
                <c:pt idx="55">
                  <c:v>660</c:v>
                </c:pt>
                <c:pt idx="56">
                  <c:v>660</c:v>
                </c:pt>
                <c:pt idx="57">
                  <c:v>660</c:v>
                </c:pt>
                <c:pt idx="58">
                  <c:v>660</c:v>
                </c:pt>
                <c:pt idx="59">
                  <c:v>660</c:v>
                </c:pt>
                <c:pt idx="60">
                  <c:v>660</c:v>
                </c:pt>
                <c:pt idx="61">
                  <c:v>660</c:v>
                </c:pt>
                <c:pt idx="62">
                  <c:v>660</c:v>
                </c:pt>
                <c:pt idx="63">
                  <c:v>660</c:v>
                </c:pt>
                <c:pt idx="64">
                  <c:v>660</c:v>
                </c:pt>
                <c:pt idx="65">
                  <c:v>660</c:v>
                </c:pt>
                <c:pt idx="66">
                  <c:v>660</c:v>
                </c:pt>
                <c:pt idx="67">
                  <c:v>660</c:v>
                </c:pt>
                <c:pt idx="68">
                  <c:v>660</c:v>
                </c:pt>
                <c:pt idx="69">
                  <c:v>660</c:v>
                </c:pt>
                <c:pt idx="70">
                  <c:v>660</c:v>
                </c:pt>
                <c:pt idx="71">
                  <c:v>660</c:v>
                </c:pt>
                <c:pt idx="72">
                  <c:v>660</c:v>
                </c:pt>
                <c:pt idx="73">
                  <c:v>660</c:v>
                </c:pt>
                <c:pt idx="74">
                  <c:v>660</c:v>
                </c:pt>
                <c:pt idx="75">
                  <c:v>660</c:v>
                </c:pt>
                <c:pt idx="76">
                  <c:v>660</c:v>
                </c:pt>
                <c:pt idx="77">
                  <c:v>660</c:v>
                </c:pt>
                <c:pt idx="78">
                  <c:v>660</c:v>
                </c:pt>
                <c:pt idx="79">
                  <c:v>660</c:v>
                </c:pt>
                <c:pt idx="80">
                  <c:v>660</c:v>
                </c:pt>
                <c:pt idx="81">
                  <c:v>660</c:v>
                </c:pt>
                <c:pt idx="82">
                  <c:v>660</c:v>
                </c:pt>
                <c:pt idx="83">
                  <c:v>660</c:v>
                </c:pt>
                <c:pt idx="84">
                  <c:v>660</c:v>
                </c:pt>
                <c:pt idx="85">
                  <c:v>660</c:v>
                </c:pt>
                <c:pt idx="86">
                  <c:v>660</c:v>
                </c:pt>
                <c:pt idx="87">
                  <c:v>660</c:v>
                </c:pt>
                <c:pt idx="88">
                  <c:v>660</c:v>
                </c:pt>
                <c:pt idx="89">
                  <c:v>660</c:v>
                </c:pt>
                <c:pt idx="90">
                  <c:v>660</c:v>
                </c:pt>
                <c:pt idx="91">
                  <c:v>660</c:v>
                </c:pt>
                <c:pt idx="92">
                  <c:v>660</c:v>
                </c:pt>
                <c:pt idx="93">
                  <c:v>660</c:v>
                </c:pt>
                <c:pt idx="94">
                  <c:v>660</c:v>
                </c:pt>
                <c:pt idx="95">
                  <c:v>660</c:v>
                </c:pt>
                <c:pt idx="96">
                  <c:v>660</c:v>
                </c:pt>
                <c:pt idx="97">
                  <c:v>660</c:v>
                </c:pt>
                <c:pt idx="98">
                  <c:v>660</c:v>
                </c:pt>
                <c:pt idx="99">
                  <c:v>660</c:v>
                </c:pt>
                <c:pt idx="100">
                  <c:v>660</c:v>
                </c:pt>
                <c:pt idx="101">
                  <c:v>660</c:v>
                </c:pt>
                <c:pt idx="102">
                  <c:v>660</c:v>
                </c:pt>
                <c:pt idx="103">
                  <c:v>660</c:v>
                </c:pt>
                <c:pt idx="104">
                  <c:v>660</c:v>
                </c:pt>
                <c:pt idx="105">
                  <c:v>660</c:v>
                </c:pt>
                <c:pt idx="106">
                  <c:v>660</c:v>
                </c:pt>
                <c:pt idx="107">
                  <c:v>660</c:v>
                </c:pt>
                <c:pt idx="108">
                  <c:v>660</c:v>
                </c:pt>
                <c:pt idx="109">
                  <c:v>660</c:v>
                </c:pt>
                <c:pt idx="110">
                  <c:v>660</c:v>
                </c:pt>
                <c:pt idx="111">
                  <c:v>660</c:v>
                </c:pt>
                <c:pt idx="112">
                  <c:v>660</c:v>
                </c:pt>
                <c:pt idx="113">
                  <c:v>660</c:v>
                </c:pt>
                <c:pt idx="114">
                  <c:v>660</c:v>
                </c:pt>
                <c:pt idx="115">
                  <c:v>660</c:v>
                </c:pt>
                <c:pt idx="116">
                  <c:v>660</c:v>
                </c:pt>
                <c:pt idx="117">
                  <c:v>660</c:v>
                </c:pt>
                <c:pt idx="118">
                  <c:v>660</c:v>
                </c:pt>
                <c:pt idx="119">
                  <c:v>660</c:v>
                </c:pt>
                <c:pt idx="120">
                  <c:v>660</c:v>
                </c:pt>
                <c:pt idx="121">
                  <c:v>660</c:v>
                </c:pt>
                <c:pt idx="122">
                  <c:v>660</c:v>
                </c:pt>
                <c:pt idx="123">
                  <c:v>660</c:v>
                </c:pt>
                <c:pt idx="124">
                  <c:v>660</c:v>
                </c:pt>
                <c:pt idx="125">
                  <c:v>660</c:v>
                </c:pt>
                <c:pt idx="126">
                  <c:v>660</c:v>
                </c:pt>
                <c:pt idx="127">
                  <c:v>660</c:v>
                </c:pt>
                <c:pt idx="128">
                  <c:v>660</c:v>
                </c:pt>
                <c:pt idx="129">
                  <c:v>660</c:v>
                </c:pt>
                <c:pt idx="130">
                  <c:v>660</c:v>
                </c:pt>
                <c:pt idx="131">
                  <c:v>660</c:v>
                </c:pt>
                <c:pt idx="132">
                  <c:v>660</c:v>
                </c:pt>
                <c:pt idx="133">
                  <c:v>660</c:v>
                </c:pt>
                <c:pt idx="134">
                  <c:v>660</c:v>
                </c:pt>
                <c:pt idx="135">
                  <c:v>660</c:v>
                </c:pt>
                <c:pt idx="136">
                  <c:v>660</c:v>
                </c:pt>
                <c:pt idx="137">
                  <c:v>660</c:v>
                </c:pt>
                <c:pt idx="138">
                  <c:v>660</c:v>
                </c:pt>
                <c:pt idx="139">
                  <c:v>660</c:v>
                </c:pt>
                <c:pt idx="140">
                  <c:v>660</c:v>
                </c:pt>
                <c:pt idx="141">
                  <c:v>660</c:v>
                </c:pt>
                <c:pt idx="142">
                  <c:v>660</c:v>
                </c:pt>
                <c:pt idx="143">
                  <c:v>660</c:v>
                </c:pt>
                <c:pt idx="144">
                  <c:v>660</c:v>
                </c:pt>
                <c:pt idx="145">
                  <c:v>660</c:v>
                </c:pt>
                <c:pt idx="146">
                  <c:v>660</c:v>
                </c:pt>
                <c:pt idx="147">
                  <c:v>660</c:v>
                </c:pt>
                <c:pt idx="148">
                  <c:v>660</c:v>
                </c:pt>
                <c:pt idx="149">
                  <c:v>660</c:v>
                </c:pt>
                <c:pt idx="150">
                  <c:v>660</c:v>
                </c:pt>
                <c:pt idx="151">
                  <c:v>660</c:v>
                </c:pt>
                <c:pt idx="152">
                  <c:v>660</c:v>
                </c:pt>
                <c:pt idx="153">
                  <c:v>660</c:v>
                </c:pt>
                <c:pt idx="154">
                  <c:v>660</c:v>
                </c:pt>
                <c:pt idx="155">
                  <c:v>660</c:v>
                </c:pt>
                <c:pt idx="156">
                  <c:v>660</c:v>
                </c:pt>
                <c:pt idx="157">
                  <c:v>660</c:v>
                </c:pt>
                <c:pt idx="158">
                  <c:v>660</c:v>
                </c:pt>
                <c:pt idx="159">
                  <c:v>660</c:v>
                </c:pt>
                <c:pt idx="160">
                  <c:v>660</c:v>
                </c:pt>
                <c:pt idx="161">
                  <c:v>660</c:v>
                </c:pt>
                <c:pt idx="162">
                  <c:v>660</c:v>
                </c:pt>
                <c:pt idx="163">
                  <c:v>660</c:v>
                </c:pt>
                <c:pt idx="164">
                  <c:v>660</c:v>
                </c:pt>
                <c:pt idx="165">
                  <c:v>660</c:v>
                </c:pt>
                <c:pt idx="166">
                  <c:v>660</c:v>
                </c:pt>
                <c:pt idx="167">
                  <c:v>660</c:v>
                </c:pt>
                <c:pt idx="168">
                  <c:v>660</c:v>
                </c:pt>
                <c:pt idx="169">
                  <c:v>660</c:v>
                </c:pt>
                <c:pt idx="170">
                  <c:v>660</c:v>
                </c:pt>
                <c:pt idx="171">
                  <c:v>660</c:v>
                </c:pt>
                <c:pt idx="172">
                  <c:v>660</c:v>
                </c:pt>
                <c:pt idx="173">
                  <c:v>660</c:v>
                </c:pt>
                <c:pt idx="174">
                  <c:v>660</c:v>
                </c:pt>
                <c:pt idx="175">
                  <c:v>660</c:v>
                </c:pt>
                <c:pt idx="176">
                  <c:v>660</c:v>
                </c:pt>
                <c:pt idx="177">
                  <c:v>660</c:v>
                </c:pt>
                <c:pt idx="178">
                  <c:v>660</c:v>
                </c:pt>
                <c:pt idx="179">
                  <c:v>660</c:v>
                </c:pt>
                <c:pt idx="180">
                  <c:v>660</c:v>
                </c:pt>
                <c:pt idx="181">
                  <c:v>660</c:v>
                </c:pt>
                <c:pt idx="182">
                  <c:v>660</c:v>
                </c:pt>
                <c:pt idx="183">
                  <c:v>660</c:v>
                </c:pt>
                <c:pt idx="184">
                  <c:v>660</c:v>
                </c:pt>
                <c:pt idx="185">
                  <c:v>660</c:v>
                </c:pt>
                <c:pt idx="186">
                  <c:v>660</c:v>
                </c:pt>
                <c:pt idx="187">
                  <c:v>660</c:v>
                </c:pt>
                <c:pt idx="188">
                  <c:v>660</c:v>
                </c:pt>
                <c:pt idx="189">
                  <c:v>660</c:v>
                </c:pt>
                <c:pt idx="190">
                  <c:v>660</c:v>
                </c:pt>
                <c:pt idx="191">
                  <c:v>660</c:v>
                </c:pt>
                <c:pt idx="192">
                  <c:v>660</c:v>
                </c:pt>
                <c:pt idx="193">
                  <c:v>660</c:v>
                </c:pt>
                <c:pt idx="194">
                  <c:v>660</c:v>
                </c:pt>
                <c:pt idx="195">
                  <c:v>660</c:v>
                </c:pt>
                <c:pt idx="196">
                  <c:v>660</c:v>
                </c:pt>
                <c:pt idx="197">
                  <c:v>660</c:v>
                </c:pt>
                <c:pt idx="198">
                  <c:v>660</c:v>
                </c:pt>
                <c:pt idx="199">
                  <c:v>660</c:v>
                </c:pt>
                <c:pt idx="200">
                  <c:v>660</c:v>
                </c:pt>
                <c:pt idx="201">
                  <c:v>660</c:v>
                </c:pt>
                <c:pt idx="202">
                  <c:v>660</c:v>
                </c:pt>
                <c:pt idx="203">
                  <c:v>660</c:v>
                </c:pt>
                <c:pt idx="204">
                  <c:v>660</c:v>
                </c:pt>
                <c:pt idx="205">
                  <c:v>660</c:v>
                </c:pt>
                <c:pt idx="206">
                  <c:v>660</c:v>
                </c:pt>
                <c:pt idx="207">
                  <c:v>660</c:v>
                </c:pt>
                <c:pt idx="208">
                  <c:v>660</c:v>
                </c:pt>
                <c:pt idx="209">
                  <c:v>660</c:v>
                </c:pt>
                <c:pt idx="210">
                  <c:v>660</c:v>
                </c:pt>
                <c:pt idx="211">
                  <c:v>660</c:v>
                </c:pt>
                <c:pt idx="212">
                  <c:v>660</c:v>
                </c:pt>
                <c:pt idx="213">
                  <c:v>660</c:v>
                </c:pt>
                <c:pt idx="214">
                  <c:v>660</c:v>
                </c:pt>
                <c:pt idx="215">
                  <c:v>660</c:v>
                </c:pt>
                <c:pt idx="216">
                  <c:v>660</c:v>
                </c:pt>
                <c:pt idx="217">
                  <c:v>660</c:v>
                </c:pt>
                <c:pt idx="218">
                  <c:v>660</c:v>
                </c:pt>
                <c:pt idx="219">
                  <c:v>660</c:v>
                </c:pt>
                <c:pt idx="220">
                  <c:v>660</c:v>
                </c:pt>
                <c:pt idx="221">
                  <c:v>660</c:v>
                </c:pt>
                <c:pt idx="222">
                  <c:v>660</c:v>
                </c:pt>
                <c:pt idx="223">
                  <c:v>660</c:v>
                </c:pt>
                <c:pt idx="224">
                  <c:v>660</c:v>
                </c:pt>
                <c:pt idx="225">
                  <c:v>660</c:v>
                </c:pt>
                <c:pt idx="226">
                  <c:v>660</c:v>
                </c:pt>
                <c:pt idx="227">
                  <c:v>660</c:v>
                </c:pt>
                <c:pt idx="228">
                  <c:v>660</c:v>
                </c:pt>
                <c:pt idx="229">
                  <c:v>660</c:v>
                </c:pt>
                <c:pt idx="230">
                  <c:v>660</c:v>
                </c:pt>
                <c:pt idx="231">
                  <c:v>660</c:v>
                </c:pt>
                <c:pt idx="232">
                  <c:v>660</c:v>
                </c:pt>
                <c:pt idx="233">
                  <c:v>660</c:v>
                </c:pt>
                <c:pt idx="234">
                  <c:v>660</c:v>
                </c:pt>
                <c:pt idx="235">
                  <c:v>660</c:v>
                </c:pt>
                <c:pt idx="236">
                  <c:v>660</c:v>
                </c:pt>
                <c:pt idx="237">
                  <c:v>660</c:v>
                </c:pt>
                <c:pt idx="238">
                  <c:v>660</c:v>
                </c:pt>
                <c:pt idx="239">
                  <c:v>660</c:v>
                </c:pt>
                <c:pt idx="240">
                  <c:v>660</c:v>
                </c:pt>
                <c:pt idx="241">
                  <c:v>660</c:v>
                </c:pt>
                <c:pt idx="242">
                  <c:v>660</c:v>
                </c:pt>
                <c:pt idx="243">
                  <c:v>660</c:v>
                </c:pt>
                <c:pt idx="244">
                  <c:v>660</c:v>
                </c:pt>
                <c:pt idx="245">
                  <c:v>660</c:v>
                </c:pt>
                <c:pt idx="246">
                  <c:v>660</c:v>
                </c:pt>
                <c:pt idx="247">
                  <c:v>660</c:v>
                </c:pt>
                <c:pt idx="248">
                  <c:v>660</c:v>
                </c:pt>
                <c:pt idx="249">
                  <c:v>660</c:v>
                </c:pt>
                <c:pt idx="250">
                  <c:v>660</c:v>
                </c:pt>
                <c:pt idx="251">
                  <c:v>660</c:v>
                </c:pt>
                <c:pt idx="252">
                  <c:v>660</c:v>
                </c:pt>
                <c:pt idx="253">
                  <c:v>660</c:v>
                </c:pt>
                <c:pt idx="254">
                  <c:v>660</c:v>
                </c:pt>
                <c:pt idx="255">
                  <c:v>660</c:v>
                </c:pt>
                <c:pt idx="256">
                  <c:v>660</c:v>
                </c:pt>
                <c:pt idx="257">
                  <c:v>660</c:v>
                </c:pt>
                <c:pt idx="258">
                  <c:v>660</c:v>
                </c:pt>
                <c:pt idx="259">
                  <c:v>660</c:v>
                </c:pt>
                <c:pt idx="260">
                  <c:v>660</c:v>
                </c:pt>
                <c:pt idx="261">
                  <c:v>660</c:v>
                </c:pt>
                <c:pt idx="262">
                  <c:v>660</c:v>
                </c:pt>
                <c:pt idx="263">
                  <c:v>660</c:v>
                </c:pt>
                <c:pt idx="264">
                  <c:v>660</c:v>
                </c:pt>
                <c:pt idx="265">
                  <c:v>660</c:v>
                </c:pt>
                <c:pt idx="266">
                  <c:v>660</c:v>
                </c:pt>
                <c:pt idx="267">
                  <c:v>660</c:v>
                </c:pt>
                <c:pt idx="268">
                  <c:v>660</c:v>
                </c:pt>
                <c:pt idx="269">
                  <c:v>660</c:v>
                </c:pt>
                <c:pt idx="270">
                  <c:v>660</c:v>
                </c:pt>
                <c:pt idx="271">
                  <c:v>660</c:v>
                </c:pt>
                <c:pt idx="272">
                  <c:v>660</c:v>
                </c:pt>
                <c:pt idx="273">
                  <c:v>660</c:v>
                </c:pt>
                <c:pt idx="274">
                  <c:v>660</c:v>
                </c:pt>
                <c:pt idx="275">
                  <c:v>660</c:v>
                </c:pt>
                <c:pt idx="276">
                  <c:v>660</c:v>
                </c:pt>
                <c:pt idx="277">
                  <c:v>660</c:v>
                </c:pt>
                <c:pt idx="278">
                  <c:v>660</c:v>
                </c:pt>
                <c:pt idx="279">
                  <c:v>660</c:v>
                </c:pt>
                <c:pt idx="280">
                  <c:v>660</c:v>
                </c:pt>
                <c:pt idx="281">
                  <c:v>660</c:v>
                </c:pt>
                <c:pt idx="282">
                  <c:v>660</c:v>
                </c:pt>
                <c:pt idx="283">
                  <c:v>660</c:v>
                </c:pt>
                <c:pt idx="284">
                  <c:v>660</c:v>
                </c:pt>
                <c:pt idx="285">
                  <c:v>660</c:v>
                </c:pt>
                <c:pt idx="286">
                  <c:v>660</c:v>
                </c:pt>
                <c:pt idx="287">
                  <c:v>660</c:v>
                </c:pt>
                <c:pt idx="288">
                  <c:v>660</c:v>
                </c:pt>
                <c:pt idx="289">
                  <c:v>660</c:v>
                </c:pt>
                <c:pt idx="290">
                  <c:v>660</c:v>
                </c:pt>
                <c:pt idx="291">
                  <c:v>660</c:v>
                </c:pt>
                <c:pt idx="292">
                  <c:v>660</c:v>
                </c:pt>
                <c:pt idx="293">
                  <c:v>660</c:v>
                </c:pt>
                <c:pt idx="294">
                  <c:v>660</c:v>
                </c:pt>
                <c:pt idx="295">
                  <c:v>660</c:v>
                </c:pt>
                <c:pt idx="296">
                  <c:v>660</c:v>
                </c:pt>
                <c:pt idx="297">
                  <c:v>1673.9999999999998</c:v>
                </c:pt>
                <c:pt idx="298">
                  <c:v>1673.9999999999998</c:v>
                </c:pt>
                <c:pt idx="299">
                  <c:v>1673.9999999999998</c:v>
                </c:pt>
                <c:pt idx="300">
                  <c:v>1673.9999999999998</c:v>
                </c:pt>
                <c:pt idx="301">
                  <c:v>1673.9999999999998</c:v>
                </c:pt>
                <c:pt idx="302">
                  <c:v>1673.9999999999998</c:v>
                </c:pt>
                <c:pt idx="303">
                  <c:v>1673.9999999999998</c:v>
                </c:pt>
                <c:pt idx="304">
                  <c:v>1673.9999999999998</c:v>
                </c:pt>
                <c:pt idx="305">
                  <c:v>1673.9999999999998</c:v>
                </c:pt>
                <c:pt idx="306">
                  <c:v>1673.9999999999998</c:v>
                </c:pt>
                <c:pt idx="307">
                  <c:v>1673.9999999999998</c:v>
                </c:pt>
                <c:pt idx="308">
                  <c:v>1673.9999999999998</c:v>
                </c:pt>
                <c:pt idx="309">
                  <c:v>1673.9999999999998</c:v>
                </c:pt>
                <c:pt idx="310">
                  <c:v>1673.9999999999998</c:v>
                </c:pt>
                <c:pt idx="311">
                  <c:v>1673.9999999999998</c:v>
                </c:pt>
                <c:pt idx="312">
                  <c:v>1673.9999999999998</c:v>
                </c:pt>
                <c:pt idx="313">
                  <c:v>1673.9999999999998</c:v>
                </c:pt>
                <c:pt idx="314">
                  <c:v>1673.9999999999998</c:v>
                </c:pt>
                <c:pt idx="315">
                  <c:v>1673.9999999999998</c:v>
                </c:pt>
                <c:pt idx="316">
                  <c:v>1673.9999999999998</c:v>
                </c:pt>
                <c:pt idx="317">
                  <c:v>1673.9999999999998</c:v>
                </c:pt>
                <c:pt idx="318">
                  <c:v>1673.9999999999998</c:v>
                </c:pt>
                <c:pt idx="319">
                  <c:v>1673.9999999999998</c:v>
                </c:pt>
                <c:pt idx="320">
                  <c:v>1673.9999999999998</c:v>
                </c:pt>
                <c:pt idx="321">
                  <c:v>1673.9999999999998</c:v>
                </c:pt>
                <c:pt idx="322">
                  <c:v>1673.9999999999998</c:v>
                </c:pt>
                <c:pt idx="323">
                  <c:v>1673.9999999999998</c:v>
                </c:pt>
                <c:pt idx="324">
                  <c:v>1673.9999999999998</c:v>
                </c:pt>
                <c:pt idx="325">
                  <c:v>1673.9999999999998</c:v>
                </c:pt>
                <c:pt idx="326">
                  <c:v>1673.9999999999998</c:v>
                </c:pt>
                <c:pt idx="327">
                  <c:v>1673.9999999999998</c:v>
                </c:pt>
                <c:pt idx="328">
                  <c:v>1673.9999999999998</c:v>
                </c:pt>
                <c:pt idx="329">
                  <c:v>1673.9999999999998</c:v>
                </c:pt>
                <c:pt idx="330">
                  <c:v>1673.9999999999998</c:v>
                </c:pt>
                <c:pt idx="331">
                  <c:v>1673.9999999999998</c:v>
                </c:pt>
                <c:pt idx="332">
                  <c:v>1673.9999999999998</c:v>
                </c:pt>
                <c:pt idx="333">
                  <c:v>1673.9999999999998</c:v>
                </c:pt>
                <c:pt idx="334">
                  <c:v>1673.9999999999998</c:v>
                </c:pt>
                <c:pt idx="335">
                  <c:v>1673.9999999999998</c:v>
                </c:pt>
                <c:pt idx="336">
                  <c:v>1673.9999999999998</c:v>
                </c:pt>
                <c:pt idx="337">
                  <c:v>1673.9999999999998</c:v>
                </c:pt>
                <c:pt idx="338">
                  <c:v>1673.9999999999998</c:v>
                </c:pt>
                <c:pt idx="339">
                  <c:v>1673.9999999999998</c:v>
                </c:pt>
                <c:pt idx="340">
                  <c:v>1673.9999999999998</c:v>
                </c:pt>
                <c:pt idx="341">
                  <c:v>1673.9999999999998</c:v>
                </c:pt>
                <c:pt idx="342">
                  <c:v>1673.9999999999998</c:v>
                </c:pt>
                <c:pt idx="343">
                  <c:v>1673.9999999999998</c:v>
                </c:pt>
                <c:pt idx="344">
                  <c:v>1673.9999999999998</c:v>
                </c:pt>
                <c:pt idx="345">
                  <c:v>1673.9999999999998</c:v>
                </c:pt>
                <c:pt idx="346">
                  <c:v>1673.9999999999998</c:v>
                </c:pt>
                <c:pt idx="347">
                  <c:v>1673.9999999999998</c:v>
                </c:pt>
                <c:pt idx="348">
                  <c:v>1673.9999999999998</c:v>
                </c:pt>
                <c:pt idx="349">
                  <c:v>1673.9999999999998</c:v>
                </c:pt>
                <c:pt idx="350">
                  <c:v>1673.9999999999998</c:v>
                </c:pt>
                <c:pt idx="351">
                  <c:v>1673.9999999999998</c:v>
                </c:pt>
                <c:pt idx="352">
                  <c:v>1673.9999999999998</c:v>
                </c:pt>
                <c:pt idx="353">
                  <c:v>1673.9999999999998</c:v>
                </c:pt>
                <c:pt idx="354">
                  <c:v>1673.9999999999998</c:v>
                </c:pt>
                <c:pt idx="355">
                  <c:v>1673.9999999999998</c:v>
                </c:pt>
                <c:pt idx="356">
                  <c:v>1673.9999999999998</c:v>
                </c:pt>
                <c:pt idx="357">
                  <c:v>1673.9999999999998</c:v>
                </c:pt>
                <c:pt idx="358">
                  <c:v>1673.9999999999998</c:v>
                </c:pt>
                <c:pt idx="359">
                  <c:v>1673.9999999999998</c:v>
                </c:pt>
                <c:pt idx="360">
                  <c:v>1673.9999999999998</c:v>
                </c:pt>
                <c:pt idx="361">
                  <c:v>1673.9999999999998</c:v>
                </c:pt>
                <c:pt idx="362">
                  <c:v>1673.9999999999998</c:v>
                </c:pt>
                <c:pt idx="363">
                  <c:v>1673.9999999999998</c:v>
                </c:pt>
                <c:pt idx="364">
                  <c:v>1673.9999999999998</c:v>
                </c:pt>
                <c:pt idx="365">
                  <c:v>1673.9999999999998</c:v>
                </c:pt>
                <c:pt idx="366">
                  <c:v>1673.9999999999998</c:v>
                </c:pt>
                <c:pt idx="367">
                  <c:v>1673.9999999999998</c:v>
                </c:pt>
                <c:pt idx="368">
                  <c:v>1673.9999999999998</c:v>
                </c:pt>
                <c:pt idx="369">
                  <c:v>1673.9999999999998</c:v>
                </c:pt>
                <c:pt idx="370">
                  <c:v>1673.9999999999998</c:v>
                </c:pt>
                <c:pt idx="371">
                  <c:v>1673.9999999999998</c:v>
                </c:pt>
                <c:pt idx="372">
                  <c:v>1673.9999999999998</c:v>
                </c:pt>
                <c:pt idx="373">
                  <c:v>1673.9999999999998</c:v>
                </c:pt>
                <c:pt idx="374">
                  <c:v>1673.9999999999998</c:v>
                </c:pt>
                <c:pt idx="375">
                  <c:v>1673.9999999999998</c:v>
                </c:pt>
                <c:pt idx="376">
                  <c:v>1673.9999999999998</c:v>
                </c:pt>
                <c:pt idx="377">
                  <c:v>1673.9999999999998</c:v>
                </c:pt>
                <c:pt idx="378">
                  <c:v>1673.9999999999998</c:v>
                </c:pt>
                <c:pt idx="379">
                  <c:v>1673.9999999999998</c:v>
                </c:pt>
                <c:pt idx="380">
                  <c:v>1673.9999999999998</c:v>
                </c:pt>
                <c:pt idx="381">
                  <c:v>1673.9999999999998</c:v>
                </c:pt>
                <c:pt idx="382">
                  <c:v>1673.9999999999998</c:v>
                </c:pt>
                <c:pt idx="383">
                  <c:v>1673.9999999999998</c:v>
                </c:pt>
                <c:pt idx="384">
                  <c:v>1673.9999999999998</c:v>
                </c:pt>
                <c:pt idx="385">
                  <c:v>1673.9999999999998</c:v>
                </c:pt>
                <c:pt idx="386">
                  <c:v>1673.9999999999998</c:v>
                </c:pt>
                <c:pt idx="387">
                  <c:v>1673.9999999999998</c:v>
                </c:pt>
                <c:pt idx="388">
                  <c:v>1673.9999999999998</c:v>
                </c:pt>
                <c:pt idx="389">
                  <c:v>1673.9999999999998</c:v>
                </c:pt>
                <c:pt idx="390">
                  <c:v>1673.9999999999998</c:v>
                </c:pt>
                <c:pt idx="391">
                  <c:v>1673.9999999999998</c:v>
                </c:pt>
                <c:pt idx="392">
                  <c:v>1673.9999999999998</c:v>
                </c:pt>
                <c:pt idx="393">
                  <c:v>1673.9999999999998</c:v>
                </c:pt>
                <c:pt idx="394">
                  <c:v>1673.9999999999998</c:v>
                </c:pt>
                <c:pt idx="395">
                  <c:v>1673.9999999999998</c:v>
                </c:pt>
                <c:pt idx="396">
                  <c:v>1673.9999999999998</c:v>
                </c:pt>
                <c:pt idx="397">
                  <c:v>1673.9999999999998</c:v>
                </c:pt>
                <c:pt idx="398">
                  <c:v>1673.9999999999998</c:v>
                </c:pt>
                <c:pt idx="399">
                  <c:v>1673.9999999999998</c:v>
                </c:pt>
                <c:pt idx="400">
                  <c:v>1673.9999999999998</c:v>
                </c:pt>
                <c:pt idx="401">
                  <c:v>1673.9999999999998</c:v>
                </c:pt>
                <c:pt idx="402">
                  <c:v>1673.9999999999998</c:v>
                </c:pt>
                <c:pt idx="403">
                  <c:v>1673.9999999999998</c:v>
                </c:pt>
                <c:pt idx="404">
                  <c:v>1673.9999999999998</c:v>
                </c:pt>
                <c:pt idx="405">
                  <c:v>1673.9999999999998</c:v>
                </c:pt>
                <c:pt idx="406">
                  <c:v>1673.9999999999998</c:v>
                </c:pt>
                <c:pt idx="407">
                  <c:v>1673.9999999999998</c:v>
                </c:pt>
                <c:pt idx="408">
                  <c:v>1673.9999999999998</c:v>
                </c:pt>
                <c:pt idx="409">
                  <c:v>1673.9999999999998</c:v>
                </c:pt>
                <c:pt idx="410">
                  <c:v>1673.9999999999998</c:v>
                </c:pt>
                <c:pt idx="411">
                  <c:v>1673.9999999999998</c:v>
                </c:pt>
                <c:pt idx="412">
                  <c:v>1673.9999999999998</c:v>
                </c:pt>
                <c:pt idx="413">
                  <c:v>1673.9999999999998</c:v>
                </c:pt>
                <c:pt idx="414">
                  <c:v>1673.9999999999998</c:v>
                </c:pt>
                <c:pt idx="415">
                  <c:v>1673.9999999999998</c:v>
                </c:pt>
                <c:pt idx="416">
                  <c:v>1673.9999999999998</c:v>
                </c:pt>
                <c:pt idx="417">
                  <c:v>1673.9999999999998</c:v>
                </c:pt>
                <c:pt idx="418">
                  <c:v>1673.9999999999998</c:v>
                </c:pt>
                <c:pt idx="419">
                  <c:v>1673.9999999999998</c:v>
                </c:pt>
                <c:pt idx="420">
                  <c:v>1673.9999999999998</c:v>
                </c:pt>
                <c:pt idx="421">
                  <c:v>1673.9999999999998</c:v>
                </c:pt>
                <c:pt idx="422">
                  <c:v>1673.9999999999998</c:v>
                </c:pt>
                <c:pt idx="423">
                  <c:v>1673.9999999999998</c:v>
                </c:pt>
                <c:pt idx="424">
                  <c:v>1673.9999999999998</c:v>
                </c:pt>
                <c:pt idx="425">
                  <c:v>1673.9999999999998</c:v>
                </c:pt>
                <c:pt idx="426">
                  <c:v>1673.9999999999998</c:v>
                </c:pt>
                <c:pt idx="427">
                  <c:v>1673.9999999999998</c:v>
                </c:pt>
                <c:pt idx="428">
                  <c:v>1673.9999999999998</c:v>
                </c:pt>
                <c:pt idx="429">
                  <c:v>1673.9999999999998</c:v>
                </c:pt>
                <c:pt idx="430">
                  <c:v>1673.9999999999998</c:v>
                </c:pt>
                <c:pt idx="431">
                  <c:v>1673.9999999999998</c:v>
                </c:pt>
                <c:pt idx="432">
                  <c:v>1673.9999999999998</c:v>
                </c:pt>
                <c:pt idx="433">
                  <c:v>1673.9999999999998</c:v>
                </c:pt>
                <c:pt idx="434">
                  <c:v>1673.9999999999998</c:v>
                </c:pt>
                <c:pt idx="435">
                  <c:v>1673.9999999999998</c:v>
                </c:pt>
                <c:pt idx="436">
                  <c:v>1673.9999999999998</c:v>
                </c:pt>
                <c:pt idx="437">
                  <c:v>1673.9999999999998</c:v>
                </c:pt>
                <c:pt idx="438">
                  <c:v>1673.9999999999998</c:v>
                </c:pt>
                <c:pt idx="439">
                  <c:v>1673.9999999999998</c:v>
                </c:pt>
                <c:pt idx="440">
                  <c:v>1673.9999999999998</c:v>
                </c:pt>
                <c:pt idx="441">
                  <c:v>1673.9999999999998</c:v>
                </c:pt>
                <c:pt idx="442">
                  <c:v>1673.9999999999998</c:v>
                </c:pt>
                <c:pt idx="443">
                  <c:v>1673.9999999999998</c:v>
                </c:pt>
                <c:pt idx="444">
                  <c:v>1673.9999999999998</c:v>
                </c:pt>
                <c:pt idx="445">
                  <c:v>1673.9999999999998</c:v>
                </c:pt>
                <c:pt idx="446">
                  <c:v>1673.9999999999998</c:v>
                </c:pt>
                <c:pt idx="447">
                  <c:v>1673.9999999999998</c:v>
                </c:pt>
                <c:pt idx="448">
                  <c:v>1673.9999999999998</c:v>
                </c:pt>
                <c:pt idx="449">
                  <c:v>1673.9999999999998</c:v>
                </c:pt>
                <c:pt idx="450">
                  <c:v>1673.9999999999998</c:v>
                </c:pt>
                <c:pt idx="451">
                  <c:v>1673.9999999999998</c:v>
                </c:pt>
                <c:pt idx="452">
                  <c:v>1673.9999999999998</c:v>
                </c:pt>
                <c:pt idx="453">
                  <c:v>1673.9999999999998</c:v>
                </c:pt>
                <c:pt idx="454">
                  <c:v>1673.9999999999998</c:v>
                </c:pt>
                <c:pt idx="455">
                  <c:v>1673.9999999999998</c:v>
                </c:pt>
                <c:pt idx="456">
                  <c:v>1673.9999999999998</c:v>
                </c:pt>
                <c:pt idx="457">
                  <c:v>1673.9999999999998</c:v>
                </c:pt>
                <c:pt idx="458">
                  <c:v>1673.9999999999998</c:v>
                </c:pt>
                <c:pt idx="459">
                  <c:v>1673.9999999999998</c:v>
                </c:pt>
                <c:pt idx="460">
                  <c:v>1673.9999999999998</c:v>
                </c:pt>
                <c:pt idx="461">
                  <c:v>1673.9999999999998</c:v>
                </c:pt>
                <c:pt idx="462">
                  <c:v>1673.9999999999998</c:v>
                </c:pt>
                <c:pt idx="463">
                  <c:v>1673.9999999999998</c:v>
                </c:pt>
                <c:pt idx="464">
                  <c:v>1673.9999999999998</c:v>
                </c:pt>
                <c:pt idx="465">
                  <c:v>1673.9999999999998</c:v>
                </c:pt>
                <c:pt idx="466">
                  <c:v>1673.9999999999998</c:v>
                </c:pt>
                <c:pt idx="467">
                  <c:v>1673.9999999999998</c:v>
                </c:pt>
                <c:pt idx="468">
                  <c:v>1673.9999999999998</c:v>
                </c:pt>
                <c:pt idx="469">
                  <c:v>1673.9999999999998</c:v>
                </c:pt>
                <c:pt idx="470">
                  <c:v>1673.9999999999998</c:v>
                </c:pt>
                <c:pt idx="471">
                  <c:v>1673.9999999999998</c:v>
                </c:pt>
                <c:pt idx="472">
                  <c:v>1673.9999999999998</c:v>
                </c:pt>
                <c:pt idx="473">
                  <c:v>1673.9999999999998</c:v>
                </c:pt>
                <c:pt idx="474">
                  <c:v>1673.9999999999998</c:v>
                </c:pt>
                <c:pt idx="475">
                  <c:v>1673.9999999999998</c:v>
                </c:pt>
                <c:pt idx="476">
                  <c:v>1673.9999999999998</c:v>
                </c:pt>
                <c:pt idx="477">
                  <c:v>1673.9999999999998</c:v>
                </c:pt>
                <c:pt idx="478">
                  <c:v>1673.9999999999998</c:v>
                </c:pt>
                <c:pt idx="479">
                  <c:v>1673.9999999999998</c:v>
                </c:pt>
                <c:pt idx="480">
                  <c:v>1673.9999999999998</c:v>
                </c:pt>
                <c:pt idx="481">
                  <c:v>1673.9999999999998</c:v>
                </c:pt>
                <c:pt idx="482">
                  <c:v>1673.9999999999998</c:v>
                </c:pt>
                <c:pt idx="483">
                  <c:v>1673.9999999999998</c:v>
                </c:pt>
                <c:pt idx="484">
                  <c:v>1673.9999999999998</c:v>
                </c:pt>
                <c:pt idx="485">
                  <c:v>1673.9999999999998</c:v>
                </c:pt>
                <c:pt idx="486">
                  <c:v>1673.9999999999998</c:v>
                </c:pt>
                <c:pt idx="487">
                  <c:v>1673.9999999999998</c:v>
                </c:pt>
                <c:pt idx="488">
                  <c:v>1673.9999999999998</c:v>
                </c:pt>
                <c:pt idx="489">
                  <c:v>1673.9999999999998</c:v>
                </c:pt>
                <c:pt idx="490">
                  <c:v>1673.9999999999998</c:v>
                </c:pt>
                <c:pt idx="491">
                  <c:v>1673.9999999999998</c:v>
                </c:pt>
                <c:pt idx="492">
                  <c:v>1673.9999999999998</c:v>
                </c:pt>
                <c:pt idx="493">
                  <c:v>1673.9999999999998</c:v>
                </c:pt>
                <c:pt idx="494">
                  <c:v>1673.9999999999998</c:v>
                </c:pt>
                <c:pt idx="495">
                  <c:v>1673.9999999999998</c:v>
                </c:pt>
                <c:pt idx="496">
                  <c:v>1673.9999999999998</c:v>
                </c:pt>
                <c:pt idx="497">
                  <c:v>1673.9999999999998</c:v>
                </c:pt>
                <c:pt idx="498">
                  <c:v>1673.9999999999998</c:v>
                </c:pt>
                <c:pt idx="499">
                  <c:v>1673.9999999999998</c:v>
                </c:pt>
                <c:pt idx="500">
                  <c:v>1673.9999999999998</c:v>
                </c:pt>
                <c:pt idx="501">
                  <c:v>1673.9999999999998</c:v>
                </c:pt>
                <c:pt idx="502">
                  <c:v>1673.9999999999998</c:v>
                </c:pt>
                <c:pt idx="503">
                  <c:v>1673.9999999999998</c:v>
                </c:pt>
                <c:pt idx="504">
                  <c:v>1673.9999999999998</c:v>
                </c:pt>
                <c:pt idx="505">
                  <c:v>1673.9999999999998</c:v>
                </c:pt>
                <c:pt idx="506">
                  <c:v>1673.9999999999998</c:v>
                </c:pt>
                <c:pt idx="507">
                  <c:v>1673.9999999999998</c:v>
                </c:pt>
                <c:pt idx="508">
                  <c:v>1673.9999999999998</c:v>
                </c:pt>
                <c:pt idx="509">
                  <c:v>1673.9999999999998</c:v>
                </c:pt>
                <c:pt idx="510">
                  <c:v>1673.9999999999998</c:v>
                </c:pt>
                <c:pt idx="511">
                  <c:v>1673.9999999999998</c:v>
                </c:pt>
                <c:pt idx="512">
                  <c:v>1673.9999999999998</c:v>
                </c:pt>
                <c:pt idx="513">
                  <c:v>1673.9999999999998</c:v>
                </c:pt>
                <c:pt idx="514">
                  <c:v>1673.9999999999998</c:v>
                </c:pt>
                <c:pt idx="515">
                  <c:v>1673.9999999999998</c:v>
                </c:pt>
                <c:pt idx="516">
                  <c:v>1673.9999999999998</c:v>
                </c:pt>
                <c:pt idx="517">
                  <c:v>1673.9999999999998</c:v>
                </c:pt>
                <c:pt idx="518">
                  <c:v>1673.9999999999998</c:v>
                </c:pt>
                <c:pt idx="519">
                  <c:v>1673.9999999999998</c:v>
                </c:pt>
                <c:pt idx="520">
                  <c:v>1673.9999999999998</c:v>
                </c:pt>
                <c:pt idx="521">
                  <c:v>1673.9999999999998</c:v>
                </c:pt>
                <c:pt idx="522">
                  <c:v>1673.9999999999998</c:v>
                </c:pt>
                <c:pt idx="523">
                  <c:v>1673.9999999999998</c:v>
                </c:pt>
                <c:pt idx="524">
                  <c:v>1673.9999999999998</c:v>
                </c:pt>
                <c:pt idx="525">
                  <c:v>1673.9999999999998</c:v>
                </c:pt>
                <c:pt idx="526">
                  <c:v>1673.9999999999998</c:v>
                </c:pt>
                <c:pt idx="527">
                  <c:v>1673.9999999999998</c:v>
                </c:pt>
                <c:pt idx="528">
                  <c:v>1673.9999999999998</c:v>
                </c:pt>
                <c:pt idx="529">
                  <c:v>1673.9999999999998</c:v>
                </c:pt>
                <c:pt idx="530">
                  <c:v>1673.9999999999998</c:v>
                </c:pt>
                <c:pt idx="531">
                  <c:v>1673.9999999999998</c:v>
                </c:pt>
                <c:pt idx="532">
                  <c:v>1673.9999999999998</c:v>
                </c:pt>
                <c:pt idx="533">
                  <c:v>1673.9999999999998</c:v>
                </c:pt>
                <c:pt idx="534">
                  <c:v>1673.9999999999998</c:v>
                </c:pt>
                <c:pt idx="535">
                  <c:v>1673.9999999999998</c:v>
                </c:pt>
                <c:pt idx="536">
                  <c:v>1673.9999999999998</c:v>
                </c:pt>
                <c:pt idx="537">
                  <c:v>1673.9999999999998</c:v>
                </c:pt>
                <c:pt idx="538">
                  <c:v>1673.9999999999998</c:v>
                </c:pt>
                <c:pt idx="539">
                  <c:v>1673.9999999999998</c:v>
                </c:pt>
                <c:pt idx="540">
                  <c:v>1673.9999999999998</c:v>
                </c:pt>
                <c:pt idx="541">
                  <c:v>1673.9999999999998</c:v>
                </c:pt>
                <c:pt idx="542">
                  <c:v>1673.9999999999998</c:v>
                </c:pt>
                <c:pt idx="543">
                  <c:v>1673.9999999999998</c:v>
                </c:pt>
                <c:pt idx="544">
                  <c:v>1673.9999999999998</c:v>
                </c:pt>
                <c:pt idx="545">
                  <c:v>1673.9999999999998</c:v>
                </c:pt>
                <c:pt idx="546">
                  <c:v>1673.9999999999998</c:v>
                </c:pt>
                <c:pt idx="547">
                  <c:v>1673.9999999999998</c:v>
                </c:pt>
                <c:pt idx="548">
                  <c:v>1673.9999999999998</c:v>
                </c:pt>
                <c:pt idx="549">
                  <c:v>1673.9999999999998</c:v>
                </c:pt>
                <c:pt idx="550">
                  <c:v>1673.9999999999998</c:v>
                </c:pt>
                <c:pt idx="551">
                  <c:v>1673.9999999999998</c:v>
                </c:pt>
                <c:pt idx="552">
                  <c:v>1673.9999999999998</c:v>
                </c:pt>
                <c:pt idx="553">
                  <c:v>1673.9999999999998</c:v>
                </c:pt>
                <c:pt idx="554">
                  <c:v>1673.9999999999998</c:v>
                </c:pt>
                <c:pt idx="555">
                  <c:v>1673.9999999999998</c:v>
                </c:pt>
                <c:pt idx="556">
                  <c:v>1673.9999999999998</c:v>
                </c:pt>
                <c:pt idx="557">
                  <c:v>1673.9999999999998</c:v>
                </c:pt>
                <c:pt idx="558">
                  <c:v>1673.9999999999998</c:v>
                </c:pt>
                <c:pt idx="559">
                  <c:v>1673.9999999999998</c:v>
                </c:pt>
                <c:pt idx="560">
                  <c:v>1673.9999999999998</c:v>
                </c:pt>
                <c:pt idx="561">
                  <c:v>1673.9999999999998</c:v>
                </c:pt>
                <c:pt idx="562">
                  <c:v>1673.9999999999998</c:v>
                </c:pt>
                <c:pt idx="563">
                  <c:v>1673.9999999999998</c:v>
                </c:pt>
                <c:pt idx="564">
                  <c:v>1673.9999999999998</c:v>
                </c:pt>
                <c:pt idx="565">
                  <c:v>1673.9999999999998</c:v>
                </c:pt>
                <c:pt idx="566">
                  <c:v>1673.9999999999998</c:v>
                </c:pt>
                <c:pt idx="567">
                  <c:v>1673.9999999999998</c:v>
                </c:pt>
                <c:pt idx="568">
                  <c:v>1673.9999999999998</c:v>
                </c:pt>
                <c:pt idx="569">
                  <c:v>1673.9999999999998</c:v>
                </c:pt>
                <c:pt idx="570">
                  <c:v>1673.9999999999998</c:v>
                </c:pt>
                <c:pt idx="571">
                  <c:v>1673.9999999999998</c:v>
                </c:pt>
                <c:pt idx="572">
                  <c:v>1673.9999999999998</c:v>
                </c:pt>
                <c:pt idx="573">
                  <c:v>1673.9999999999998</c:v>
                </c:pt>
                <c:pt idx="574">
                  <c:v>1673.9999999999998</c:v>
                </c:pt>
                <c:pt idx="575">
                  <c:v>1673.9999999999998</c:v>
                </c:pt>
                <c:pt idx="576">
                  <c:v>1673.9999999999998</c:v>
                </c:pt>
                <c:pt idx="577">
                  <c:v>1673.9999999999998</c:v>
                </c:pt>
                <c:pt idx="578">
                  <c:v>1673.9999999999998</c:v>
                </c:pt>
                <c:pt idx="579">
                  <c:v>1673.9999999999998</c:v>
                </c:pt>
                <c:pt idx="580">
                  <c:v>1673.9999999999998</c:v>
                </c:pt>
                <c:pt idx="581">
                  <c:v>1673.9999999999998</c:v>
                </c:pt>
                <c:pt idx="582">
                  <c:v>1673.9999999999998</c:v>
                </c:pt>
                <c:pt idx="583">
                  <c:v>1673.9999999999998</c:v>
                </c:pt>
                <c:pt idx="584">
                  <c:v>1673.9999999999998</c:v>
                </c:pt>
                <c:pt idx="585">
                  <c:v>1673.9999999999998</c:v>
                </c:pt>
                <c:pt idx="586">
                  <c:v>1673.9999999999998</c:v>
                </c:pt>
                <c:pt idx="587">
                  <c:v>1673.9999999999998</c:v>
                </c:pt>
                <c:pt idx="588">
                  <c:v>1673.9999999999998</c:v>
                </c:pt>
                <c:pt idx="589">
                  <c:v>1673.9999999999998</c:v>
                </c:pt>
                <c:pt idx="590">
                  <c:v>1673.9999999999998</c:v>
                </c:pt>
                <c:pt idx="591">
                  <c:v>1673.9999999999998</c:v>
                </c:pt>
                <c:pt idx="592">
                  <c:v>1673.9999999999998</c:v>
                </c:pt>
                <c:pt idx="593">
                  <c:v>1673.9999999999998</c:v>
                </c:pt>
                <c:pt idx="594">
                  <c:v>1673.9999999999998</c:v>
                </c:pt>
                <c:pt idx="595">
                  <c:v>1673.9999999999998</c:v>
                </c:pt>
                <c:pt idx="596">
                  <c:v>1673.9999999999998</c:v>
                </c:pt>
                <c:pt idx="597">
                  <c:v>1673.9999999999998</c:v>
                </c:pt>
                <c:pt idx="598">
                  <c:v>1673.9999999999998</c:v>
                </c:pt>
                <c:pt idx="599">
                  <c:v>1673.9999999999998</c:v>
                </c:pt>
                <c:pt idx="600">
                  <c:v>1673.9999999999998</c:v>
                </c:pt>
                <c:pt idx="601">
                  <c:v>1673.9999999999998</c:v>
                </c:pt>
                <c:pt idx="602">
                  <c:v>1673.9999999999998</c:v>
                </c:pt>
                <c:pt idx="603">
                  <c:v>1673.9999999999998</c:v>
                </c:pt>
                <c:pt idx="604">
                  <c:v>1673.9999999999998</c:v>
                </c:pt>
                <c:pt idx="605">
                  <c:v>1673.9999999999998</c:v>
                </c:pt>
                <c:pt idx="606">
                  <c:v>1673.9999999999998</c:v>
                </c:pt>
                <c:pt idx="607">
                  <c:v>1673.9999999999998</c:v>
                </c:pt>
                <c:pt idx="608">
                  <c:v>1673.9999999999998</c:v>
                </c:pt>
                <c:pt idx="609">
                  <c:v>1673.9999999999998</c:v>
                </c:pt>
                <c:pt idx="610">
                  <c:v>1673.9999999999998</c:v>
                </c:pt>
                <c:pt idx="611">
                  <c:v>1673.9999999999998</c:v>
                </c:pt>
                <c:pt idx="612">
                  <c:v>1673.9999999999998</c:v>
                </c:pt>
                <c:pt idx="613">
                  <c:v>1673.9999999999998</c:v>
                </c:pt>
                <c:pt idx="614">
                  <c:v>1673.9999999999998</c:v>
                </c:pt>
                <c:pt idx="615">
                  <c:v>1673.9999999999998</c:v>
                </c:pt>
                <c:pt idx="616">
                  <c:v>1673.9999999999998</c:v>
                </c:pt>
                <c:pt idx="617">
                  <c:v>1673.9999999999998</c:v>
                </c:pt>
                <c:pt idx="618">
                  <c:v>1673.9999999999998</c:v>
                </c:pt>
                <c:pt idx="619">
                  <c:v>1673.9999999999998</c:v>
                </c:pt>
                <c:pt idx="620">
                  <c:v>1673.9999999999998</c:v>
                </c:pt>
                <c:pt idx="621">
                  <c:v>1673.9999999999998</c:v>
                </c:pt>
                <c:pt idx="622">
                  <c:v>1673.9999999999998</c:v>
                </c:pt>
                <c:pt idx="623">
                  <c:v>1673.9999999999998</c:v>
                </c:pt>
                <c:pt idx="624">
                  <c:v>1673.9999999999998</c:v>
                </c:pt>
                <c:pt idx="625">
                  <c:v>1673.9999999999998</c:v>
                </c:pt>
                <c:pt idx="626">
                  <c:v>1673.9999999999998</c:v>
                </c:pt>
                <c:pt idx="627">
                  <c:v>1673.9999999999998</c:v>
                </c:pt>
                <c:pt idx="628">
                  <c:v>1673.9999999999998</c:v>
                </c:pt>
                <c:pt idx="629">
                  <c:v>1673.9999999999998</c:v>
                </c:pt>
                <c:pt idx="630">
                  <c:v>1673.9999999999998</c:v>
                </c:pt>
                <c:pt idx="631">
                  <c:v>1673.9999999999998</c:v>
                </c:pt>
                <c:pt idx="632">
                  <c:v>1673.9999999999998</c:v>
                </c:pt>
                <c:pt idx="633">
                  <c:v>1673.9999999999998</c:v>
                </c:pt>
                <c:pt idx="634">
                  <c:v>1673.9999999999998</c:v>
                </c:pt>
                <c:pt idx="635">
                  <c:v>1673.9999999999998</c:v>
                </c:pt>
                <c:pt idx="636">
                  <c:v>1673.9999999999998</c:v>
                </c:pt>
                <c:pt idx="637">
                  <c:v>1673.9999999999998</c:v>
                </c:pt>
                <c:pt idx="638">
                  <c:v>1673.9999999999998</c:v>
                </c:pt>
                <c:pt idx="639">
                  <c:v>1673.9999999999998</c:v>
                </c:pt>
                <c:pt idx="640">
                  <c:v>1673.9999999999998</c:v>
                </c:pt>
                <c:pt idx="641">
                  <c:v>1673.9999999999998</c:v>
                </c:pt>
                <c:pt idx="642">
                  <c:v>1673.9999999999998</c:v>
                </c:pt>
                <c:pt idx="643">
                  <c:v>1673.9999999999998</c:v>
                </c:pt>
                <c:pt idx="644">
                  <c:v>1673.9999999999998</c:v>
                </c:pt>
                <c:pt idx="645">
                  <c:v>1673.9999999999998</c:v>
                </c:pt>
                <c:pt idx="646">
                  <c:v>1673.9999999999998</c:v>
                </c:pt>
                <c:pt idx="647">
                  <c:v>1673.9999999999998</c:v>
                </c:pt>
                <c:pt idx="648">
                  <c:v>1673.9999999999998</c:v>
                </c:pt>
                <c:pt idx="649">
                  <c:v>1673.9999999999998</c:v>
                </c:pt>
                <c:pt idx="650">
                  <c:v>1673.9999999999998</c:v>
                </c:pt>
                <c:pt idx="651">
                  <c:v>1673.9999999999998</c:v>
                </c:pt>
                <c:pt idx="652">
                  <c:v>1673.9999999999998</c:v>
                </c:pt>
                <c:pt idx="653">
                  <c:v>1673.9999999999998</c:v>
                </c:pt>
                <c:pt idx="654">
                  <c:v>1673.9999999999998</c:v>
                </c:pt>
                <c:pt idx="655">
                  <c:v>1673.9999999999998</c:v>
                </c:pt>
                <c:pt idx="656">
                  <c:v>1673.9999999999998</c:v>
                </c:pt>
                <c:pt idx="657">
                  <c:v>1673.9999999999998</c:v>
                </c:pt>
                <c:pt idx="658">
                  <c:v>1673.9999999999998</c:v>
                </c:pt>
                <c:pt idx="659">
                  <c:v>1673.9999999999998</c:v>
                </c:pt>
                <c:pt idx="660">
                  <c:v>1673.9999999999998</c:v>
                </c:pt>
                <c:pt idx="661">
                  <c:v>1673.9999999999998</c:v>
                </c:pt>
                <c:pt idx="662">
                  <c:v>1673.9999999999998</c:v>
                </c:pt>
                <c:pt idx="663">
                  <c:v>1673.9999999999998</c:v>
                </c:pt>
                <c:pt idx="664">
                  <c:v>1673.9999999999998</c:v>
                </c:pt>
                <c:pt idx="665">
                  <c:v>1673.9999999999998</c:v>
                </c:pt>
                <c:pt idx="666">
                  <c:v>1673.9999999999998</c:v>
                </c:pt>
                <c:pt idx="667">
                  <c:v>1673.9999999999998</c:v>
                </c:pt>
                <c:pt idx="668">
                  <c:v>1673.9999999999998</c:v>
                </c:pt>
                <c:pt idx="669">
                  <c:v>1674</c:v>
                </c:pt>
                <c:pt idx="670">
                  <c:v>1674</c:v>
                </c:pt>
                <c:pt idx="671">
                  <c:v>1674</c:v>
                </c:pt>
                <c:pt idx="672">
                  <c:v>1674</c:v>
                </c:pt>
                <c:pt idx="673">
                  <c:v>1674</c:v>
                </c:pt>
                <c:pt idx="674">
                  <c:v>1674</c:v>
                </c:pt>
                <c:pt idx="675">
                  <c:v>1674</c:v>
                </c:pt>
                <c:pt idx="676">
                  <c:v>1674</c:v>
                </c:pt>
                <c:pt idx="677">
                  <c:v>1674</c:v>
                </c:pt>
                <c:pt idx="678">
                  <c:v>1674</c:v>
                </c:pt>
                <c:pt idx="679">
                  <c:v>1674</c:v>
                </c:pt>
                <c:pt idx="680">
                  <c:v>1674</c:v>
                </c:pt>
                <c:pt idx="681">
                  <c:v>1674</c:v>
                </c:pt>
                <c:pt idx="682">
                  <c:v>1674</c:v>
                </c:pt>
                <c:pt idx="683">
                  <c:v>1674</c:v>
                </c:pt>
                <c:pt idx="684">
                  <c:v>1674</c:v>
                </c:pt>
                <c:pt idx="685">
                  <c:v>1674</c:v>
                </c:pt>
                <c:pt idx="686">
                  <c:v>1674</c:v>
                </c:pt>
                <c:pt idx="687">
                  <c:v>1674</c:v>
                </c:pt>
                <c:pt idx="688">
                  <c:v>1674</c:v>
                </c:pt>
                <c:pt idx="689">
                  <c:v>1674</c:v>
                </c:pt>
                <c:pt idx="690">
                  <c:v>1674</c:v>
                </c:pt>
                <c:pt idx="691">
                  <c:v>1674</c:v>
                </c:pt>
                <c:pt idx="692">
                  <c:v>1674</c:v>
                </c:pt>
                <c:pt idx="693">
                  <c:v>1674</c:v>
                </c:pt>
                <c:pt idx="694">
                  <c:v>1674</c:v>
                </c:pt>
                <c:pt idx="695">
                  <c:v>1674</c:v>
                </c:pt>
                <c:pt idx="696">
                  <c:v>1674</c:v>
                </c:pt>
                <c:pt idx="697">
                  <c:v>1674</c:v>
                </c:pt>
                <c:pt idx="698">
                  <c:v>1674</c:v>
                </c:pt>
                <c:pt idx="699">
                  <c:v>1674</c:v>
                </c:pt>
                <c:pt idx="700">
                  <c:v>1674</c:v>
                </c:pt>
                <c:pt idx="701">
                  <c:v>1674</c:v>
                </c:pt>
                <c:pt idx="702">
                  <c:v>1674</c:v>
                </c:pt>
                <c:pt idx="703">
                  <c:v>1674</c:v>
                </c:pt>
                <c:pt idx="704">
                  <c:v>1674</c:v>
                </c:pt>
                <c:pt idx="705">
                  <c:v>1674</c:v>
                </c:pt>
                <c:pt idx="706">
                  <c:v>50</c:v>
                </c:pt>
                <c:pt idx="707">
                  <c:v>50</c:v>
                </c:pt>
                <c:pt idx="708">
                  <c:v>50</c:v>
                </c:pt>
                <c:pt idx="709">
                  <c:v>50</c:v>
                </c:pt>
                <c:pt idx="710">
                  <c:v>50</c:v>
                </c:pt>
                <c:pt idx="711">
                  <c:v>50</c:v>
                </c:pt>
                <c:pt idx="712">
                  <c:v>50</c:v>
                </c:pt>
                <c:pt idx="713">
                  <c:v>50</c:v>
                </c:pt>
                <c:pt idx="714">
                  <c:v>50</c:v>
                </c:pt>
                <c:pt idx="715">
                  <c:v>50</c:v>
                </c:pt>
                <c:pt idx="716">
                  <c:v>50</c:v>
                </c:pt>
                <c:pt idx="717">
                  <c:v>50</c:v>
                </c:pt>
                <c:pt idx="718">
                  <c:v>50</c:v>
                </c:pt>
                <c:pt idx="719">
                  <c:v>50</c:v>
                </c:pt>
                <c:pt idx="720">
                  <c:v>50</c:v>
                </c:pt>
                <c:pt idx="721">
                  <c:v>50</c:v>
                </c:pt>
                <c:pt idx="722">
                  <c:v>50</c:v>
                </c:pt>
                <c:pt idx="723">
                  <c:v>50</c:v>
                </c:pt>
                <c:pt idx="724">
                  <c:v>50</c:v>
                </c:pt>
                <c:pt idx="725">
                  <c:v>50</c:v>
                </c:pt>
                <c:pt idx="726">
                  <c:v>50</c:v>
                </c:pt>
                <c:pt idx="727">
                  <c:v>50</c:v>
                </c:pt>
                <c:pt idx="728">
                  <c:v>50</c:v>
                </c:pt>
                <c:pt idx="729">
                  <c:v>50</c:v>
                </c:pt>
                <c:pt idx="730">
                  <c:v>50</c:v>
                </c:pt>
                <c:pt idx="731">
                  <c:v>50</c:v>
                </c:pt>
                <c:pt idx="732">
                  <c:v>50</c:v>
                </c:pt>
                <c:pt idx="733">
                  <c:v>50</c:v>
                </c:pt>
                <c:pt idx="734">
                  <c:v>50</c:v>
                </c:pt>
                <c:pt idx="735">
                  <c:v>50</c:v>
                </c:pt>
                <c:pt idx="736">
                  <c:v>50</c:v>
                </c:pt>
                <c:pt idx="737">
                  <c:v>50</c:v>
                </c:pt>
                <c:pt idx="738">
                  <c:v>50</c:v>
                </c:pt>
                <c:pt idx="739">
                  <c:v>50</c:v>
                </c:pt>
                <c:pt idx="740">
                  <c:v>50</c:v>
                </c:pt>
                <c:pt idx="741">
                  <c:v>50</c:v>
                </c:pt>
                <c:pt idx="742">
                  <c:v>50</c:v>
                </c:pt>
                <c:pt idx="743">
                  <c:v>50</c:v>
                </c:pt>
                <c:pt idx="744">
                  <c:v>50</c:v>
                </c:pt>
                <c:pt idx="745">
                  <c:v>50</c:v>
                </c:pt>
                <c:pt idx="746">
                  <c:v>50</c:v>
                </c:pt>
                <c:pt idx="747">
                  <c:v>50</c:v>
                </c:pt>
                <c:pt idx="748">
                  <c:v>50</c:v>
                </c:pt>
                <c:pt idx="749">
                  <c:v>50</c:v>
                </c:pt>
                <c:pt idx="750">
                  <c:v>50</c:v>
                </c:pt>
                <c:pt idx="751">
                  <c:v>50</c:v>
                </c:pt>
                <c:pt idx="752">
                  <c:v>50</c:v>
                </c:pt>
                <c:pt idx="753">
                  <c:v>50</c:v>
                </c:pt>
                <c:pt idx="754">
                  <c:v>50</c:v>
                </c:pt>
                <c:pt idx="755">
                  <c:v>50</c:v>
                </c:pt>
                <c:pt idx="756">
                  <c:v>50</c:v>
                </c:pt>
                <c:pt idx="757">
                  <c:v>50</c:v>
                </c:pt>
                <c:pt idx="758">
                  <c:v>50</c:v>
                </c:pt>
                <c:pt idx="759">
                  <c:v>50</c:v>
                </c:pt>
                <c:pt idx="760">
                  <c:v>50</c:v>
                </c:pt>
                <c:pt idx="761">
                  <c:v>50</c:v>
                </c:pt>
                <c:pt idx="762">
                  <c:v>50</c:v>
                </c:pt>
                <c:pt idx="763">
                  <c:v>50</c:v>
                </c:pt>
                <c:pt idx="764">
                  <c:v>50</c:v>
                </c:pt>
                <c:pt idx="765">
                  <c:v>50</c:v>
                </c:pt>
                <c:pt idx="766">
                  <c:v>50</c:v>
                </c:pt>
                <c:pt idx="767">
                  <c:v>50</c:v>
                </c:pt>
                <c:pt idx="768">
                  <c:v>50</c:v>
                </c:pt>
              </c:numCache>
            </c:numRef>
          </c:val>
        </c:ser>
        <c:ser>
          <c:idx val="1"/>
          <c:order val="1"/>
          <c:tx>
            <c:strRef>
              <c:f>Sheet2!$D$1</c:f>
              <c:strCache>
                <c:ptCount val="1"/>
                <c:pt idx="0">
                  <c:v>Plan</c:v>
                </c:pt>
              </c:strCache>
            </c:strRef>
          </c:tx>
          <c:spPr>
            <a:solidFill>
              <a:srgbClr val="002280"/>
            </a:solidFill>
            <a:ln w="25400">
              <a:noFill/>
            </a:ln>
          </c:spPr>
          <c:invertIfNegative val="0"/>
          <c:cat>
            <c:numRef>
              <c:f>Sheet2!$A$2:$A$770</c:f>
              <c:numCache>
                <c:formatCode>General</c:formatCode>
                <c:ptCount val="769"/>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360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1360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2360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3600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3360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4360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5360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6360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7360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numCache>
            </c:numRef>
          </c:cat>
          <c:val>
            <c:numRef>
              <c:f>Sheet2!$D$2:$D$770</c:f>
              <c:numCache>
                <c:formatCode>General</c:formatCode>
                <c:ptCount val="76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1980</c:v>
                </c:pt>
                <c:pt idx="38">
                  <c:v>1980</c:v>
                </c:pt>
                <c:pt idx="39">
                  <c:v>1980</c:v>
                </c:pt>
                <c:pt idx="40">
                  <c:v>1980</c:v>
                </c:pt>
                <c:pt idx="41">
                  <c:v>1980</c:v>
                </c:pt>
                <c:pt idx="42">
                  <c:v>1980</c:v>
                </c:pt>
                <c:pt idx="43">
                  <c:v>1980</c:v>
                </c:pt>
                <c:pt idx="44">
                  <c:v>1980</c:v>
                </c:pt>
                <c:pt idx="45">
                  <c:v>1980</c:v>
                </c:pt>
                <c:pt idx="46">
                  <c:v>1980</c:v>
                </c:pt>
                <c:pt idx="47">
                  <c:v>1980</c:v>
                </c:pt>
                <c:pt idx="48">
                  <c:v>1980</c:v>
                </c:pt>
                <c:pt idx="49">
                  <c:v>1980</c:v>
                </c:pt>
                <c:pt idx="50">
                  <c:v>1980</c:v>
                </c:pt>
                <c:pt idx="51">
                  <c:v>1980</c:v>
                </c:pt>
                <c:pt idx="52">
                  <c:v>1980</c:v>
                </c:pt>
                <c:pt idx="53">
                  <c:v>1980</c:v>
                </c:pt>
                <c:pt idx="54">
                  <c:v>1980</c:v>
                </c:pt>
                <c:pt idx="55">
                  <c:v>1980</c:v>
                </c:pt>
                <c:pt idx="56">
                  <c:v>1980</c:v>
                </c:pt>
                <c:pt idx="57">
                  <c:v>1980</c:v>
                </c:pt>
                <c:pt idx="58">
                  <c:v>1980</c:v>
                </c:pt>
                <c:pt idx="59">
                  <c:v>1980</c:v>
                </c:pt>
                <c:pt idx="60">
                  <c:v>1980</c:v>
                </c:pt>
                <c:pt idx="61">
                  <c:v>1980</c:v>
                </c:pt>
                <c:pt idx="62">
                  <c:v>1980</c:v>
                </c:pt>
                <c:pt idx="63">
                  <c:v>1980</c:v>
                </c:pt>
                <c:pt idx="64">
                  <c:v>1980</c:v>
                </c:pt>
                <c:pt idx="65">
                  <c:v>1980</c:v>
                </c:pt>
                <c:pt idx="66">
                  <c:v>1980</c:v>
                </c:pt>
                <c:pt idx="67">
                  <c:v>1980</c:v>
                </c:pt>
                <c:pt idx="68">
                  <c:v>1980</c:v>
                </c:pt>
                <c:pt idx="69">
                  <c:v>1980</c:v>
                </c:pt>
                <c:pt idx="70">
                  <c:v>1980</c:v>
                </c:pt>
                <c:pt idx="71">
                  <c:v>1980</c:v>
                </c:pt>
                <c:pt idx="72">
                  <c:v>1980</c:v>
                </c:pt>
                <c:pt idx="73">
                  <c:v>1980</c:v>
                </c:pt>
                <c:pt idx="74">
                  <c:v>1980</c:v>
                </c:pt>
                <c:pt idx="75">
                  <c:v>1980</c:v>
                </c:pt>
                <c:pt idx="76">
                  <c:v>1980</c:v>
                </c:pt>
                <c:pt idx="77">
                  <c:v>1980</c:v>
                </c:pt>
                <c:pt idx="78">
                  <c:v>1980</c:v>
                </c:pt>
                <c:pt idx="79">
                  <c:v>1980</c:v>
                </c:pt>
                <c:pt idx="80">
                  <c:v>1980</c:v>
                </c:pt>
                <c:pt idx="81">
                  <c:v>1980</c:v>
                </c:pt>
                <c:pt idx="82">
                  <c:v>1980</c:v>
                </c:pt>
                <c:pt idx="83">
                  <c:v>1980</c:v>
                </c:pt>
                <c:pt idx="84">
                  <c:v>1980</c:v>
                </c:pt>
                <c:pt idx="85">
                  <c:v>1980</c:v>
                </c:pt>
                <c:pt idx="86">
                  <c:v>1980</c:v>
                </c:pt>
                <c:pt idx="87">
                  <c:v>1980</c:v>
                </c:pt>
                <c:pt idx="88">
                  <c:v>1980</c:v>
                </c:pt>
                <c:pt idx="89">
                  <c:v>1980</c:v>
                </c:pt>
                <c:pt idx="90">
                  <c:v>1980</c:v>
                </c:pt>
                <c:pt idx="91">
                  <c:v>1980</c:v>
                </c:pt>
                <c:pt idx="92">
                  <c:v>1980</c:v>
                </c:pt>
                <c:pt idx="93">
                  <c:v>1980</c:v>
                </c:pt>
                <c:pt idx="94">
                  <c:v>1980</c:v>
                </c:pt>
                <c:pt idx="95">
                  <c:v>1980</c:v>
                </c:pt>
                <c:pt idx="96">
                  <c:v>1980</c:v>
                </c:pt>
                <c:pt idx="97">
                  <c:v>1980</c:v>
                </c:pt>
                <c:pt idx="98">
                  <c:v>1980</c:v>
                </c:pt>
                <c:pt idx="99">
                  <c:v>1980</c:v>
                </c:pt>
                <c:pt idx="100">
                  <c:v>1980</c:v>
                </c:pt>
                <c:pt idx="101">
                  <c:v>1980</c:v>
                </c:pt>
                <c:pt idx="102">
                  <c:v>1980</c:v>
                </c:pt>
                <c:pt idx="103">
                  <c:v>1980</c:v>
                </c:pt>
                <c:pt idx="104">
                  <c:v>1980</c:v>
                </c:pt>
                <c:pt idx="105">
                  <c:v>1980</c:v>
                </c:pt>
                <c:pt idx="106">
                  <c:v>1980</c:v>
                </c:pt>
                <c:pt idx="107">
                  <c:v>1980</c:v>
                </c:pt>
                <c:pt idx="108">
                  <c:v>1980</c:v>
                </c:pt>
                <c:pt idx="109">
                  <c:v>1980</c:v>
                </c:pt>
                <c:pt idx="110">
                  <c:v>1980</c:v>
                </c:pt>
                <c:pt idx="111">
                  <c:v>1980</c:v>
                </c:pt>
                <c:pt idx="112">
                  <c:v>1980</c:v>
                </c:pt>
                <c:pt idx="113">
                  <c:v>1980</c:v>
                </c:pt>
                <c:pt idx="114">
                  <c:v>1980</c:v>
                </c:pt>
                <c:pt idx="115">
                  <c:v>1980</c:v>
                </c:pt>
                <c:pt idx="116">
                  <c:v>1980</c:v>
                </c:pt>
                <c:pt idx="117">
                  <c:v>1980</c:v>
                </c:pt>
                <c:pt idx="118">
                  <c:v>1980</c:v>
                </c:pt>
                <c:pt idx="119">
                  <c:v>1980</c:v>
                </c:pt>
                <c:pt idx="120">
                  <c:v>1980</c:v>
                </c:pt>
                <c:pt idx="121">
                  <c:v>1980</c:v>
                </c:pt>
                <c:pt idx="122">
                  <c:v>1980</c:v>
                </c:pt>
                <c:pt idx="123">
                  <c:v>1980</c:v>
                </c:pt>
                <c:pt idx="124">
                  <c:v>1980</c:v>
                </c:pt>
                <c:pt idx="125">
                  <c:v>1980</c:v>
                </c:pt>
                <c:pt idx="126">
                  <c:v>1980</c:v>
                </c:pt>
                <c:pt idx="127">
                  <c:v>1980</c:v>
                </c:pt>
                <c:pt idx="128">
                  <c:v>1980</c:v>
                </c:pt>
                <c:pt idx="129">
                  <c:v>1980</c:v>
                </c:pt>
                <c:pt idx="130">
                  <c:v>1980</c:v>
                </c:pt>
                <c:pt idx="131">
                  <c:v>1980</c:v>
                </c:pt>
                <c:pt idx="132">
                  <c:v>1980</c:v>
                </c:pt>
                <c:pt idx="133">
                  <c:v>1980</c:v>
                </c:pt>
                <c:pt idx="134">
                  <c:v>1980</c:v>
                </c:pt>
                <c:pt idx="135">
                  <c:v>1980</c:v>
                </c:pt>
                <c:pt idx="136">
                  <c:v>1980</c:v>
                </c:pt>
                <c:pt idx="137">
                  <c:v>1980</c:v>
                </c:pt>
                <c:pt idx="138">
                  <c:v>1980</c:v>
                </c:pt>
                <c:pt idx="139">
                  <c:v>1980</c:v>
                </c:pt>
                <c:pt idx="140">
                  <c:v>1980</c:v>
                </c:pt>
                <c:pt idx="141">
                  <c:v>1980</c:v>
                </c:pt>
                <c:pt idx="142">
                  <c:v>1980</c:v>
                </c:pt>
                <c:pt idx="143">
                  <c:v>1980</c:v>
                </c:pt>
                <c:pt idx="144">
                  <c:v>1980</c:v>
                </c:pt>
                <c:pt idx="145">
                  <c:v>1980</c:v>
                </c:pt>
                <c:pt idx="146">
                  <c:v>1980</c:v>
                </c:pt>
                <c:pt idx="147">
                  <c:v>1980</c:v>
                </c:pt>
                <c:pt idx="148">
                  <c:v>1980</c:v>
                </c:pt>
                <c:pt idx="149">
                  <c:v>1980</c:v>
                </c:pt>
                <c:pt idx="150">
                  <c:v>1980</c:v>
                </c:pt>
                <c:pt idx="151">
                  <c:v>1980</c:v>
                </c:pt>
                <c:pt idx="152">
                  <c:v>1980</c:v>
                </c:pt>
                <c:pt idx="153">
                  <c:v>1980</c:v>
                </c:pt>
                <c:pt idx="154">
                  <c:v>1980</c:v>
                </c:pt>
                <c:pt idx="155">
                  <c:v>1980</c:v>
                </c:pt>
                <c:pt idx="156">
                  <c:v>1980</c:v>
                </c:pt>
                <c:pt idx="157">
                  <c:v>1980</c:v>
                </c:pt>
                <c:pt idx="158">
                  <c:v>1980</c:v>
                </c:pt>
                <c:pt idx="159">
                  <c:v>1980</c:v>
                </c:pt>
                <c:pt idx="160">
                  <c:v>1980</c:v>
                </c:pt>
                <c:pt idx="161">
                  <c:v>1980</c:v>
                </c:pt>
                <c:pt idx="162">
                  <c:v>1980</c:v>
                </c:pt>
                <c:pt idx="163">
                  <c:v>1980</c:v>
                </c:pt>
                <c:pt idx="164">
                  <c:v>1980</c:v>
                </c:pt>
                <c:pt idx="165">
                  <c:v>1980</c:v>
                </c:pt>
                <c:pt idx="166">
                  <c:v>1980</c:v>
                </c:pt>
                <c:pt idx="167">
                  <c:v>1980</c:v>
                </c:pt>
                <c:pt idx="168">
                  <c:v>1980</c:v>
                </c:pt>
                <c:pt idx="169">
                  <c:v>1980</c:v>
                </c:pt>
                <c:pt idx="170">
                  <c:v>1980</c:v>
                </c:pt>
                <c:pt idx="171">
                  <c:v>1980</c:v>
                </c:pt>
                <c:pt idx="172">
                  <c:v>1980</c:v>
                </c:pt>
                <c:pt idx="173">
                  <c:v>1980</c:v>
                </c:pt>
                <c:pt idx="174">
                  <c:v>1980</c:v>
                </c:pt>
                <c:pt idx="175">
                  <c:v>1980</c:v>
                </c:pt>
                <c:pt idx="176">
                  <c:v>1980</c:v>
                </c:pt>
                <c:pt idx="177">
                  <c:v>1980</c:v>
                </c:pt>
                <c:pt idx="178">
                  <c:v>1980</c:v>
                </c:pt>
                <c:pt idx="179">
                  <c:v>1980</c:v>
                </c:pt>
                <c:pt idx="180">
                  <c:v>1980</c:v>
                </c:pt>
                <c:pt idx="181">
                  <c:v>1980</c:v>
                </c:pt>
                <c:pt idx="182">
                  <c:v>1980</c:v>
                </c:pt>
                <c:pt idx="183">
                  <c:v>1980</c:v>
                </c:pt>
                <c:pt idx="184">
                  <c:v>1980</c:v>
                </c:pt>
                <c:pt idx="185">
                  <c:v>1980</c:v>
                </c:pt>
                <c:pt idx="186">
                  <c:v>1980</c:v>
                </c:pt>
                <c:pt idx="187">
                  <c:v>1980</c:v>
                </c:pt>
                <c:pt idx="188">
                  <c:v>1980</c:v>
                </c:pt>
                <c:pt idx="189">
                  <c:v>1980</c:v>
                </c:pt>
                <c:pt idx="190">
                  <c:v>1980</c:v>
                </c:pt>
                <c:pt idx="191">
                  <c:v>1980</c:v>
                </c:pt>
                <c:pt idx="192">
                  <c:v>1980</c:v>
                </c:pt>
                <c:pt idx="193">
                  <c:v>1980</c:v>
                </c:pt>
                <c:pt idx="194">
                  <c:v>1980</c:v>
                </c:pt>
                <c:pt idx="195">
                  <c:v>1980</c:v>
                </c:pt>
                <c:pt idx="196">
                  <c:v>1980</c:v>
                </c:pt>
                <c:pt idx="197">
                  <c:v>1980</c:v>
                </c:pt>
                <c:pt idx="198">
                  <c:v>1980</c:v>
                </c:pt>
                <c:pt idx="199">
                  <c:v>1980</c:v>
                </c:pt>
                <c:pt idx="200">
                  <c:v>1980</c:v>
                </c:pt>
                <c:pt idx="201">
                  <c:v>1980</c:v>
                </c:pt>
                <c:pt idx="202">
                  <c:v>1980</c:v>
                </c:pt>
                <c:pt idx="203">
                  <c:v>1980</c:v>
                </c:pt>
                <c:pt idx="204">
                  <c:v>1980</c:v>
                </c:pt>
                <c:pt idx="205">
                  <c:v>1980</c:v>
                </c:pt>
                <c:pt idx="206">
                  <c:v>1980</c:v>
                </c:pt>
                <c:pt idx="207">
                  <c:v>1980</c:v>
                </c:pt>
                <c:pt idx="208">
                  <c:v>1980</c:v>
                </c:pt>
                <c:pt idx="209">
                  <c:v>1980</c:v>
                </c:pt>
                <c:pt idx="210">
                  <c:v>1980</c:v>
                </c:pt>
                <c:pt idx="211">
                  <c:v>1980</c:v>
                </c:pt>
                <c:pt idx="212">
                  <c:v>1980</c:v>
                </c:pt>
                <c:pt idx="213">
                  <c:v>1980</c:v>
                </c:pt>
                <c:pt idx="214">
                  <c:v>1980</c:v>
                </c:pt>
                <c:pt idx="215">
                  <c:v>1980</c:v>
                </c:pt>
                <c:pt idx="216">
                  <c:v>1980</c:v>
                </c:pt>
                <c:pt idx="217">
                  <c:v>1980</c:v>
                </c:pt>
                <c:pt idx="218">
                  <c:v>1980</c:v>
                </c:pt>
                <c:pt idx="219">
                  <c:v>1980</c:v>
                </c:pt>
                <c:pt idx="220">
                  <c:v>1980</c:v>
                </c:pt>
                <c:pt idx="221">
                  <c:v>1980</c:v>
                </c:pt>
                <c:pt idx="222">
                  <c:v>1980</c:v>
                </c:pt>
                <c:pt idx="223">
                  <c:v>1980</c:v>
                </c:pt>
                <c:pt idx="224">
                  <c:v>1980</c:v>
                </c:pt>
                <c:pt idx="225">
                  <c:v>1980</c:v>
                </c:pt>
                <c:pt idx="226">
                  <c:v>1980</c:v>
                </c:pt>
                <c:pt idx="227">
                  <c:v>1980</c:v>
                </c:pt>
                <c:pt idx="228">
                  <c:v>1980</c:v>
                </c:pt>
                <c:pt idx="229">
                  <c:v>1980</c:v>
                </c:pt>
                <c:pt idx="230">
                  <c:v>1980</c:v>
                </c:pt>
                <c:pt idx="231">
                  <c:v>1980</c:v>
                </c:pt>
                <c:pt idx="232">
                  <c:v>1980</c:v>
                </c:pt>
                <c:pt idx="233">
                  <c:v>1980</c:v>
                </c:pt>
                <c:pt idx="234">
                  <c:v>1980</c:v>
                </c:pt>
                <c:pt idx="235">
                  <c:v>1980</c:v>
                </c:pt>
                <c:pt idx="236">
                  <c:v>1980</c:v>
                </c:pt>
                <c:pt idx="237">
                  <c:v>1980</c:v>
                </c:pt>
                <c:pt idx="238">
                  <c:v>1980</c:v>
                </c:pt>
                <c:pt idx="239">
                  <c:v>1980</c:v>
                </c:pt>
                <c:pt idx="240">
                  <c:v>1980</c:v>
                </c:pt>
                <c:pt idx="241">
                  <c:v>1980</c:v>
                </c:pt>
                <c:pt idx="242">
                  <c:v>1980</c:v>
                </c:pt>
                <c:pt idx="243">
                  <c:v>1980</c:v>
                </c:pt>
                <c:pt idx="244">
                  <c:v>1980</c:v>
                </c:pt>
                <c:pt idx="245">
                  <c:v>1980</c:v>
                </c:pt>
                <c:pt idx="246">
                  <c:v>1980</c:v>
                </c:pt>
                <c:pt idx="247">
                  <c:v>1980</c:v>
                </c:pt>
                <c:pt idx="248">
                  <c:v>1980</c:v>
                </c:pt>
                <c:pt idx="249">
                  <c:v>1980</c:v>
                </c:pt>
                <c:pt idx="250">
                  <c:v>1980</c:v>
                </c:pt>
                <c:pt idx="251">
                  <c:v>1980</c:v>
                </c:pt>
                <c:pt idx="252">
                  <c:v>1980</c:v>
                </c:pt>
                <c:pt idx="253">
                  <c:v>1980</c:v>
                </c:pt>
                <c:pt idx="254">
                  <c:v>1980</c:v>
                </c:pt>
                <c:pt idx="255">
                  <c:v>1980</c:v>
                </c:pt>
                <c:pt idx="256">
                  <c:v>1980</c:v>
                </c:pt>
                <c:pt idx="257">
                  <c:v>1980</c:v>
                </c:pt>
                <c:pt idx="258">
                  <c:v>1980</c:v>
                </c:pt>
                <c:pt idx="259">
                  <c:v>1980</c:v>
                </c:pt>
                <c:pt idx="260">
                  <c:v>1980</c:v>
                </c:pt>
                <c:pt idx="261">
                  <c:v>1980</c:v>
                </c:pt>
                <c:pt idx="262">
                  <c:v>1980</c:v>
                </c:pt>
                <c:pt idx="263">
                  <c:v>1980</c:v>
                </c:pt>
                <c:pt idx="264">
                  <c:v>1980</c:v>
                </c:pt>
                <c:pt idx="265">
                  <c:v>1980</c:v>
                </c:pt>
                <c:pt idx="266">
                  <c:v>1980</c:v>
                </c:pt>
                <c:pt idx="267">
                  <c:v>1980</c:v>
                </c:pt>
                <c:pt idx="268">
                  <c:v>1980</c:v>
                </c:pt>
                <c:pt idx="269">
                  <c:v>1980</c:v>
                </c:pt>
                <c:pt idx="270">
                  <c:v>1980</c:v>
                </c:pt>
                <c:pt idx="271">
                  <c:v>1980</c:v>
                </c:pt>
                <c:pt idx="272">
                  <c:v>1980</c:v>
                </c:pt>
                <c:pt idx="273">
                  <c:v>1980</c:v>
                </c:pt>
                <c:pt idx="274">
                  <c:v>1980</c:v>
                </c:pt>
                <c:pt idx="275">
                  <c:v>1980</c:v>
                </c:pt>
                <c:pt idx="276">
                  <c:v>1980</c:v>
                </c:pt>
                <c:pt idx="277">
                  <c:v>1980</c:v>
                </c:pt>
                <c:pt idx="278">
                  <c:v>1980</c:v>
                </c:pt>
                <c:pt idx="279">
                  <c:v>1980</c:v>
                </c:pt>
                <c:pt idx="280">
                  <c:v>1980</c:v>
                </c:pt>
                <c:pt idx="281">
                  <c:v>1980</c:v>
                </c:pt>
                <c:pt idx="282">
                  <c:v>1980</c:v>
                </c:pt>
                <c:pt idx="283">
                  <c:v>1980</c:v>
                </c:pt>
                <c:pt idx="284">
                  <c:v>1980</c:v>
                </c:pt>
                <c:pt idx="285">
                  <c:v>1980</c:v>
                </c:pt>
                <c:pt idx="286">
                  <c:v>1980</c:v>
                </c:pt>
                <c:pt idx="287">
                  <c:v>1980</c:v>
                </c:pt>
                <c:pt idx="288">
                  <c:v>1980</c:v>
                </c:pt>
                <c:pt idx="289">
                  <c:v>1980</c:v>
                </c:pt>
                <c:pt idx="290">
                  <c:v>1980</c:v>
                </c:pt>
                <c:pt idx="291">
                  <c:v>1980</c:v>
                </c:pt>
                <c:pt idx="292">
                  <c:v>1980</c:v>
                </c:pt>
                <c:pt idx="293">
                  <c:v>1980</c:v>
                </c:pt>
                <c:pt idx="294">
                  <c:v>1980</c:v>
                </c:pt>
                <c:pt idx="295">
                  <c:v>1980</c:v>
                </c:pt>
                <c:pt idx="296">
                  <c:v>1980</c:v>
                </c:pt>
                <c:pt idx="297">
                  <c:v>2046.0000000000002</c:v>
                </c:pt>
                <c:pt idx="298">
                  <c:v>2046.0000000000002</c:v>
                </c:pt>
                <c:pt idx="299">
                  <c:v>2046.0000000000002</c:v>
                </c:pt>
                <c:pt idx="300">
                  <c:v>2046.0000000000002</c:v>
                </c:pt>
                <c:pt idx="301">
                  <c:v>2046.0000000000002</c:v>
                </c:pt>
                <c:pt idx="302">
                  <c:v>2046.0000000000002</c:v>
                </c:pt>
                <c:pt idx="303">
                  <c:v>2046.0000000000002</c:v>
                </c:pt>
                <c:pt idx="304">
                  <c:v>2046.0000000000002</c:v>
                </c:pt>
                <c:pt idx="305">
                  <c:v>2046.0000000000002</c:v>
                </c:pt>
                <c:pt idx="306">
                  <c:v>2046.0000000000002</c:v>
                </c:pt>
                <c:pt idx="307">
                  <c:v>2046.0000000000002</c:v>
                </c:pt>
                <c:pt idx="308">
                  <c:v>2046.0000000000002</c:v>
                </c:pt>
                <c:pt idx="309">
                  <c:v>2046.0000000000002</c:v>
                </c:pt>
                <c:pt idx="310">
                  <c:v>2046.0000000000002</c:v>
                </c:pt>
                <c:pt idx="311">
                  <c:v>2046.0000000000002</c:v>
                </c:pt>
                <c:pt idx="312">
                  <c:v>2046.0000000000002</c:v>
                </c:pt>
                <c:pt idx="313">
                  <c:v>2046.0000000000002</c:v>
                </c:pt>
                <c:pt idx="314">
                  <c:v>2046.0000000000002</c:v>
                </c:pt>
                <c:pt idx="315">
                  <c:v>2046.0000000000002</c:v>
                </c:pt>
                <c:pt idx="316">
                  <c:v>2046.0000000000002</c:v>
                </c:pt>
                <c:pt idx="317">
                  <c:v>2046.0000000000002</c:v>
                </c:pt>
                <c:pt idx="318">
                  <c:v>2046.0000000000002</c:v>
                </c:pt>
                <c:pt idx="319">
                  <c:v>2046.0000000000002</c:v>
                </c:pt>
                <c:pt idx="320">
                  <c:v>2046.0000000000002</c:v>
                </c:pt>
                <c:pt idx="321">
                  <c:v>2046.0000000000002</c:v>
                </c:pt>
                <c:pt idx="322">
                  <c:v>2046.0000000000002</c:v>
                </c:pt>
                <c:pt idx="323">
                  <c:v>2046.0000000000002</c:v>
                </c:pt>
                <c:pt idx="324">
                  <c:v>2046.0000000000002</c:v>
                </c:pt>
                <c:pt idx="325">
                  <c:v>2046.0000000000002</c:v>
                </c:pt>
                <c:pt idx="326">
                  <c:v>2046.0000000000002</c:v>
                </c:pt>
                <c:pt idx="327">
                  <c:v>2046.0000000000002</c:v>
                </c:pt>
                <c:pt idx="328">
                  <c:v>2046.0000000000002</c:v>
                </c:pt>
                <c:pt idx="329">
                  <c:v>2046.0000000000002</c:v>
                </c:pt>
                <c:pt idx="330">
                  <c:v>2046.0000000000002</c:v>
                </c:pt>
                <c:pt idx="331">
                  <c:v>2046.0000000000002</c:v>
                </c:pt>
                <c:pt idx="332">
                  <c:v>2046.0000000000002</c:v>
                </c:pt>
                <c:pt idx="333">
                  <c:v>2046.0000000000002</c:v>
                </c:pt>
                <c:pt idx="334">
                  <c:v>2046.0000000000002</c:v>
                </c:pt>
                <c:pt idx="335">
                  <c:v>2046.0000000000002</c:v>
                </c:pt>
                <c:pt idx="336">
                  <c:v>2046.0000000000002</c:v>
                </c:pt>
                <c:pt idx="337">
                  <c:v>2046.0000000000002</c:v>
                </c:pt>
                <c:pt idx="338">
                  <c:v>2046.0000000000002</c:v>
                </c:pt>
                <c:pt idx="339">
                  <c:v>2046.0000000000002</c:v>
                </c:pt>
                <c:pt idx="340">
                  <c:v>2046.0000000000002</c:v>
                </c:pt>
                <c:pt idx="341">
                  <c:v>2046.0000000000002</c:v>
                </c:pt>
                <c:pt idx="342">
                  <c:v>2046.0000000000002</c:v>
                </c:pt>
                <c:pt idx="343">
                  <c:v>2046.0000000000002</c:v>
                </c:pt>
                <c:pt idx="344">
                  <c:v>2046.0000000000002</c:v>
                </c:pt>
                <c:pt idx="345">
                  <c:v>2046.0000000000002</c:v>
                </c:pt>
                <c:pt idx="346">
                  <c:v>2046.0000000000002</c:v>
                </c:pt>
                <c:pt idx="347">
                  <c:v>2046.0000000000002</c:v>
                </c:pt>
                <c:pt idx="348">
                  <c:v>2046.0000000000002</c:v>
                </c:pt>
                <c:pt idx="349">
                  <c:v>2046.0000000000002</c:v>
                </c:pt>
                <c:pt idx="350">
                  <c:v>2046.0000000000002</c:v>
                </c:pt>
                <c:pt idx="351">
                  <c:v>2046.0000000000002</c:v>
                </c:pt>
                <c:pt idx="352">
                  <c:v>2046.0000000000002</c:v>
                </c:pt>
                <c:pt idx="353">
                  <c:v>2046.0000000000002</c:v>
                </c:pt>
                <c:pt idx="354">
                  <c:v>2046.0000000000002</c:v>
                </c:pt>
                <c:pt idx="355">
                  <c:v>2046.0000000000002</c:v>
                </c:pt>
                <c:pt idx="356">
                  <c:v>2046.0000000000002</c:v>
                </c:pt>
                <c:pt idx="357">
                  <c:v>2046.0000000000002</c:v>
                </c:pt>
                <c:pt idx="358">
                  <c:v>2046.0000000000002</c:v>
                </c:pt>
                <c:pt idx="359">
                  <c:v>2046.0000000000002</c:v>
                </c:pt>
                <c:pt idx="360">
                  <c:v>2046.0000000000002</c:v>
                </c:pt>
                <c:pt idx="361">
                  <c:v>2046.0000000000002</c:v>
                </c:pt>
                <c:pt idx="362">
                  <c:v>2046.0000000000002</c:v>
                </c:pt>
                <c:pt idx="363">
                  <c:v>2046.0000000000002</c:v>
                </c:pt>
                <c:pt idx="364">
                  <c:v>2046.0000000000002</c:v>
                </c:pt>
                <c:pt idx="365">
                  <c:v>2046.0000000000002</c:v>
                </c:pt>
                <c:pt idx="366">
                  <c:v>2046.0000000000002</c:v>
                </c:pt>
                <c:pt idx="367">
                  <c:v>2046.0000000000002</c:v>
                </c:pt>
                <c:pt idx="368">
                  <c:v>2046.0000000000002</c:v>
                </c:pt>
                <c:pt idx="369">
                  <c:v>2046.0000000000002</c:v>
                </c:pt>
                <c:pt idx="370">
                  <c:v>2046.0000000000002</c:v>
                </c:pt>
                <c:pt idx="371">
                  <c:v>2046.0000000000002</c:v>
                </c:pt>
                <c:pt idx="372">
                  <c:v>2046.0000000000002</c:v>
                </c:pt>
                <c:pt idx="373">
                  <c:v>2046.0000000000002</c:v>
                </c:pt>
                <c:pt idx="374">
                  <c:v>2046.0000000000002</c:v>
                </c:pt>
                <c:pt idx="375">
                  <c:v>2046.0000000000002</c:v>
                </c:pt>
                <c:pt idx="376">
                  <c:v>2046.0000000000002</c:v>
                </c:pt>
                <c:pt idx="377">
                  <c:v>2046.0000000000002</c:v>
                </c:pt>
                <c:pt idx="378">
                  <c:v>2046.0000000000002</c:v>
                </c:pt>
                <c:pt idx="379">
                  <c:v>2046.0000000000002</c:v>
                </c:pt>
                <c:pt idx="380">
                  <c:v>2046.0000000000002</c:v>
                </c:pt>
                <c:pt idx="381">
                  <c:v>2046.0000000000002</c:v>
                </c:pt>
                <c:pt idx="382">
                  <c:v>2046.0000000000002</c:v>
                </c:pt>
                <c:pt idx="383">
                  <c:v>2046.0000000000002</c:v>
                </c:pt>
                <c:pt idx="384">
                  <c:v>2046.0000000000002</c:v>
                </c:pt>
                <c:pt idx="385">
                  <c:v>2046.0000000000002</c:v>
                </c:pt>
                <c:pt idx="386">
                  <c:v>2046.0000000000002</c:v>
                </c:pt>
                <c:pt idx="387">
                  <c:v>2046.0000000000002</c:v>
                </c:pt>
                <c:pt idx="388">
                  <c:v>2046.0000000000002</c:v>
                </c:pt>
                <c:pt idx="389">
                  <c:v>2046.0000000000002</c:v>
                </c:pt>
                <c:pt idx="390">
                  <c:v>2046.0000000000002</c:v>
                </c:pt>
                <c:pt idx="391">
                  <c:v>2046.0000000000002</c:v>
                </c:pt>
                <c:pt idx="392">
                  <c:v>2046.0000000000002</c:v>
                </c:pt>
                <c:pt idx="393">
                  <c:v>2046.0000000000002</c:v>
                </c:pt>
                <c:pt idx="394">
                  <c:v>2046.0000000000002</c:v>
                </c:pt>
                <c:pt idx="395">
                  <c:v>2046.0000000000002</c:v>
                </c:pt>
                <c:pt idx="396">
                  <c:v>2046.0000000000002</c:v>
                </c:pt>
                <c:pt idx="397">
                  <c:v>2046.0000000000002</c:v>
                </c:pt>
                <c:pt idx="398">
                  <c:v>2046.0000000000002</c:v>
                </c:pt>
                <c:pt idx="399">
                  <c:v>2046.0000000000002</c:v>
                </c:pt>
                <c:pt idx="400">
                  <c:v>2046.0000000000002</c:v>
                </c:pt>
                <c:pt idx="401">
                  <c:v>2046.0000000000002</c:v>
                </c:pt>
                <c:pt idx="402">
                  <c:v>2046.0000000000002</c:v>
                </c:pt>
                <c:pt idx="403">
                  <c:v>2046.0000000000002</c:v>
                </c:pt>
                <c:pt idx="404">
                  <c:v>2046.0000000000002</c:v>
                </c:pt>
                <c:pt idx="405">
                  <c:v>2046.0000000000002</c:v>
                </c:pt>
                <c:pt idx="406">
                  <c:v>2046.0000000000002</c:v>
                </c:pt>
                <c:pt idx="407">
                  <c:v>2046.0000000000002</c:v>
                </c:pt>
                <c:pt idx="408">
                  <c:v>2046.0000000000002</c:v>
                </c:pt>
                <c:pt idx="409">
                  <c:v>2046.0000000000002</c:v>
                </c:pt>
                <c:pt idx="410">
                  <c:v>2046.0000000000002</c:v>
                </c:pt>
                <c:pt idx="411">
                  <c:v>2046.0000000000002</c:v>
                </c:pt>
                <c:pt idx="412">
                  <c:v>2046.0000000000002</c:v>
                </c:pt>
                <c:pt idx="413">
                  <c:v>2046.0000000000002</c:v>
                </c:pt>
                <c:pt idx="414">
                  <c:v>2046.0000000000002</c:v>
                </c:pt>
                <c:pt idx="415">
                  <c:v>2046.0000000000002</c:v>
                </c:pt>
                <c:pt idx="416">
                  <c:v>2046.0000000000002</c:v>
                </c:pt>
                <c:pt idx="417">
                  <c:v>2046.0000000000002</c:v>
                </c:pt>
                <c:pt idx="418">
                  <c:v>2046.0000000000002</c:v>
                </c:pt>
                <c:pt idx="419">
                  <c:v>2046.0000000000002</c:v>
                </c:pt>
                <c:pt idx="420">
                  <c:v>2046.0000000000002</c:v>
                </c:pt>
                <c:pt idx="421">
                  <c:v>2046.0000000000002</c:v>
                </c:pt>
                <c:pt idx="422">
                  <c:v>2046.0000000000002</c:v>
                </c:pt>
                <c:pt idx="423">
                  <c:v>2046.0000000000002</c:v>
                </c:pt>
                <c:pt idx="424">
                  <c:v>2046.0000000000002</c:v>
                </c:pt>
                <c:pt idx="425">
                  <c:v>2046.0000000000002</c:v>
                </c:pt>
                <c:pt idx="426">
                  <c:v>2046.0000000000002</c:v>
                </c:pt>
                <c:pt idx="427">
                  <c:v>2046.0000000000002</c:v>
                </c:pt>
                <c:pt idx="428">
                  <c:v>2046.0000000000002</c:v>
                </c:pt>
                <c:pt idx="429">
                  <c:v>2046.0000000000002</c:v>
                </c:pt>
                <c:pt idx="430">
                  <c:v>2046.0000000000002</c:v>
                </c:pt>
                <c:pt idx="431">
                  <c:v>2046.0000000000002</c:v>
                </c:pt>
                <c:pt idx="432">
                  <c:v>2046.0000000000002</c:v>
                </c:pt>
                <c:pt idx="433">
                  <c:v>2046.0000000000002</c:v>
                </c:pt>
                <c:pt idx="434">
                  <c:v>2046.0000000000002</c:v>
                </c:pt>
                <c:pt idx="435">
                  <c:v>2046.0000000000002</c:v>
                </c:pt>
                <c:pt idx="436">
                  <c:v>2046.0000000000002</c:v>
                </c:pt>
                <c:pt idx="437">
                  <c:v>2046.0000000000002</c:v>
                </c:pt>
                <c:pt idx="438">
                  <c:v>2046.0000000000002</c:v>
                </c:pt>
                <c:pt idx="439">
                  <c:v>2046.0000000000002</c:v>
                </c:pt>
                <c:pt idx="440">
                  <c:v>2046.0000000000002</c:v>
                </c:pt>
                <c:pt idx="441">
                  <c:v>2046.0000000000002</c:v>
                </c:pt>
                <c:pt idx="442">
                  <c:v>2046.0000000000002</c:v>
                </c:pt>
                <c:pt idx="443">
                  <c:v>2046.0000000000002</c:v>
                </c:pt>
                <c:pt idx="444">
                  <c:v>2046.0000000000002</c:v>
                </c:pt>
                <c:pt idx="445">
                  <c:v>2046.0000000000002</c:v>
                </c:pt>
                <c:pt idx="446">
                  <c:v>2046.0000000000002</c:v>
                </c:pt>
                <c:pt idx="447">
                  <c:v>2046.0000000000002</c:v>
                </c:pt>
                <c:pt idx="448">
                  <c:v>2046.0000000000002</c:v>
                </c:pt>
                <c:pt idx="449">
                  <c:v>2046.0000000000002</c:v>
                </c:pt>
                <c:pt idx="450">
                  <c:v>2046.0000000000002</c:v>
                </c:pt>
                <c:pt idx="451">
                  <c:v>2046.0000000000002</c:v>
                </c:pt>
                <c:pt idx="452">
                  <c:v>2046.0000000000002</c:v>
                </c:pt>
                <c:pt idx="453">
                  <c:v>2046.0000000000002</c:v>
                </c:pt>
                <c:pt idx="454">
                  <c:v>2046.0000000000002</c:v>
                </c:pt>
                <c:pt idx="455">
                  <c:v>2046.0000000000002</c:v>
                </c:pt>
                <c:pt idx="456">
                  <c:v>2046.0000000000002</c:v>
                </c:pt>
                <c:pt idx="457">
                  <c:v>2046.0000000000002</c:v>
                </c:pt>
                <c:pt idx="458">
                  <c:v>2046.0000000000002</c:v>
                </c:pt>
                <c:pt idx="459">
                  <c:v>2046.0000000000002</c:v>
                </c:pt>
                <c:pt idx="460">
                  <c:v>2046.0000000000002</c:v>
                </c:pt>
                <c:pt idx="461">
                  <c:v>2046.0000000000002</c:v>
                </c:pt>
                <c:pt idx="462">
                  <c:v>2046.0000000000002</c:v>
                </c:pt>
                <c:pt idx="463">
                  <c:v>2046.0000000000002</c:v>
                </c:pt>
                <c:pt idx="464">
                  <c:v>2046.0000000000002</c:v>
                </c:pt>
                <c:pt idx="465">
                  <c:v>2046.0000000000002</c:v>
                </c:pt>
                <c:pt idx="466">
                  <c:v>2046.0000000000002</c:v>
                </c:pt>
                <c:pt idx="467">
                  <c:v>2046.0000000000002</c:v>
                </c:pt>
                <c:pt idx="468">
                  <c:v>2046.0000000000002</c:v>
                </c:pt>
                <c:pt idx="469">
                  <c:v>2046.0000000000002</c:v>
                </c:pt>
                <c:pt idx="470">
                  <c:v>2046.0000000000002</c:v>
                </c:pt>
                <c:pt idx="471">
                  <c:v>2046.0000000000002</c:v>
                </c:pt>
                <c:pt idx="472">
                  <c:v>2046.0000000000002</c:v>
                </c:pt>
                <c:pt idx="473">
                  <c:v>2046.0000000000002</c:v>
                </c:pt>
                <c:pt idx="474">
                  <c:v>2046.0000000000002</c:v>
                </c:pt>
                <c:pt idx="475">
                  <c:v>2046.0000000000002</c:v>
                </c:pt>
                <c:pt idx="476">
                  <c:v>2046.0000000000002</c:v>
                </c:pt>
                <c:pt idx="477">
                  <c:v>2046.0000000000002</c:v>
                </c:pt>
                <c:pt idx="478">
                  <c:v>2046.0000000000002</c:v>
                </c:pt>
                <c:pt idx="479">
                  <c:v>2046.0000000000002</c:v>
                </c:pt>
                <c:pt idx="480">
                  <c:v>2046.0000000000002</c:v>
                </c:pt>
                <c:pt idx="481">
                  <c:v>2046.0000000000002</c:v>
                </c:pt>
                <c:pt idx="482">
                  <c:v>2046.0000000000002</c:v>
                </c:pt>
                <c:pt idx="483">
                  <c:v>2046.0000000000002</c:v>
                </c:pt>
                <c:pt idx="484">
                  <c:v>2046.0000000000002</c:v>
                </c:pt>
                <c:pt idx="485">
                  <c:v>2046.0000000000002</c:v>
                </c:pt>
                <c:pt idx="486">
                  <c:v>2046.0000000000002</c:v>
                </c:pt>
                <c:pt idx="487">
                  <c:v>2046.0000000000002</c:v>
                </c:pt>
                <c:pt idx="488">
                  <c:v>2046.0000000000002</c:v>
                </c:pt>
                <c:pt idx="489">
                  <c:v>2046.0000000000002</c:v>
                </c:pt>
                <c:pt idx="490">
                  <c:v>2046.0000000000002</c:v>
                </c:pt>
                <c:pt idx="491">
                  <c:v>2046.0000000000002</c:v>
                </c:pt>
                <c:pt idx="492">
                  <c:v>2046.0000000000002</c:v>
                </c:pt>
                <c:pt idx="493">
                  <c:v>2046.0000000000002</c:v>
                </c:pt>
                <c:pt idx="494">
                  <c:v>2046.0000000000002</c:v>
                </c:pt>
                <c:pt idx="495">
                  <c:v>2046.0000000000002</c:v>
                </c:pt>
                <c:pt idx="496">
                  <c:v>2046.0000000000002</c:v>
                </c:pt>
                <c:pt idx="497">
                  <c:v>2046.0000000000002</c:v>
                </c:pt>
                <c:pt idx="498">
                  <c:v>2046.0000000000002</c:v>
                </c:pt>
                <c:pt idx="499">
                  <c:v>2046.0000000000002</c:v>
                </c:pt>
                <c:pt idx="500">
                  <c:v>2046.0000000000002</c:v>
                </c:pt>
                <c:pt idx="501">
                  <c:v>2046.0000000000002</c:v>
                </c:pt>
                <c:pt idx="502">
                  <c:v>2046.0000000000002</c:v>
                </c:pt>
                <c:pt idx="503">
                  <c:v>2046.0000000000002</c:v>
                </c:pt>
                <c:pt idx="504">
                  <c:v>2046.0000000000002</c:v>
                </c:pt>
                <c:pt idx="505">
                  <c:v>2046.0000000000002</c:v>
                </c:pt>
                <c:pt idx="506">
                  <c:v>2046.0000000000002</c:v>
                </c:pt>
                <c:pt idx="507">
                  <c:v>2046.0000000000002</c:v>
                </c:pt>
                <c:pt idx="508">
                  <c:v>2046.0000000000002</c:v>
                </c:pt>
                <c:pt idx="509">
                  <c:v>2046.0000000000002</c:v>
                </c:pt>
                <c:pt idx="510">
                  <c:v>2046.0000000000002</c:v>
                </c:pt>
                <c:pt idx="511">
                  <c:v>2046.0000000000002</c:v>
                </c:pt>
                <c:pt idx="512">
                  <c:v>2046.0000000000002</c:v>
                </c:pt>
                <c:pt idx="513">
                  <c:v>2046.0000000000002</c:v>
                </c:pt>
                <c:pt idx="514">
                  <c:v>2046.0000000000002</c:v>
                </c:pt>
                <c:pt idx="515">
                  <c:v>2046.0000000000002</c:v>
                </c:pt>
                <c:pt idx="516">
                  <c:v>2046.0000000000002</c:v>
                </c:pt>
                <c:pt idx="517">
                  <c:v>2046.0000000000002</c:v>
                </c:pt>
                <c:pt idx="518">
                  <c:v>2046.0000000000002</c:v>
                </c:pt>
                <c:pt idx="519">
                  <c:v>2046.0000000000002</c:v>
                </c:pt>
                <c:pt idx="520">
                  <c:v>2046.0000000000002</c:v>
                </c:pt>
                <c:pt idx="521">
                  <c:v>2046.0000000000002</c:v>
                </c:pt>
                <c:pt idx="522">
                  <c:v>2046.0000000000002</c:v>
                </c:pt>
                <c:pt idx="523">
                  <c:v>2046.0000000000002</c:v>
                </c:pt>
                <c:pt idx="524">
                  <c:v>2046.0000000000002</c:v>
                </c:pt>
                <c:pt idx="525">
                  <c:v>2046.0000000000002</c:v>
                </c:pt>
                <c:pt idx="526">
                  <c:v>2046.0000000000002</c:v>
                </c:pt>
                <c:pt idx="527">
                  <c:v>2046.0000000000002</c:v>
                </c:pt>
                <c:pt idx="528">
                  <c:v>2046.0000000000002</c:v>
                </c:pt>
                <c:pt idx="529">
                  <c:v>2046.0000000000002</c:v>
                </c:pt>
                <c:pt idx="530">
                  <c:v>2046.0000000000002</c:v>
                </c:pt>
                <c:pt idx="531">
                  <c:v>2046.0000000000002</c:v>
                </c:pt>
                <c:pt idx="532">
                  <c:v>2046.0000000000002</c:v>
                </c:pt>
                <c:pt idx="533">
                  <c:v>2046.0000000000002</c:v>
                </c:pt>
                <c:pt idx="534">
                  <c:v>2046.0000000000002</c:v>
                </c:pt>
                <c:pt idx="535">
                  <c:v>2046.0000000000002</c:v>
                </c:pt>
                <c:pt idx="536">
                  <c:v>2046.0000000000002</c:v>
                </c:pt>
                <c:pt idx="537">
                  <c:v>2046.0000000000002</c:v>
                </c:pt>
                <c:pt idx="538">
                  <c:v>2046.0000000000002</c:v>
                </c:pt>
                <c:pt idx="539">
                  <c:v>2046.0000000000002</c:v>
                </c:pt>
                <c:pt idx="540">
                  <c:v>2046.0000000000002</c:v>
                </c:pt>
                <c:pt idx="541">
                  <c:v>2046.0000000000002</c:v>
                </c:pt>
                <c:pt idx="542">
                  <c:v>2046.0000000000002</c:v>
                </c:pt>
                <c:pt idx="543">
                  <c:v>2046.0000000000002</c:v>
                </c:pt>
                <c:pt idx="544">
                  <c:v>2046.0000000000002</c:v>
                </c:pt>
                <c:pt idx="545">
                  <c:v>2046.0000000000002</c:v>
                </c:pt>
                <c:pt idx="546">
                  <c:v>2046.0000000000002</c:v>
                </c:pt>
                <c:pt idx="547">
                  <c:v>2046.0000000000002</c:v>
                </c:pt>
                <c:pt idx="548">
                  <c:v>2046.0000000000002</c:v>
                </c:pt>
                <c:pt idx="549">
                  <c:v>2046.0000000000002</c:v>
                </c:pt>
                <c:pt idx="550">
                  <c:v>2046.0000000000002</c:v>
                </c:pt>
                <c:pt idx="551">
                  <c:v>2046.0000000000002</c:v>
                </c:pt>
                <c:pt idx="552">
                  <c:v>2046.0000000000002</c:v>
                </c:pt>
                <c:pt idx="553">
                  <c:v>2046.0000000000002</c:v>
                </c:pt>
                <c:pt idx="554">
                  <c:v>2046.0000000000002</c:v>
                </c:pt>
                <c:pt idx="555">
                  <c:v>2046.0000000000002</c:v>
                </c:pt>
                <c:pt idx="556">
                  <c:v>2046.0000000000002</c:v>
                </c:pt>
                <c:pt idx="557">
                  <c:v>2046.0000000000002</c:v>
                </c:pt>
                <c:pt idx="558">
                  <c:v>2046.0000000000002</c:v>
                </c:pt>
                <c:pt idx="559">
                  <c:v>2046.0000000000002</c:v>
                </c:pt>
                <c:pt idx="560">
                  <c:v>2046.0000000000002</c:v>
                </c:pt>
                <c:pt idx="561">
                  <c:v>2046.0000000000002</c:v>
                </c:pt>
                <c:pt idx="562">
                  <c:v>2046.0000000000002</c:v>
                </c:pt>
                <c:pt idx="563">
                  <c:v>2046.0000000000002</c:v>
                </c:pt>
                <c:pt idx="564">
                  <c:v>2046.0000000000002</c:v>
                </c:pt>
                <c:pt idx="565">
                  <c:v>2046.0000000000002</c:v>
                </c:pt>
                <c:pt idx="566">
                  <c:v>2046.0000000000002</c:v>
                </c:pt>
                <c:pt idx="567">
                  <c:v>2046.0000000000002</c:v>
                </c:pt>
                <c:pt idx="568">
                  <c:v>2046.0000000000002</c:v>
                </c:pt>
                <c:pt idx="569">
                  <c:v>2046.0000000000002</c:v>
                </c:pt>
                <c:pt idx="570">
                  <c:v>2046.0000000000002</c:v>
                </c:pt>
                <c:pt idx="571">
                  <c:v>2046.0000000000002</c:v>
                </c:pt>
                <c:pt idx="572">
                  <c:v>2046.0000000000002</c:v>
                </c:pt>
                <c:pt idx="573">
                  <c:v>2046.0000000000002</c:v>
                </c:pt>
                <c:pt idx="574">
                  <c:v>2046.0000000000002</c:v>
                </c:pt>
                <c:pt idx="575">
                  <c:v>2046.0000000000002</c:v>
                </c:pt>
                <c:pt idx="576">
                  <c:v>2046.0000000000002</c:v>
                </c:pt>
                <c:pt idx="577">
                  <c:v>2046.0000000000002</c:v>
                </c:pt>
                <c:pt idx="578">
                  <c:v>2046.0000000000002</c:v>
                </c:pt>
                <c:pt idx="579">
                  <c:v>2046.0000000000002</c:v>
                </c:pt>
                <c:pt idx="580">
                  <c:v>2046.0000000000002</c:v>
                </c:pt>
                <c:pt idx="581">
                  <c:v>2046.0000000000002</c:v>
                </c:pt>
                <c:pt idx="582">
                  <c:v>2046.0000000000002</c:v>
                </c:pt>
                <c:pt idx="583">
                  <c:v>2046.0000000000002</c:v>
                </c:pt>
                <c:pt idx="584">
                  <c:v>2046.0000000000002</c:v>
                </c:pt>
                <c:pt idx="585">
                  <c:v>2046.0000000000002</c:v>
                </c:pt>
                <c:pt idx="586">
                  <c:v>2046.0000000000002</c:v>
                </c:pt>
                <c:pt idx="587">
                  <c:v>2046.0000000000002</c:v>
                </c:pt>
                <c:pt idx="588">
                  <c:v>2046.0000000000002</c:v>
                </c:pt>
                <c:pt idx="589">
                  <c:v>2046.0000000000002</c:v>
                </c:pt>
                <c:pt idx="590">
                  <c:v>2046.0000000000002</c:v>
                </c:pt>
                <c:pt idx="591">
                  <c:v>2046.0000000000002</c:v>
                </c:pt>
                <c:pt idx="592">
                  <c:v>2046.0000000000002</c:v>
                </c:pt>
                <c:pt idx="593">
                  <c:v>2046.0000000000002</c:v>
                </c:pt>
                <c:pt idx="594">
                  <c:v>2046.0000000000002</c:v>
                </c:pt>
                <c:pt idx="595">
                  <c:v>2046.0000000000002</c:v>
                </c:pt>
                <c:pt idx="596">
                  <c:v>2046.0000000000002</c:v>
                </c:pt>
                <c:pt idx="597">
                  <c:v>2046.0000000000002</c:v>
                </c:pt>
                <c:pt idx="598">
                  <c:v>2046.0000000000002</c:v>
                </c:pt>
                <c:pt idx="599">
                  <c:v>2046.0000000000002</c:v>
                </c:pt>
                <c:pt idx="600">
                  <c:v>2046.0000000000002</c:v>
                </c:pt>
                <c:pt idx="601">
                  <c:v>2046.0000000000002</c:v>
                </c:pt>
                <c:pt idx="602">
                  <c:v>2046.0000000000002</c:v>
                </c:pt>
                <c:pt idx="603">
                  <c:v>2046.0000000000002</c:v>
                </c:pt>
                <c:pt idx="604">
                  <c:v>2046.0000000000002</c:v>
                </c:pt>
                <c:pt idx="605">
                  <c:v>2046.0000000000002</c:v>
                </c:pt>
                <c:pt idx="606">
                  <c:v>2046.0000000000002</c:v>
                </c:pt>
                <c:pt idx="607">
                  <c:v>2046.0000000000002</c:v>
                </c:pt>
                <c:pt idx="608">
                  <c:v>2046.0000000000002</c:v>
                </c:pt>
                <c:pt idx="609">
                  <c:v>2046.0000000000002</c:v>
                </c:pt>
                <c:pt idx="610">
                  <c:v>2046.0000000000002</c:v>
                </c:pt>
                <c:pt idx="611">
                  <c:v>2046.0000000000002</c:v>
                </c:pt>
                <c:pt idx="612">
                  <c:v>2046.0000000000002</c:v>
                </c:pt>
                <c:pt idx="613">
                  <c:v>2046.0000000000002</c:v>
                </c:pt>
                <c:pt idx="614">
                  <c:v>2046.0000000000002</c:v>
                </c:pt>
                <c:pt idx="615">
                  <c:v>2046.0000000000002</c:v>
                </c:pt>
                <c:pt idx="616">
                  <c:v>2046.0000000000002</c:v>
                </c:pt>
                <c:pt idx="617">
                  <c:v>2046.0000000000002</c:v>
                </c:pt>
                <c:pt idx="618">
                  <c:v>2046.0000000000002</c:v>
                </c:pt>
                <c:pt idx="619">
                  <c:v>2046.0000000000002</c:v>
                </c:pt>
                <c:pt idx="620">
                  <c:v>2046.0000000000002</c:v>
                </c:pt>
                <c:pt idx="621">
                  <c:v>2046.0000000000002</c:v>
                </c:pt>
                <c:pt idx="622">
                  <c:v>2046.0000000000002</c:v>
                </c:pt>
                <c:pt idx="623">
                  <c:v>2046.0000000000002</c:v>
                </c:pt>
                <c:pt idx="624">
                  <c:v>2046.0000000000002</c:v>
                </c:pt>
                <c:pt idx="625">
                  <c:v>2046.0000000000002</c:v>
                </c:pt>
                <c:pt idx="626">
                  <c:v>2046.0000000000002</c:v>
                </c:pt>
                <c:pt idx="627">
                  <c:v>2046.0000000000002</c:v>
                </c:pt>
                <c:pt idx="628">
                  <c:v>2046.0000000000002</c:v>
                </c:pt>
                <c:pt idx="629">
                  <c:v>2046.0000000000002</c:v>
                </c:pt>
                <c:pt idx="630">
                  <c:v>2046.0000000000002</c:v>
                </c:pt>
                <c:pt idx="631">
                  <c:v>2046.0000000000002</c:v>
                </c:pt>
                <c:pt idx="632">
                  <c:v>2046.0000000000002</c:v>
                </c:pt>
                <c:pt idx="633">
                  <c:v>2046.0000000000002</c:v>
                </c:pt>
                <c:pt idx="634">
                  <c:v>2046.0000000000002</c:v>
                </c:pt>
                <c:pt idx="635">
                  <c:v>2046.0000000000002</c:v>
                </c:pt>
                <c:pt idx="636">
                  <c:v>2046.0000000000002</c:v>
                </c:pt>
                <c:pt idx="637">
                  <c:v>2046.0000000000002</c:v>
                </c:pt>
                <c:pt idx="638">
                  <c:v>2046.0000000000002</c:v>
                </c:pt>
                <c:pt idx="639">
                  <c:v>2046.0000000000002</c:v>
                </c:pt>
                <c:pt idx="640">
                  <c:v>2046.0000000000002</c:v>
                </c:pt>
                <c:pt idx="641">
                  <c:v>2046.0000000000002</c:v>
                </c:pt>
                <c:pt idx="642">
                  <c:v>2046.0000000000002</c:v>
                </c:pt>
                <c:pt idx="643">
                  <c:v>2046.0000000000002</c:v>
                </c:pt>
                <c:pt idx="644">
                  <c:v>2046.0000000000002</c:v>
                </c:pt>
                <c:pt idx="645">
                  <c:v>2046.0000000000002</c:v>
                </c:pt>
                <c:pt idx="646">
                  <c:v>2046.0000000000002</c:v>
                </c:pt>
                <c:pt idx="647">
                  <c:v>2046.0000000000002</c:v>
                </c:pt>
                <c:pt idx="648">
                  <c:v>2046.0000000000002</c:v>
                </c:pt>
                <c:pt idx="649">
                  <c:v>2046.0000000000002</c:v>
                </c:pt>
                <c:pt idx="650">
                  <c:v>2046.0000000000002</c:v>
                </c:pt>
                <c:pt idx="651">
                  <c:v>2046.0000000000002</c:v>
                </c:pt>
                <c:pt idx="652">
                  <c:v>2046.0000000000002</c:v>
                </c:pt>
                <c:pt idx="653">
                  <c:v>2046.0000000000002</c:v>
                </c:pt>
                <c:pt idx="654">
                  <c:v>2046.0000000000002</c:v>
                </c:pt>
                <c:pt idx="655">
                  <c:v>2046.0000000000002</c:v>
                </c:pt>
                <c:pt idx="656">
                  <c:v>2046.0000000000002</c:v>
                </c:pt>
                <c:pt idx="657">
                  <c:v>2046.0000000000002</c:v>
                </c:pt>
                <c:pt idx="658">
                  <c:v>2046.0000000000002</c:v>
                </c:pt>
                <c:pt idx="659">
                  <c:v>2046.0000000000002</c:v>
                </c:pt>
                <c:pt idx="660">
                  <c:v>2046.0000000000002</c:v>
                </c:pt>
                <c:pt idx="661">
                  <c:v>2046.0000000000002</c:v>
                </c:pt>
                <c:pt idx="662">
                  <c:v>2046.0000000000002</c:v>
                </c:pt>
                <c:pt idx="663">
                  <c:v>2046.0000000000002</c:v>
                </c:pt>
                <c:pt idx="664">
                  <c:v>2046.0000000000002</c:v>
                </c:pt>
                <c:pt idx="665">
                  <c:v>2046.0000000000002</c:v>
                </c:pt>
                <c:pt idx="666">
                  <c:v>2046.0000000000002</c:v>
                </c:pt>
                <c:pt idx="667">
                  <c:v>2046.0000000000002</c:v>
                </c:pt>
                <c:pt idx="668">
                  <c:v>2046.0000000000002</c:v>
                </c:pt>
                <c:pt idx="669">
                  <c:v>2046</c:v>
                </c:pt>
                <c:pt idx="670">
                  <c:v>2046</c:v>
                </c:pt>
                <c:pt idx="671">
                  <c:v>2046</c:v>
                </c:pt>
                <c:pt idx="672">
                  <c:v>2046</c:v>
                </c:pt>
                <c:pt idx="673">
                  <c:v>2046</c:v>
                </c:pt>
                <c:pt idx="674">
                  <c:v>2046</c:v>
                </c:pt>
                <c:pt idx="675">
                  <c:v>2046</c:v>
                </c:pt>
                <c:pt idx="676">
                  <c:v>2046</c:v>
                </c:pt>
                <c:pt idx="677">
                  <c:v>2046</c:v>
                </c:pt>
                <c:pt idx="678">
                  <c:v>2046</c:v>
                </c:pt>
                <c:pt idx="679">
                  <c:v>2046</c:v>
                </c:pt>
                <c:pt idx="680">
                  <c:v>2046</c:v>
                </c:pt>
                <c:pt idx="681">
                  <c:v>2046</c:v>
                </c:pt>
                <c:pt idx="682">
                  <c:v>2046</c:v>
                </c:pt>
                <c:pt idx="683">
                  <c:v>2046</c:v>
                </c:pt>
                <c:pt idx="684">
                  <c:v>2046</c:v>
                </c:pt>
                <c:pt idx="685">
                  <c:v>2046</c:v>
                </c:pt>
                <c:pt idx="686">
                  <c:v>2046</c:v>
                </c:pt>
                <c:pt idx="687">
                  <c:v>2046</c:v>
                </c:pt>
                <c:pt idx="688">
                  <c:v>2046</c:v>
                </c:pt>
                <c:pt idx="689">
                  <c:v>2046</c:v>
                </c:pt>
                <c:pt idx="690">
                  <c:v>2046</c:v>
                </c:pt>
                <c:pt idx="691">
                  <c:v>2046</c:v>
                </c:pt>
                <c:pt idx="692">
                  <c:v>2046</c:v>
                </c:pt>
                <c:pt idx="693">
                  <c:v>2046</c:v>
                </c:pt>
                <c:pt idx="694">
                  <c:v>2046</c:v>
                </c:pt>
                <c:pt idx="695">
                  <c:v>2046</c:v>
                </c:pt>
                <c:pt idx="696">
                  <c:v>2046</c:v>
                </c:pt>
                <c:pt idx="697">
                  <c:v>2046</c:v>
                </c:pt>
                <c:pt idx="698">
                  <c:v>2046</c:v>
                </c:pt>
                <c:pt idx="699">
                  <c:v>2046</c:v>
                </c:pt>
                <c:pt idx="700">
                  <c:v>2046</c:v>
                </c:pt>
                <c:pt idx="701">
                  <c:v>2046</c:v>
                </c:pt>
                <c:pt idx="702">
                  <c:v>2046</c:v>
                </c:pt>
                <c:pt idx="703">
                  <c:v>2046</c:v>
                </c:pt>
                <c:pt idx="704">
                  <c:v>2046</c:v>
                </c:pt>
                <c:pt idx="705">
                  <c:v>2046</c:v>
                </c:pt>
                <c:pt idx="706">
                  <c:v>950</c:v>
                </c:pt>
                <c:pt idx="707">
                  <c:v>950</c:v>
                </c:pt>
                <c:pt idx="708">
                  <c:v>950</c:v>
                </c:pt>
                <c:pt idx="709">
                  <c:v>950</c:v>
                </c:pt>
                <c:pt idx="710">
                  <c:v>950</c:v>
                </c:pt>
                <c:pt idx="711">
                  <c:v>950</c:v>
                </c:pt>
                <c:pt idx="712">
                  <c:v>950</c:v>
                </c:pt>
                <c:pt idx="713">
                  <c:v>950</c:v>
                </c:pt>
                <c:pt idx="714">
                  <c:v>950</c:v>
                </c:pt>
                <c:pt idx="715">
                  <c:v>950</c:v>
                </c:pt>
                <c:pt idx="716">
                  <c:v>950</c:v>
                </c:pt>
                <c:pt idx="717">
                  <c:v>950</c:v>
                </c:pt>
                <c:pt idx="718">
                  <c:v>950</c:v>
                </c:pt>
                <c:pt idx="719">
                  <c:v>950</c:v>
                </c:pt>
                <c:pt idx="720">
                  <c:v>950</c:v>
                </c:pt>
                <c:pt idx="721">
                  <c:v>950</c:v>
                </c:pt>
                <c:pt idx="722">
                  <c:v>950</c:v>
                </c:pt>
                <c:pt idx="723">
                  <c:v>950</c:v>
                </c:pt>
                <c:pt idx="724">
                  <c:v>950</c:v>
                </c:pt>
                <c:pt idx="725">
                  <c:v>950</c:v>
                </c:pt>
                <c:pt idx="726">
                  <c:v>950</c:v>
                </c:pt>
                <c:pt idx="727">
                  <c:v>950</c:v>
                </c:pt>
                <c:pt idx="728">
                  <c:v>950</c:v>
                </c:pt>
                <c:pt idx="729">
                  <c:v>950</c:v>
                </c:pt>
                <c:pt idx="730">
                  <c:v>950</c:v>
                </c:pt>
                <c:pt idx="731">
                  <c:v>950</c:v>
                </c:pt>
                <c:pt idx="732">
                  <c:v>950</c:v>
                </c:pt>
                <c:pt idx="733">
                  <c:v>950</c:v>
                </c:pt>
                <c:pt idx="734">
                  <c:v>950</c:v>
                </c:pt>
                <c:pt idx="735">
                  <c:v>950</c:v>
                </c:pt>
                <c:pt idx="736">
                  <c:v>950</c:v>
                </c:pt>
                <c:pt idx="737">
                  <c:v>950</c:v>
                </c:pt>
                <c:pt idx="738">
                  <c:v>950</c:v>
                </c:pt>
                <c:pt idx="739">
                  <c:v>950</c:v>
                </c:pt>
                <c:pt idx="740">
                  <c:v>950</c:v>
                </c:pt>
                <c:pt idx="741">
                  <c:v>950</c:v>
                </c:pt>
                <c:pt idx="742">
                  <c:v>950</c:v>
                </c:pt>
                <c:pt idx="743">
                  <c:v>950</c:v>
                </c:pt>
                <c:pt idx="744">
                  <c:v>950</c:v>
                </c:pt>
                <c:pt idx="745">
                  <c:v>950</c:v>
                </c:pt>
                <c:pt idx="746">
                  <c:v>950</c:v>
                </c:pt>
                <c:pt idx="747">
                  <c:v>950</c:v>
                </c:pt>
                <c:pt idx="748">
                  <c:v>950</c:v>
                </c:pt>
                <c:pt idx="749">
                  <c:v>950</c:v>
                </c:pt>
                <c:pt idx="750">
                  <c:v>950</c:v>
                </c:pt>
                <c:pt idx="751">
                  <c:v>950</c:v>
                </c:pt>
                <c:pt idx="752">
                  <c:v>950</c:v>
                </c:pt>
                <c:pt idx="753">
                  <c:v>950</c:v>
                </c:pt>
                <c:pt idx="754">
                  <c:v>950</c:v>
                </c:pt>
                <c:pt idx="755">
                  <c:v>950</c:v>
                </c:pt>
                <c:pt idx="756">
                  <c:v>950</c:v>
                </c:pt>
                <c:pt idx="757">
                  <c:v>950</c:v>
                </c:pt>
                <c:pt idx="758">
                  <c:v>950</c:v>
                </c:pt>
                <c:pt idx="759">
                  <c:v>950</c:v>
                </c:pt>
                <c:pt idx="760">
                  <c:v>950</c:v>
                </c:pt>
                <c:pt idx="761">
                  <c:v>950</c:v>
                </c:pt>
                <c:pt idx="762">
                  <c:v>950</c:v>
                </c:pt>
                <c:pt idx="763">
                  <c:v>950</c:v>
                </c:pt>
                <c:pt idx="764">
                  <c:v>950</c:v>
                </c:pt>
                <c:pt idx="765">
                  <c:v>950</c:v>
                </c:pt>
                <c:pt idx="766">
                  <c:v>950</c:v>
                </c:pt>
                <c:pt idx="767">
                  <c:v>950</c:v>
                </c:pt>
                <c:pt idx="768">
                  <c:v>950</c:v>
                </c:pt>
              </c:numCache>
            </c:numRef>
          </c:val>
        </c:ser>
        <c:dLbls>
          <c:showLegendKey val="0"/>
          <c:showVal val="0"/>
          <c:showCatName val="0"/>
          <c:showSerName val="0"/>
          <c:showPercent val="0"/>
          <c:showBubbleSize val="0"/>
        </c:dLbls>
        <c:gapWidth val="0"/>
        <c:overlap val="100"/>
        <c:axId val="146107776"/>
        <c:axId val="146162816"/>
      </c:barChart>
      <c:catAx>
        <c:axId val="146107776"/>
        <c:scaling>
          <c:orientation val="minMax"/>
        </c:scaling>
        <c:delete val="0"/>
        <c:axPos val="b"/>
        <c:numFmt formatCode="General" sourceLinked="1"/>
        <c:majorTickMark val="none"/>
        <c:minorTickMark val="none"/>
        <c:tickLblPos val="none"/>
        <c:spPr>
          <a:ln w="3175">
            <a:solidFill>
              <a:srgbClr val="000000"/>
            </a:solidFill>
            <a:prstDash val="solid"/>
          </a:ln>
        </c:spPr>
        <c:crossAx val="146162816"/>
        <c:crosses val="autoZero"/>
        <c:auto val="0"/>
        <c:lblAlgn val="ctr"/>
        <c:lblOffset val="100"/>
        <c:tickMarkSkip val="1"/>
        <c:noMultiLvlLbl val="0"/>
      </c:catAx>
      <c:valAx>
        <c:axId val="146162816"/>
        <c:scaling>
          <c:orientation val="minMax"/>
        </c:scaling>
        <c:delete val="0"/>
        <c:axPos val="l"/>
        <c:numFmt formatCode="0%"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46107776"/>
        <c:crosses val="autoZero"/>
        <c:crossBetween val="between"/>
      </c:valAx>
      <c:spPr>
        <a:solidFill>
          <a:srgbClr val="C0C0C0"/>
        </a:solidFill>
        <a:ln w="12700">
          <a:solidFill>
            <a:srgbClr val="808080"/>
          </a:solidFill>
          <a:prstDash val="solid"/>
        </a:ln>
      </c:spPr>
    </c:plotArea>
    <c:legend>
      <c:legendPos val="r"/>
      <c:layout>
        <c:manualLayout>
          <c:xMode val="edge"/>
          <c:yMode val="edge"/>
          <c:x val="0.88900351120388355"/>
          <c:y val="0.4576584848718015"/>
          <c:w val="0.10688598930251425"/>
          <c:h val="8.828849162584318E-2"/>
        </c:manualLayout>
      </c:layout>
      <c:overlay val="0"/>
      <c:spPr>
        <a:solidFill>
          <a:srgbClr val="FFFFFF"/>
        </a:solidFill>
        <a:ln w="25400">
          <a:noFill/>
        </a:ln>
      </c:spPr>
      <c:txPr>
        <a:bodyPr/>
        <a:lstStyle/>
        <a:p>
          <a:pPr>
            <a:defRPr sz="11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36991C-74AC-49D6-ADF2-06BDDC0B6C03}" type="doc">
      <dgm:prSet loTypeId="urn:microsoft.com/office/officeart/2005/8/layout/pList2#1" loCatId="list" qsTypeId="urn:microsoft.com/office/officeart/2005/8/quickstyle/simple1" qsCatId="simple" csTypeId="urn:microsoft.com/office/officeart/2005/8/colors/accent1_2" csCatId="accent1" phldr="1"/>
      <dgm:spPr/>
    </dgm:pt>
    <dgm:pt modelId="{9FDCE8C1-B58D-4C87-B0F1-A8FB6B563698}">
      <dgm:prSet phldrT="[Text]" custT="1"/>
      <dgm:spPr/>
      <dgm:t>
        <a:bodyPr/>
        <a:lstStyle/>
        <a:p>
          <a:r>
            <a:rPr lang="en-US" sz="2200" dirty="0"/>
            <a:t>Part A Hospital Insurance</a:t>
          </a:r>
        </a:p>
      </dgm:t>
    </dgm:pt>
    <dgm:pt modelId="{3ED9B716-15AB-4011-8B44-DD5AE9120BA7}" type="parTrans" cxnId="{26320344-3E1F-46DC-B3CD-6537F4BD7A4A}">
      <dgm:prSet/>
      <dgm:spPr/>
      <dgm:t>
        <a:bodyPr/>
        <a:lstStyle/>
        <a:p>
          <a:endParaRPr lang="en-US"/>
        </a:p>
      </dgm:t>
    </dgm:pt>
    <dgm:pt modelId="{48D14F0C-76A9-48EB-9043-D105EC90AAD9}" type="sibTrans" cxnId="{26320344-3E1F-46DC-B3CD-6537F4BD7A4A}">
      <dgm:prSet/>
      <dgm:spPr/>
      <dgm:t>
        <a:bodyPr/>
        <a:lstStyle/>
        <a:p>
          <a:endParaRPr lang="en-US"/>
        </a:p>
      </dgm:t>
    </dgm:pt>
    <dgm:pt modelId="{CCB254E7-7AE5-4237-AC45-1FB42C32275C}">
      <dgm:prSet phldrT="[Text]" custT="1"/>
      <dgm:spPr/>
      <dgm:t>
        <a:bodyPr/>
        <a:lstStyle/>
        <a:p>
          <a:r>
            <a:rPr lang="en-US" sz="2200" dirty="0"/>
            <a:t>Part B Medical Insurance</a:t>
          </a:r>
          <a:r>
            <a:rPr lang="en-US" sz="1700" dirty="0"/>
            <a:t>	</a:t>
          </a:r>
        </a:p>
      </dgm:t>
    </dgm:pt>
    <dgm:pt modelId="{DCA7DDDF-04CE-4F6C-8AED-F3E8645C8DD2}" type="parTrans" cxnId="{D565DE86-EB22-46E0-9CCB-AF62C195BE62}">
      <dgm:prSet/>
      <dgm:spPr/>
      <dgm:t>
        <a:bodyPr/>
        <a:lstStyle/>
        <a:p>
          <a:endParaRPr lang="en-US"/>
        </a:p>
      </dgm:t>
    </dgm:pt>
    <dgm:pt modelId="{EBB80556-96B3-4B28-B915-9606A9AE962C}" type="sibTrans" cxnId="{D565DE86-EB22-46E0-9CCB-AF62C195BE62}">
      <dgm:prSet/>
      <dgm:spPr/>
      <dgm:t>
        <a:bodyPr/>
        <a:lstStyle/>
        <a:p>
          <a:endParaRPr lang="en-US"/>
        </a:p>
      </dgm:t>
    </dgm:pt>
    <dgm:pt modelId="{1E329FE2-26FB-4EDA-ADE5-C05C9C42F69A}">
      <dgm:prSet phldrT="[Text]" custT="1"/>
      <dgm:spPr/>
      <dgm:t>
        <a:bodyPr/>
        <a:lstStyle/>
        <a:p>
          <a:pPr>
            <a:lnSpc>
              <a:spcPct val="100000"/>
            </a:lnSpc>
            <a:spcAft>
              <a:spcPts val="0"/>
            </a:spcAft>
          </a:pPr>
          <a:r>
            <a:rPr lang="en-US" sz="2200" dirty="0"/>
            <a:t>Part C Medicare Advantage Plans , like HMOs and PPOs</a:t>
          </a:r>
          <a:r>
            <a:rPr lang="en-US" sz="1700" dirty="0"/>
            <a:t> </a:t>
          </a:r>
        </a:p>
        <a:p>
          <a:pPr>
            <a:lnSpc>
              <a:spcPct val="100000"/>
            </a:lnSpc>
            <a:spcAft>
              <a:spcPts val="0"/>
            </a:spcAft>
          </a:pPr>
          <a:r>
            <a:rPr lang="en-US" sz="1700" dirty="0"/>
            <a:t>Includes Part A &amp; B and usually Part D coverage </a:t>
          </a:r>
        </a:p>
      </dgm:t>
    </dgm:pt>
    <dgm:pt modelId="{633C02F7-69DA-4A4B-A292-DC4304727856}" type="parTrans" cxnId="{244960A6-6E71-42A0-9ACD-FC26A5A407F1}">
      <dgm:prSet/>
      <dgm:spPr/>
      <dgm:t>
        <a:bodyPr/>
        <a:lstStyle/>
        <a:p>
          <a:endParaRPr lang="en-US"/>
        </a:p>
      </dgm:t>
    </dgm:pt>
    <dgm:pt modelId="{21DD9548-6603-4C0B-8189-7F5DCF085E94}" type="sibTrans" cxnId="{244960A6-6E71-42A0-9ACD-FC26A5A407F1}">
      <dgm:prSet/>
      <dgm:spPr/>
      <dgm:t>
        <a:bodyPr/>
        <a:lstStyle/>
        <a:p>
          <a:endParaRPr lang="en-US"/>
        </a:p>
      </dgm:t>
    </dgm:pt>
    <dgm:pt modelId="{AD7A8618-6064-41D7-8365-B37264D688FC}">
      <dgm:prSet phldrT="[Text]" custT="1"/>
      <dgm:spPr/>
      <dgm:t>
        <a:bodyPr/>
        <a:lstStyle/>
        <a:p>
          <a:pPr algn="ctr"/>
          <a:r>
            <a:rPr lang="en-US" sz="2000" baseline="0" dirty="0"/>
            <a:t>Part D Medicare Prescription Drug Coverage</a:t>
          </a:r>
        </a:p>
      </dgm:t>
    </dgm:pt>
    <dgm:pt modelId="{511CA061-341C-4B9D-9E62-00CEE4537C9D}" type="parTrans" cxnId="{C51D3A02-66F1-4140-B117-D173BED88DC8}">
      <dgm:prSet/>
      <dgm:spPr/>
      <dgm:t>
        <a:bodyPr/>
        <a:lstStyle/>
        <a:p>
          <a:endParaRPr lang="en-US"/>
        </a:p>
      </dgm:t>
    </dgm:pt>
    <dgm:pt modelId="{CB18D4EC-5CAD-4947-9366-63CF1A1183ED}" type="sibTrans" cxnId="{C51D3A02-66F1-4140-B117-D173BED88DC8}">
      <dgm:prSet/>
      <dgm:spPr/>
      <dgm:t>
        <a:bodyPr/>
        <a:lstStyle/>
        <a:p>
          <a:endParaRPr lang="en-US"/>
        </a:p>
      </dgm:t>
    </dgm:pt>
    <dgm:pt modelId="{82AEA39A-D373-4F8E-8BE6-DE723396E6F8}" type="pres">
      <dgm:prSet presAssocID="{5936991C-74AC-49D6-ADF2-06BDDC0B6C03}" presName="Name0" presStyleCnt="0">
        <dgm:presLayoutVars>
          <dgm:dir/>
          <dgm:resizeHandles val="exact"/>
        </dgm:presLayoutVars>
      </dgm:prSet>
      <dgm:spPr/>
    </dgm:pt>
    <dgm:pt modelId="{3038BFC1-A524-49B5-AD01-729E4706DDE2}" type="pres">
      <dgm:prSet presAssocID="{5936991C-74AC-49D6-ADF2-06BDDC0B6C03}" presName="bkgdShp" presStyleLbl="alignAccFollowNode1" presStyleIdx="0" presStyleCnt="1"/>
      <dgm:spPr/>
    </dgm:pt>
    <dgm:pt modelId="{6DC59DF4-EF78-4600-86AF-9DB5BE1969A6}" type="pres">
      <dgm:prSet presAssocID="{5936991C-74AC-49D6-ADF2-06BDDC0B6C03}" presName="linComp" presStyleCnt="0"/>
      <dgm:spPr/>
    </dgm:pt>
    <dgm:pt modelId="{C4688080-78A1-4AF7-B6B7-FDDCE7EF1010}" type="pres">
      <dgm:prSet presAssocID="{9FDCE8C1-B58D-4C87-B0F1-A8FB6B563698}" presName="compNode" presStyleCnt="0"/>
      <dgm:spPr/>
    </dgm:pt>
    <dgm:pt modelId="{B9190056-5272-460F-A316-1E39CEB814C0}" type="pres">
      <dgm:prSet presAssocID="{9FDCE8C1-B58D-4C87-B0F1-A8FB6B563698}" presName="node" presStyleLbl="node1" presStyleIdx="0" presStyleCnt="4" custScaleY="130931">
        <dgm:presLayoutVars>
          <dgm:bulletEnabled val="1"/>
        </dgm:presLayoutVars>
      </dgm:prSet>
      <dgm:spPr/>
      <dgm:t>
        <a:bodyPr/>
        <a:lstStyle/>
        <a:p>
          <a:endParaRPr lang="en-US"/>
        </a:p>
      </dgm:t>
    </dgm:pt>
    <dgm:pt modelId="{B4CA6AB2-8684-4BE9-88DF-12D4D9414E11}" type="pres">
      <dgm:prSet presAssocID="{9FDCE8C1-B58D-4C87-B0F1-A8FB6B563698}" presName="invisiNode" presStyleLbl="node1" presStyleIdx="0" presStyleCnt="4"/>
      <dgm:spPr/>
    </dgm:pt>
    <dgm:pt modelId="{8C98B3AB-1BB9-419A-B85D-C8CED2763647}" type="pres">
      <dgm:prSet presAssocID="{9FDCE8C1-B58D-4C87-B0F1-A8FB6B563698}" presName="imagNode" presStyleLbl="fgImgPlace1" presStyleIdx="0" presStyleCnt="4" custLinFactNeighborX="-1354" custLinFactNeighborY="-4726"/>
      <dgm:spPr>
        <a:blipFill rotWithShape="0">
          <a:blip xmlns:r="http://schemas.openxmlformats.org/officeDocument/2006/relationships" r:embed="rId1">
            <a:duotone>
              <a:prstClr val="black"/>
              <a:schemeClr val="accent1">
                <a:tint val="45000"/>
                <a:satMod val="400000"/>
              </a:schemeClr>
            </a:duotone>
          </a:blip>
          <a:stretch>
            <a:fillRect/>
          </a:stretch>
        </a:blipFill>
      </dgm:spPr>
    </dgm:pt>
    <dgm:pt modelId="{C03C1913-C716-456D-9DAA-7B204A10E431}" type="pres">
      <dgm:prSet presAssocID="{48D14F0C-76A9-48EB-9043-D105EC90AAD9}" presName="sibTrans" presStyleLbl="sibTrans2D1" presStyleIdx="0" presStyleCnt="0"/>
      <dgm:spPr/>
      <dgm:t>
        <a:bodyPr/>
        <a:lstStyle/>
        <a:p>
          <a:endParaRPr lang="en-US"/>
        </a:p>
      </dgm:t>
    </dgm:pt>
    <dgm:pt modelId="{2F7DB555-22FA-4A40-BDAC-8B6BFA87DCC6}" type="pres">
      <dgm:prSet presAssocID="{CCB254E7-7AE5-4237-AC45-1FB42C32275C}" presName="compNode" presStyleCnt="0"/>
      <dgm:spPr/>
    </dgm:pt>
    <dgm:pt modelId="{FFB9F90F-833E-4AF6-9D41-FEA07765D9C3}" type="pres">
      <dgm:prSet presAssocID="{CCB254E7-7AE5-4237-AC45-1FB42C32275C}" presName="node" presStyleLbl="node1" presStyleIdx="1" presStyleCnt="4" custScaleY="129302">
        <dgm:presLayoutVars>
          <dgm:bulletEnabled val="1"/>
        </dgm:presLayoutVars>
      </dgm:prSet>
      <dgm:spPr/>
      <dgm:t>
        <a:bodyPr/>
        <a:lstStyle/>
        <a:p>
          <a:endParaRPr lang="en-US"/>
        </a:p>
      </dgm:t>
    </dgm:pt>
    <dgm:pt modelId="{F4CF67F9-1E26-4E6A-859C-E7606CDEC8BE}" type="pres">
      <dgm:prSet presAssocID="{CCB254E7-7AE5-4237-AC45-1FB42C32275C}" presName="invisiNode" presStyleLbl="node1" presStyleIdx="1" presStyleCnt="4"/>
      <dgm:spPr/>
    </dgm:pt>
    <dgm:pt modelId="{34D8C33A-6615-45BE-9CAB-0E3C92CE0146}" type="pres">
      <dgm:prSet presAssocID="{CCB254E7-7AE5-4237-AC45-1FB42C32275C}" presName="imagNode" presStyleLbl="fgImgPlace1" presStyleIdx="1" presStyleCnt="4" custLinFactNeighborX="-1056" custLinFactNeighborY="-5973"/>
      <dgm:spPr>
        <a:blipFill rotWithShape="0">
          <a:blip xmlns:r="http://schemas.openxmlformats.org/officeDocument/2006/relationships" r:embed="rId2">
            <a:duotone>
              <a:prstClr val="black"/>
              <a:schemeClr val="accent1">
                <a:tint val="45000"/>
                <a:satMod val="400000"/>
              </a:schemeClr>
            </a:duotone>
          </a:blip>
          <a:stretch>
            <a:fillRect/>
          </a:stretch>
        </a:blipFill>
      </dgm:spPr>
    </dgm:pt>
    <dgm:pt modelId="{4E0F21C8-45C2-4E2B-BF45-0C401A24C588}" type="pres">
      <dgm:prSet presAssocID="{EBB80556-96B3-4B28-B915-9606A9AE962C}" presName="sibTrans" presStyleLbl="sibTrans2D1" presStyleIdx="0" presStyleCnt="0"/>
      <dgm:spPr/>
      <dgm:t>
        <a:bodyPr/>
        <a:lstStyle/>
        <a:p>
          <a:endParaRPr lang="en-US"/>
        </a:p>
      </dgm:t>
    </dgm:pt>
    <dgm:pt modelId="{6A3AB180-55C1-4F57-8907-26E7F802F9C5}" type="pres">
      <dgm:prSet presAssocID="{1E329FE2-26FB-4EDA-ADE5-C05C9C42F69A}" presName="compNode" presStyleCnt="0"/>
      <dgm:spPr/>
    </dgm:pt>
    <dgm:pt modelId="{ACF7CE3A-57D4-4F48-9E7B-80BF4F17191F}" type="pres">
      <dgm:prSet presAssocID="{1E329FE2-26FB-4EDA-ADE5-C05C9C42F69A}" presName="node" presStyleLbl="node1" presStyleIdx="2" presStyleCnt="4" custScaleY="129094">
        <dgm:presLayoutVars>
          <dgm:bulletEnabled val="1"/>
        </dgm:presLayoutVars>
      </dgm:prSet>
      <dgm:spPr/>
      <dgm:t>
        <a:bodyPr/>
        <a:lstStyle/>
        <a:p>
          <a:endParaRPr lang="en-US"/>
        </a:p>
      </dgm:t>
    </dgm:pt>
    <dgm:pt modelId="{A25DD50A-FD45-4AB4-BB9B-846F1F0FEF3A}" type="pres">
      <dgm:prSet presAssocID="{1E329FE2-26FB-4EDA-ADE5-C05C9C42F69A}" presName="invisiNode" presStyleLbl="node1" presStyleIdx="2" presStyleCnt="4"/>
      <dgm:spPr/>
    </dgm:pt>
    <dgm:pt modelId="{650F7A33-91A8-4FDC-86A9-52A7F62CC262}" type="pres">
      <dgm:prSet presAssocID="{1E329FE2-26FB-4EDA-ADE5-C05C9C42F69A}" presName="imagNode" presStyleLbl="fgImgPlace1" presStyleIdx="2" presStyleCnt="4" custLinFactNeighborX="-110" custLinFactNeighborY="-2463"/>
      <dgm:spPr>
        <a:blipFill rotWithShape="0">
          <a:blip xmlns:r="http://schemas.openxmlformats.org/officeDocument/2006/relationships" r:embed="rId3">
            <a:duotone>
              <a:prstClr val="black"/>
              <a:schemeClr val="accent1">
                <a:tint val="45000"/>
                <a:satMod val="400000"/>
              </a:schemeClr>
            </a:duotone>
          </a:blip>
          <a:stretch>
            <a:fillRect/>
          </a:stretch>
        </a:blipFill>
      </dgm:spPr>
    </dgm:pt>
    <dgm:pt modelId="{6F63F81A-135E-43DC-B179-59B74A460381}" type="pres">
      <dgm:prSet presAssocID="{21DD9548-6603-4C0B-8189-7F5DCF085E94}" presName="sibTrans" presStyleLbl="sibTrans2D1" presStyleIdx="0" presStyleCnt="0"/>
      <dgm:spPr/>
      <dgm:t>
        <a:bodyPr/>
        <a:lstStyle/>
        <a:p>
          <a:endParaRPr lang="en-US"/>
        </a:p>
      </dgm:t>
    </dgm:pt>
    <dgm:pt modelId="{C266C995-2C40-470D-A609-D497A082FFBB}" type="pres">
      <dgm:prSet presAssocID="{AD7A8618-6064-41D7-8365-B37264D688FC}" presName="compNode" presStyleCnt="0"/>
      <dgm:spPr/>
    </dgm:pt>
    <dgm:pt modelId="{61631289-9812-41CB-A79F-371ABE60634A}" type="pres">
      <dgm:prSet presAssocID="{AD7A8618-6064-41D7-8365-B37264D688FC}" presName="node" presStyleLbl="node1" presStyleIdx="3" presStyleCnt="4" custScaleY="128234" custLinFactNeighborX="6513" custLinFactNeighborY="-320">
        <dgm:presLayoutVars>
          <dgm:bulletEnabled val="1"/>
        </dgm:presLayoutVars>
      </dgm:prSet>
      <dgm:spPr/>
      <dgm:t>
        <a:bodyPr/>
        <a:lstStyle/>
        <a:p>
          <a:endParaRPr lang="en-US"/>
        </a:p>
      </dgm:t>
    </dgm:pt>
    <dgm:pt modelId="{202956DC-A047-4F75-A3C5-E8CCDF97D3B5}" type="pres">
      <dgm:prSet presAssocID="{AD7A8618-6064-41D7-8365-B37264D688FC}" presName="invisiNode" presStyleLbl="node1" presStyleIdx="3" presStyleCnt="4"/>
      <dgm:spPr/>
    </dgm:pt>
    <dgm:pt modelId="{B6A3AA38-82E3-4410-A7EF-BD1690391318}" type="pres">
      <dgm:prSet presAssocID="{AD7A8618-6064-41D7-8365-B37264D688FC}" presName="imagNode" presStyleLbl="fgImgPlace1" presStyleIdx="3" presStyleCnt="4" custLinFactNeighborX="6513" custLinFactNeighborY="-6294"/>
      <dgm:spPr>
        <a:blipFill rotWithShape="0">
          <a:blip xmlns:r="http://schemas.openxmlformats.org/officeDocument/2006/relationships" r:embed="rId4">
            <a:duotone>
              <a:prstClr val="black"/>
              <a:schemeClr val="accent1">
                <a:tint val="45000"/>
                <a:satMod val="400000"/>
              </a:schemeClr>
            </a:duotone>
          </a:blip>
          <a:stretch>
            <a:fillRect/>
          </a:stretch>
        </a:blipFill>
      </dgm:spPr>
    </dgm:pt>
  </dgm:ptLst>
  <dgm:cxnLst>
    <dgm:cxn modelId="{594787FD-1131-4151-9330-C78F87018732}" type="presOf" srcId="{1E329FE2-26FB-4EDA-ADE5-C05C9C42F69A}" destId="{ACF7CE3A-57D4-4F48-9E7B-80BF4F17191F}" srcOrd="0" destOrd="0" presId="urn:microsoft.com/office/officeart/2005/8/layout/pList2#1"/>
    <dgm:cxn modelId="{244960A6-6E71-42A0-9ACD-FC26A5A407F1}" srcId="{5936991C-74AC-49D6-ADF2-06BDDC0B6C03}" destId="{1E329FE2-26FB-4EDA-ADE5-C05C9C42F69A}" srcOrd="2" destOrd="0" parTransId="{633C02F7-69DA-4A4B-A292-DC4304727856}" sibTransId="{21DD9548-6603-4C0B-8189-7F5DCF085E94}"/>
    <dgm:cxn modelId="{5A331C04-6458-4BD8-AE40-A3DCD447CC37}" type="presOf" srcId="{48D14F0C-76A9-48EB-9043-D105EC90AAD9}" destId="{C03C1913-C716-456D-9DAA-7B204A10E431}" srcOrd="0" destOrd="0" presId="urn:microsoft.com/office/officeart/2005/8/layout/pList2#1"/>
    <dgm:cxn modelId="{2DD6887E-C044-42C0-A76A-7AC9444767CD}" type="presOf" srcId="{21DD9548-6603-4C0B-8189-7F5DCF085E94}" destId="{6F63F81A-135E-43DC-B179-59B74A460381}" srcOrd="0" destOrd="0" presId="urn:microsoft.com/office/officeart/2005/8/layout/pList2#1"/>
    <dgm:cxn modelId="{D565DE86-EB22-46E0-9CCB-AF62C195BE62}" srcId="{5936991C-74AC-49D6-ADF2-06BDDC0B6C03}" destId="{CCB254E7-7AE5-4237-AC45-1FB42C32275C}" srcOrd="1" destOrd="0" parTransId="{DCA7DDDF-04CE-4F6C-8AED-F3E8645C8DD2}" sibTransId="{EBB80556-96B3-4B28-B915-9606A9AE962C}"/>
    <dgm:cxn modelId="{26320344-3E1F-46DC-B3CD-6537F4BD7A4A}" srcId="{5936991C-74AC-49D6-ADF2-06BDDC0B6C03}" destId="{9FDCE8C1-B58D-4C87-B0F1-A8FB6B563698}" srcOrd="0" destOrd="0" parTransId="{3ED9B716-15AB-4011-8B44-DD5AE9120BA7}" sibTransId="{48D14F0C-76A9-48EB-9043-D105EC90AAD9}"/>
    <dgm:cxn modelId="{24178B11-6A82-4005-826E-510BC4CE07E2}" type="presOf" srcId="{AD7A8618-6064-41D7-8365-B37264D688FC}" destId="{61631289-9812-41CB-A79F-371ABE60634A}" srcOrd="0" destOrd="0" presId="urn:microsoft.com/office/officeart/2005/8/layout/pList2#1"/>
    <dgm:cxn modelId="{F006EFE3-81DF-43FE-AF34-302B6BAFB404}" type="presOf" srcId="{CCB254E7-7AE5-4237-AC45-1FB42C32275C}" destId="{FFB9F90F-833E-4AF6-9D41-FEA07765D9C3}" srcOrd="0" destOrd="0" presId="urn:microsoft.com/office/officeart/2005/8/layout/pList2#1"/>
    <dgm:cxn modelId="{F624C31A-D26E-4FE7-B73F-4085DE81202D}" type="presOf" srcId="{EBB80556-96B3-4B28-B915-9606A9AE962C}" destId="{4E0F21C8-45C2-4E2B-BF45-0C401A24C588}" srcOrd="0" destOrd="0" presId="urn:microsoft.com/office/officeart/2005/8/layout/pList2#1"/>
    <dgm:cxn modelId="{A1FEC12E-DAAC-4574-A26E-67544A5EC430}" type="presOf" srcId="{5936991C-74AC-49D6-ADF2-06BDDC0B6C03}" destId="{82AEA39A-D373-4F8E-8BE6-DE723396E6F8}" srcOrd="0" destOrd="0" presId="urn:microsoft.com/office/officeart/2005/8/layout/pList2#1"/>
    <dgm:cxn modelId="{C51D3A02-66F1-4140-B117-D173BED88DC8}" srcId="{5936991C-74AC-49D6-ADF2-06BDDC0B6C03}" destId="{AD7A8618-6064-41D7-8365-B37264D688FC}" srcOrd="3" destOrd="0" parTransId="{511CA061-341C-4B9D-9E62-00CEE4537C9D}" sibTransId="{CB18D4EC-5CAD-4947-9366-63CF1A1183ED}"/>
    <dgm:cxn modelId="{EF2D8DE9-D9A3-4697-93FF-86F2118E28A2}" type="presOf" srcId="{9FDCE8C1-B58D-4C87-B0F1-A8FB6B563698}" destId="{B9190056-5272-460F-A316-1E39CEB814C0}" srcOrd="0" destOrd="0" presId="urn:microsoft.com/office/officeart/2005/8/layout/pList2#1"/>
    <dgm:cxn modelId="{50977E5E-999B-4CDF-A9F8-E92BE01EBFFA}" type="presParOf" srcId="{82AEA39A-D373-4F8E-8BE6-DE723396E6F8}" destId="{3038BFC1-A524-49B5-AD01-729E4706DDE2}" srcOrd="0" destOrd="0" presId="urn:microsoft.com/office/officeart/2005/8/layout/pList2#1"/>
    <dgm:cxn modelId="{99BF2F11-BA4E-4C5C-84F3-6383586C6766}" type="presParOf" srcId="{82AEA39A-D373-4F8E-8BE6-DE723396E6F8}" destId="{6DC59DF4-EF78-4600-86AF-9DB5BE1969A6}" srcOrd="1" destOrd="0" presId="urn:microsoft.com/office/officeart/2005/8/layout/pList2#1"/>
    <dgm:cxn modelId="{91A68854-6503-4DB0-8B17-500B381EBF2C}" type="presParOf" srcId="{6DC59DF4-EF78-4600-86AF-9DB5BE1969A6}" destId="{C4688080-78A1-4AF7-B6B7-FDDCE7EF1010}" srcOrd="0" destOrd="0" presId="urn:microsoft.com/office/officeart/2005/8/layout/pList2#1"/>
    <dgm:cxn modelId="{7A3B67EB-99D7-4D32-980C-8742F3BFF3CF}" type="presParOf" srcId="{C4688080-78A1-4AF7-B6B7-FDDCE7EF1010}" destId="{B9190056-5272-460F-A316-1E39CEB814C0}" srcOrd="0" destOrd="0" presId="urn:microsoft.com/office/officeart/2005/8/layout/pList2#1"/>
    <dgm:cxn modelId="{1B2BB4A1-725C-4327-ABC6-B724173E3F96}" type="presParOf" srcId="{C4688080-78A1-4AF7-B6B7-FDDCE7EF1010}" destId="{B4CA6AB2-8684-4BE9-88DF-12D4D9414E11}" srcOrd="1" destOrd="0" presId="urn:microsoft.com/office/officeart/2005/8/layout/pList2#1"/>
    <dgm:cxn modelId="{1FD50925-8013-40E5-AED3-FD85632806FD}" type="presParOf" srcId="{C4688080-78A1-4AF7-B6B7-FDDCE7EF1010}" destId="{8C98B3AB-1BB9-419A-B85D-C8CED2763647}" srcOrd="2" destOrd="0" presId="urn:microsoft.com/office/officeart/2005/8/layout/pList2#1"/>
    <dgm:cxn modelId="{C3DB6302-AABA-4DA8-B01F-A7A36BBCAB84}" type="presParOf" srcId="{6DC59DF4-EF78-4600-86AF-9DB5BE1969A6}" destId="{C03C1913-C716-456D-9DAA-7B204A10E431}" srcOrd="1" destOrd="0" presId="urn:microsoft.com/office/officeart/2005/8/layout/pList2#1"/>
    <dgm:cxn modelId="{DD0ABF37-F6F6-434A-859F-9BF60437FC7A}" type="presParOf" srcId="{6DC59DF4-EF78-4600-86AF-9DB5BE1969A6}" destId="{2F7DB555-22FA-4A40-BDAC-8B6BFA87DCC6}" srcOrd="2" destOrd="0" presId="urn:microsoft.com/office/officeart/2005/8/layout/pList2#1"/>
    <dgm:cxn modelId="{397CC2B0-6BED-4AD9-AD62-9FBA1ED5123D}" type="presParOf" srcId="{2F7DB555-22FA-4A40-BDAC-8B6BFA87DCC6}" destId="{FFB9F90F-833E-4AF6-9D41-FEA07765D9C3}" srcOrd="0" destOrd="0" presId="urn:microsoft.com/office/officeart/2005/8/layout/pList2#1"/>
    <dgm:cxn modelId="{66CCD297-F23B-413C-9929-63825B968F6A}" type="presParOf" srcId="{2F7DB555-22FA-4A40-BDAC-8B6BFA87DCC6}" destId="{F4CF67F9-1E26-4E6A-859C-E7606CDEC8BE}" srcOrd="1" destOrd="0" presId="urn:microsoft.com/office/officeart/2005/8/layout/pList2#1"/>
    <dgm:cxn modelId="{30F22B04-0BEB-4B82-9E3D-8A6B68D8C09F}" type="presParOf" srcId="{2F7DB555-22FA-4A40-BDAC-8B6BFA87DCC6}" destId="{34D8C33A-6615-45BE-9CAB-0E3C92CE0146}" srcOrd="2" destOrd="0" presId="urn:microsoft.com/office/officeart/2005/8/layout/pList2#1"/>
    <dgm:cxn modelId="{CD49BCBC-2D83-42FE-9EAE-7298855EB333}" type="presParOf" srcId="{6DC59DF4-EF78-4600-86AF-9DB5BE1969A6}" destId="{4E0F21C8-45C2-4E2B-BF45-0C401A24C588}" srcOrd="3" destOrd="0" presId="urn:microsoft.com/office/officeart/2005/8/layout/pList2#1"/>
    <dgm:cxn modelId="{7F29D571-5104-485F-9DD6-FB99ECAA8680}" type="presParOf" srcId="{6DC59DF4-EF78-4600-86AF-9DB5BE1969A6}" destId="{6A3AB180-55C1-4F57-8907-26E7F802F9C5}" srcOrd="4" destOrd="0" presId="urn:microsoft.com/office/officeart/2005/8/layout/pList2#1"/>
    <dgm:cxn modelId="{D8E00382-78AB-4D4C-9E87-CAA5023C467A}" type="presParOf" srcId="{6A3AB180-55C1-4F57-8907-26E7F802F9C5}" destId="{ACF7CE3A-57D4-4F48-9E7B-80BF4F17191F}" srcOrd="0" destOrd="0" presId="urn:microsoft.com/office/officeart/2005/8/layout/pList2#1"/>
    <dgm:cxn modelId="{264AC293-DB54-4A3F-99A5-DE85B71E5A75}" type="presParOf" srcId="{6A3AB180-55C1-4F57-8907-26E7F802F9C5}" destId="{A25DD50A-FD45-4AB4-BB9B-846F1F0FEF3A}" srcOrd="1" destOrd="0" presId="urn:microsoft.com/office/officeart/2005/8/layout/pList2#1"/>
    <dgm:cxn modelId="{D8DA32EB-115A-4C90-BB59-38A1E485DF13}" type="presParOf" srcId="{6A3AB180-55C1-4F57-8907-26E7F802F9C5}" destId="{650F7A33-91A8-4FDC-86A9-52A7F62CC262}" srcOrd="2" destOrd="0" presId="urn:microsoft.com/office/officeart/2005/8/layout/pList2#1"/>
    <dgm:cxn modelId="{1E041605-B627-43F2-B0F8-E242C4B5855A}" type="presParOf" srcId="{6DC59DF4-EF78-4600-86AF-9DB5BE1969A6}" destId="{6F63F81A-135E-43DC-B179-59B74A460381}" srcOrd="5" destOrd="0" presId="urn:microsoft.com/office/officeart/2005/8/layout/pList2#1"/>
    <dgm:cxn modelId="{3B1BF316-172A-4A01-BC8C-A624AE7CB46D}" type="presParOf" srcId="{6DC59DF4-EF78-4600-86AF-9DB5BE1969A6}" destId="{C266C995-2C40-470D-A609-D497A082FFBB}" srcOrd="6" destOrd="0" presId="urn:microsoft.com/office/officeart/2005/8/layout/pList2#1"/>
    <dgm:cxn modelId="{86B523E3-1A9E-45B6-AFCA-C3587CD2944C}" type="presParOf" srcId="{C266C995-2C40-470D-A609-D497A082FFBB}" destId="{61631289-9812-41CB-A79F-371ABE60634A}" srcOrd="0" destOrd="0" presId="urn:microsoft.com/office/officeart/2005/8/layout/pList2#1"/>
    <dgm:cxn modelId="{BFB7F611-41D7-4D6E-A6B9-4E582634B65E}" type="presParOf" srcId="{C266C995-2C40-470D-A609-D497A082FFBB}" destId="{202956DC-A047-4F75-A3C5-E8CCDF97D3B5}" srcOrd="1" destOrd="0" presId="urn:microsoft.com/office/officeart/2005/8/layout/pList2#1"/>
    <dgm:cxn modelId="{B73AFB73-EAC2-48F5-95FE-D583C88F21D4}" type="presParOf" srcId="{C266C995-2C40-470D-A609-D497A082FFBB}" destId="{B6A3AA38-82E3-4410-A7EF-BD1690391318}"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47E055-2CC6-471E-8E0B-B9CEF26C5F4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A879DEB-5902-46E5-A3A8-156C48D3EBA7}">
      <dgm:prSet phldrT="[Text]"/>
      <dgm:spPr/>
      <dgm:t>
        <a:bodyPr/>
        <a:lstStyle/>
        <a:p>
          <a:r>
            <a:rPr lang="en-US" sz="1400" dirty="0"/>
            <a:t>Deductible</a:t>
          </a:r>
        </a:p>
      </dgm:t>
    </dgm:pt>
    <dgm:pt modelId="{07115607-129F-44EC-92D1-4C5E58B74BA2}" type="parTrans" cxnId="{AF44F250-A15B-47BC-8D6E-2C2736201AA2}">
      <dgm:prSet/>
      <dgm:spPr/>
      <dgm:t>
        <a:bodyPr/>
        <a:lstStyle/>
        <a:p>
          <a:endParaRPr lang="en-US"/>
        </a:p>
      </dgm:t>
    </dgm:pt>
    <dgm:pt modelId="{AC6DED03-705F-43A7-92FF-6C086D49001F}" type="sibTrans" cxnId="{AF44F250-A15B-47BC-8D6E-2C2736201AA2}">
      <dgm:prSet/>
      <dgm:spPr/>
      <dgm:t>
        <a:bodyPr/>
        <a:lstStyle/>
        <a:p>
          <a:endParaRPr lang="en-US"/>
        </a:p>
      </dgm:t>
    </dgm:pt>
    <dgm:pt modelId="{635075D2-065E-4CF6-9B7B-A404FEEC5C4A}">
      <dgm:prSet phldrT="[Text]" custT="1"/>
      <dgm:spPr/>
      <dgm:t>
        <a:bodyPr/>
        <a:lstStyle/>
        <a:p>
          <a:r>
            <a:rPr lang="en-US" sz="1600" dirty="0"/>
            <a:t>Can range from $0 to $360</a:t>
          </a:r>
        </a:p>
      </dgm:t>
    </dgm:pt>
    <dgm:pt modelId="{35C4C178-7CCE-4AFB-9DE4-D7928AD40487}" type="parTrans" cxnId="{7E9F25CD-DFE0-4787-B06D-13800999B321}">
      <dgm:prSet/>
      <dgm:spPr/>
      <dgm:t>
        <a:bodyPr/>
        <a:lstStyle/>
        <a:p>
          <a:endParaRPr lang="en-US"/>
        </a:p>
      </dgm:t>
    </dgm:pt>
    <dgm:pt modelId="{1E521C58-D85D-4EE5-A0A5-455F20F9897A}" type="sibTrans" cxnId="{7E9F25CD-DFE0-4787-B06D-13800999B321}">
      <dgm:prSet/>
      <dgm:spPr/>
      <dgm:t>
        <a:bodyPr/>
        <a:lstStyle/>
        <a:p>
          <a:endParaRPr lang="en-US"/>
        </a:p>
      </dgm:t>
    </dgm:pt>
    <dgm:pt modelId="{8B1DC067-0BDE-4850-A597-3447F43BFBF5}">
      <dgm:prSet phldrT="[Text]" custT="1"/>
      <dgm:spPr/>
      <dgm:t>
        <a:bodyPr/>
        <a:lstStyle/>
        <a:p>
          <a:r>
            <a:rPr lang="en-US" sz="1600" dirty="0"/>
            <a:t>Not all plans have a deductible</a:t>
          </a:r>
        </a:p>
      </dgm:t>
    </dgm:pt>
    <dgm:pt modelId="{0FD171A2-9CB4-4C64-A2D2-6C85C557ED75}" type="parTrans" cxnId="{9EBE6D4C-1351-4AAE-9574-86BB00612BAD}">
      <dgm:prSet/>
      <dgm:spPr/>
      <dgm:t>
        <a:bodyPr/>
        <a:lstStyle/>
        <a:p>
          <a:endParaRPr lang="en-US"/>
        </a:p>
      </dgm:t>
    </dgm:pt>
    <dgm:pt modelId="{A7AF36A8-20A9-4D8C-8E64-260C417D8835}" type="sibTrans" cxnId="{9EBE6D4C-1351-4AAE-9574-86BB00612BAD}">
      <dgm:prSet/>
      <dgm:spPr/>
      <dgm:t>
        <a:bodyPr/>
        <a:lstStyle/>
        <a:p>
          <a:endParaRPr lang="en-US"/>
        </a:p>
      </dgm:t>
    </dgm:pt>
    <dgm:pt modelId="{41DB8882-B1F1-4EE9-8215-EA1020A2240E}">
      <dgm:prSet phldrT="[Text]" custT="1"/>
      <dgm:spPr/>
      <dgm:t>
        <a:bodyPr/>
        <a:lstStyle/>
        <a:p>
          <a:r>
            <a:rPr lang="en-US" sz="1400" dirty="0"/>
            <a:t>Coverage Gap (Donut Hole)</a:t>
          </a:r>
        </a:p>
      </dgm:t>
    </dgm:pt>
    <dgm:pt modelId="{D8658B33-E6C7-4432-8482-701C3439ED97}" type="parTrans" cxnId="{A8CD5D46-E7EB-404F-AEB9-A87D2093AEA9}">
      <dgm:prSet/>
      <dgm:spPr/>
      <dgm:t>
        <a:bodyPr/>
        <a:lstStyle/>
        <a:p>
          <a:endParaRPr lang="en-US"/>
        </a:p>
      </dgm:t>
    </dgm:pt>
    <dgm:pt modelId="{3B06824B-1C09-40C1-967B-FCC10D81F3D8}" type="sibTrans" cxnId="{A8CD5D46-E7EB-404F-AEB9-A87D2093AEA9}">
      <dgm:prSet/>
      <dgm:spPr/>
      <dgm:t>
        <a:bodyPr/>
        <a:lstStyle/>
        <a:p>
          <a:endParaRPr lang="en-US"/>
        </a:p>
      </dgm:t>
    </dgm:pt>
    <dgm:pt modelId="{8D39B0F2-9B79-41AC-B244-A5F769670322}">
      <dgm:prSet phldrT="[Text]" custT="1"/>
      <dgm:spPr/>
      <dgm:t>
        <a:bodyPr/>
        <a:lstStyle/>
        <a:p>
          <a:r>
            <a:rPr lang="en-US" sz="1400" dirty="0"/>
            <a:t>Once the combines amount of $3,310 is reached</a:t>
          </a:r>
        </a:p>
      </dgm:t>
    </dgm:pt>
    <dgm:pt modelId="{CA0F4CA4-95FF-45A7-8DDC-C4CB91D61F58}" type="parTrans" cxnId="{F934AA3A-B82D-478C-B941-F99117003359}">
      <dgm:prSet/>
      <dgm:spPr/>
      <dgm:t>
        <a:bodyPr/>
        <a:lstStyle/>
        <a:p>
          <a:endParaRPr lang="en-US"/>
        </a:p>
      </dgm:t>
    </dgm:pt>
    <dgm:pt modelId="{C90BD210-A359-492C-93A0-3B06F8E846B1}" type="sibTrans" cxnId="{F934AA3A-B82D-478C-B941-F99117003359}">
      <dgm:prSet/>
      <dgm:spPr/>
      <dgm:t>
        <a:bodyPr/>
        <a:lstStyle/>
        <a:p>
          <a:endParaRPr lang="en-US"/>
        </a:p>
      </dgm:t>
    </dgm:pt>
    <dgm:pt modelId="{D45D242D-0FB9-49D8-BF30-0FEC9A599F04}">
      <dgm:prSet phldrT="[Text]"/>
      <dgm:spPr/>
      <dgm:t>
        <a:bodyPr/>
        <a:lstStyle/>
        <a:p>
          <a:r>
            <a:rPr lang="en-US" dirty="0"/>
            <a:t>Catastrophic Coverage</a:t>
          </a:r>
        </a:p>
      </dgm:t>
    </dgm:pt>
    <dgm:pt modelId="{42841D40-2010-457B-8046-C4A4D61F95EA}" type="parTrans" cxnId="{8E104CCB-003F-4267-BD9C-79400A4B1BD4}">
      <dgm:prSet/>
      <dgm:spPr/>
      <dgm:t>
        <a:bodyPr/>
        <a:lstStyle/>
        <a:p>
          <a:endParaRPr lang="en-US"/>
        </a:p>
      </dgm:t>
    </dgm:pt>
    <dgm:pt modelId="{FFD64E58-DB81-47A7-87B1-09CDFB4B4605}" type="sibTrans" cxnId="{8E104CCB-003F-4267-BD9C-79400A4B1BD4}">
      <dgm:prSet/>
      <dgm:spPr/>
      <dgm:t>
        <a:bodyPr/>
        <a:lstStyle/>
        <a:p>
          <a:endParaRPr lang="en-US"/>
        </a:p>
      </dgm:t>
    </dgm:pt>
    <dgm:pt modelId="{03216990-D2A4-4866-B39E-132FC07207C9}">
      <dgm:prSet phldrT="[Text]"/>
      <dgm:spPr/>
      <dgm:t>
        <a:bodyPr/>
        <a:lstStyle/>
        <a:p>
          <a:r>
            <a:rPr lang="en-US" dirty="0"/>
            <a:t>Once patient reaches $4,850 in out-of-pocket costs for their medication for the year</a:t>
          </a:r>
        </a:p>
      </dgm:t>
    </dgm:pt>
    <dgm:pt modelId="{B8E57BAA-574E-40BA-ABFB-05A6F186F4A0}" type="parTrans" cxnId="{4D764DE9-7B88-406E-B78A-5A31A9C95DCC}">
      <dgm:prSet/>
      <dgm:spPr/>
      <dgm:t>
        <a:bodyPr/>
        <a:lstStyle/>
        <a:p>
          <a:endParaRPr lang="en-US"/>
        </a:p>
      </dgm:t>
    </dgm:pt>
    <dgm:pt modelId="{472FBBC3-0EF7-49CC-BB2D-7408BD82BD81}" type="sibTrans" cxnId="{4D764DE9-7B88-406E-B78A-5A31A9C95DCC}">
      <dgm:prSet/>
      <dgm:spPr/>
      <dgm:t>
        <a:bodyPr/>
        <a:lstStyle/>
        <a:p>
          <a:endParaRPr lang="en-US"/>
        </a:p>
      </dgm:t>
    </dgm:pt>
    <dgm:pt modelId="{8DDA5225-522A-4EB9-AAAF-47099728B679}">
      <dgm:prSet phldrT="[Text]"/>
      <dgm:spPr/>
      <dgm:t>
        <a:bodyPr/>
        <a:lstStyle/>
        <a:p>
          <a:r>
            <a:rPr lang="en-US" dirty="0"/>
            <a:t>Will only have to pay co-insurance or co-payment for covered drug</a:t>
          </a:r>
        </a:p>
      </dgm:t>
    </dgm:pt>
    <dgm:pt modelId="{1D4FE98E-03EC-4C86-92C1-02838B21F310}" type="parTrans" cxnId="{35D76E53-C4DF-4FE3-8900-6594FF86C54A}">
      <dgm:prSet/>
      <dgm:spPr/>
      <dgm:t>
        <a:bodyPr/>
        <a:lstStyle/>
        <a:p>
          <a:endParaRPr lang="en-US"/>
        </a:p>
      </dgm:t>
    </dgm:pt>
    <dgm:pt modelId="{F679B359-F596-45BF-903B-9C12E5638828}" type="sibTrans" cxnId="{35D76E53-C4DF-4FE3-8900-6594FF86C54A}">
      <dgm:prSet/>
      <dgm:spPr/>
      <dgm:t>
        <a:bodyPr/>
        <a:lstStyle/>
        <a:p>
          <a:endParaRPr lang="en-US"/>
        </a:p>
      </dgm:t>
    </dgm:pt>
    <dgm:pt modelId="{6B8D6E71-8969-4FCD-8131-1AAC0D94417B}">
      <dgm:prSet custT="1"/>
      <dgm:spPr/>
      <dgm:t>
        <a:bodyPr/>
        <a:lstStyle/>
        <a:p>
          <a:r>
            <a:rPr lang="en-US" sz="1600" dirty="0"/>
            <a:t>Initial Coverage</a:t>
          </a:r>
        </a:p>
      </dgm:t>
    </dgm:pt>
    <dgm:pt modelId="{131C5466-0C3E-4CA1-8627-DC7EEBB4D2DD}" type="parTrans" cxnId="{FF42F6F9-F3FB-444D-AF22-9F080A4799D3}">
      <dgm:prSet/>
      <dgm:spPr/>
      <dgm:t>
        <a:bodyPr/>
        <a:lstStyle/>
        <a:p>
          <a:endParaRPr lang="en-US"/>
        </a:p>
      </dgm:t>
    </dgm:pt>
    <dgm:pt modelId="{0EB22317-2CF6-48E6-97D2-5157CE3A7312}" type="sibTrans" cxnId="{FF42F6F9-F3FB-444D-AF22-9F080A4799D3}">
      <dgm:prSet/>
      <dgm:spPr/>
      <dgm:t>
        <a:bodyPr/>
        <a:lstStyle/>
        <a:p>
          <a:endParaRPr lang="en-US"/>
        </a:p>
      </dgm:t>
    </dgm:pt>
    <dgm:pt modelId="{46320668-64C5-449C-9344-F86443DB3E4A}">
      <dgm:prSet custT="1"/>
      <dgm:spPr/>
      <dgm:t>
        <a:bodyPr/>
        <a:lstStyle/>
        <a:p>
          <a:r>
            <a:rPr lang="en-US" sz="1600" dirty="0"/>
            <a:t>Co-Payment and Plan pays its share for each drug</a:t>
          </a:r>
        </a:p>
      </dgm:t>
    </dgm:pt>
    <dgm:pt modelId="{159B9253-F56E-4F56-852E-8BF2A80B5995}" type="parTrans" cxnId="{0F29C4AE-36CB-4850-A9F7-1A696CE99225}">
      <dgm:prSet/>
      <dgm:spPr/>
      <dgm:t>
        <a:bodyPr/>
        <a:lstStyle/>
        <a:p>
          <a:endParaRPr lang="en-US"/>
        </a:p>
      </dgm:t>
    </dgm:pt>
    <dgm:pt modelId="{500489F1-D37E-4AE1-918B-632126448FE4}" type="sibTrans" cxnId="{0F29C4AE-36CB-4850-A9F7-1A696CE99225}">
      <dgm:prSet/>
      <dgm:spPr/>
      <dgm:t>
        <a:bodyPr/>
        <a:lstStyle/>
        <a:p>
          <a:endParaRPr lang="en-US"/>
        </a:p>
      </dgm:t>
    </dgm:pt>
    <dgm:pt modelId="{5CC4A0C2-593E-4095-A9D3-142A284EE506}">
      <dgm:prSet custT="1"/>
      <dgm:spPr/>
      <dgm:t>
        <a:bodyPr/>
        <a:lstStyle/>
        <a:p>
          <a:r>
            <a:rPr lang="en-US" sz="1600" dirty="0"/>
            <a:t>Up to the combined amount (+ deductible) of $3,310</a:t>
          </a:r>
        </a:p>
      </dgm:t>
    </dgm:pt>
    <dgm:pt modelId="{910F1207-904D-4639-BF4C-20376B913B2C}" type="parTrans" cxnId="{4BE0DAF7-3387-4380-8711-5F44FE4B88EC}">
      <dgm:prSet/>
      <dgm:spPr/>
      <dgm:t>
        <a:bodyPr/>
        <a:lstStyle/>
        <a:p>
          <a:endParaRPr lang="en-US"/>
        </a:p>
      </dgm:t>
    </dgm:pt>
    <dgm:pt modelId="{05022BD6-F34B-4059-841E-60717A2D98F6}" type="sibTrans" cxnId="{4BE0DAF7-3387-4380-8711-5F44FE4B88EC}">
      <dgm:prSet/>
      <dgm:spPr/>
      <dgm:t>
        <a:bodyPr/>
        <a:lstStyle/>
        <a:p>
          <a:endParaRPr lang="en-US"/>
        </a:p>
      </dgm:t>
    </dgm:pt>
    <dgm:pt modelId="{BAD964F7-3229-442F-B7E6-220DBF2D2318}">
      <dgm:prSet phldrT="[Text]" custT="1"/>
      <dgm:spPr/>
      <dgm:t>
        <a:bodyPr/>
        <a:lstStyle/>
        <a:p>
          <a:r>
            <a:rPr lang="en-US" sz="1400" dirty="0"/>
            <a:t>Patient pays 45% of Brand Name and 58% of Generic of plan’s cost</a:t>
          </a:r>
        </a:p>
      </dgm:t>
    </dgm:pt>
    <dgm:pt modelId="{132EF354-F8A4-4EE6-B906-E337E2D29B9F}" type="parTrans" cxnId="{9982562E-28E1-48E1-87CF-024D6DF29407}">
      <dgm:prSet/>
      <dgm:spPr/>
      <dgm:t>
        <a:bodyPr/>
        <a:lstStyle/>
        <a:p>
          <a:endParaRPr lang="en-US"/>
        </a:p>
      </dgm:t>
    </dgm:pt>
    <dgm:pt modelId="{B86F6B77-28E5-4CD3-B8AF-BEB85FC3AAB8}" type="sibTrans" cxnId="{9982562E-28E1-48E1-87CF-024D6DF29407}">
      <dgm:prSet/>
      <dgm:spPr/>
      <dgm:t>
        <a:bodyPr/>
        <a:lstStyle/>
        <a:p>
          <a:endParaRPr lang="en-US"/>
        </a:p>
      </dgm:t>
    </dgm:pt>
    <dgm:pt modelId="{481D0CCF-B587-44FD-A506-897ABD202685}" type="pres">
      <dgm:prSet presAssocID="{6D47E055-2CC6-471E-8E0B-B9CEF26C5F43}" presName="outerComposite" presStyleCnt="0">
        <dgm:presLayoutVars>
          <dgm:chMax val="5"/>
          <dgm:dir/>
          <dgm:resizeHandles val="exact"/>
        </dgm:presLayoutVars>
      </dgm:prSet>
      <dgm:spPr/>
      <dgm:t>
        <a:bodyPr/>
        <a:lstStyle/>
        <a:p>
          <a:endParaRPr lang="en-US"/>
        </a:p>
      </dgm:t>
    </dgm:pt>
    <dgm:pt modelId="{176766BC-1515-4429-97A7-A40293F675B8}" type="pres">
      <dgm:prSet presAssocID="{6D47E055-2CC6-471E-8E0B-B9CEF26C5F43}" presName="dummyMaxCanvas" presStyleCnt="0">
        <dgm:presLayoutVars/>
      </dgm:prSet>
      <dgm:spPr/>
    </dgm:pt>
    <dgm:pt modelId="{7A1B80D3-0BF9-421F-AEF5-66E8217C1FA5}" type="pres">
      <dgm:prSet presAssocID="{6D47E055-2CC6-471E-8E0B-B9CEF26C5F43}" presName="FourNodes_1" presStyleLbl="node1" presStyleIdx="0" presStyleCnt="4" custScaleX="82500" custScaleY="85336" custLinFactNeighborX="-7500" custLinFactNeighborY="-29326">
        <dgm:presLayoutVars>
          <dgm:bulletEnabled val="1"/>
        </dgm:presLayoutVars>
      </dgm:prSet>
      <dgm:spPr/>
      <dgm:t>
        <a:bodyPr/>
        <a:lstStyle/>
        <a:p>
          <a:endParaRPr lang="en-US"/>
        </a:p>
      </dgm:t>
    </dgm:pt>
    <dgm:pt modelId="{C89BE2F2-9219-45FA-AED4-F78C91AA44A9}" type="pres">
      <dgm:prSet presAssocID="{6D47E055-2CC6-471E-8E0B-B9CEF26C5F43}" presName="FourNodes_2" presStyleLbl="node1" presStyleIdx="1" presStyleCnt="4" custScaleX="97500" custScaleY="127971" custLinFactNeighborX="-3375" custLinFactNeighborY="-13287">
        <dgm:presLayoutVars>
          <dgm:bulletEnabled val="1"/>
        </dgm:presLayoutVars>
      </dgm:prSet>
      <dgm:spPr/>
      <dgm:t>
        <a:bodyPr/>
        <a:lstStyle/>
        <a:p>
          <a:endParaRPr lang="en-US"/>
        </a:p>
      </dgm:t>
    </dgm:pt>
    <dgm:pt modelId="{8E716084-CAB5-40B4-9F00-91D0D75B7839}" type="pres">
      <dgm:prSet presAssocID="{6D47E055-2CC6-471E-8E0B-B9CEF26C5F43}" presName="FourNodes_3" presStyleLbl="node1" presStyleIdx="2" presStyleCnt="4" custScaleX="87500" custScaleY="128671" custLinFactNeighborX="2125" custLinFactNeighborY="-16783">
        <dgm:presLayoutVars>
          <dgm:bulletEnabled val="1"/>
        </dgm:presLayoutVars>
      </dgm:prSet>
      <dgm:spPr/>
      <dgm:t>
        <a:bodyPr/>
        <a:lstStyle/>
        <a:p>
          <a:endParaRPr lang="en-US"/>
        </a:p>
      </dgm:t>
    </dgm:pt>
    <dgm:pt modelId="{1F98AD3A-EACB-48FC-A696-D95FAE0E537A}" type="pres">
      <dgm:prSet presAssocID="{6D47E055-2CC6-471E-8E0B-B9CEF26C5F43}" presName="FourNodes_4" presStyleLbl="node1" presStyleIdx="3" presStyleCnt="4" custScaleX="87500" custScaleY="137764" custLinFactNeighborX="6250" custLinFactNeighborY="-18882">
        <dgm:presLayoutVars>
          <dgm:bulletEnabled val="1"/>
        </dgm:presLayoutVars>
      </dgm:prSet>
      <dgm:spPr/>
      <dgm:t>
        <a:bodyPr/>
        <a:lstStyle/>
        <a:p>
          <a:endParaRPr lang="en-US"/>
        </a:p>
      </dgm:t>
    </dgm:pt>
    <dgm:pt modelId="{B2AD02C2-B026-4459-AC1C-8C9B280580BE}" type="pres">
      <dgm:prSet presAssocID="{6D47E055-2CC6-471E-8E0B-B9CEF26C5F43}" presName="FourConn_1-2" presStyleLbl="fgAccFollowNode1" presStyleIdx="0" presStyleCnt="3" custLinFactX="-14302" custLinFactNeighborX="-100000" custLinFactNeighborY="-16321">
        <dgm:presLayoutVars>
          <dgm:bulletEnabled val="1"/>
        </dgm:presLayoutVars>
      </dgm:prSet>
      <dgm:spPr/>
      <dgm:t>
        <a:bodyPr/>
        <a:lstStyle/>
        <a:p>
          <a:endParaRPr lang="en-US"/>
        </a:p>
      </dgm:t>
    </dgm:pt>
    <dgm:pt modelId="{D13FF2A8-AFEC-4E9C-B575-35F4D7E4D869}" type="pres">
      <dgm:prSet presAssocID="{6D47E055-2CC6-471E-8E0B-B9CEF26C5F43}" presName="FourConn_2-3" presStyleLbl="fgAccFollowNode1" presStyleIdx="1" presStyleCnt="3" custLinFactNeighborX="-20686" custLinFactNeighborY="-51511">
        <dgm:presLayoutVars>
          <dgm:bulletEnabled val="1"/>
        </dgm:presLayoutVars>
      </dgm:prSet>
      <dgm:spPr/>
      <dgm:t>
        <a:bodyPr/>
        <a:lstStyle/>
        <a:p>
          <a:endParaRPr lang="en-US"/>
        </a:p>
      </dgm:t>
    </dgm:pt>
    <dgm:pt modelId="{05C763F4-7569-4E99-BF00-9877D203151D}" type="pres">
      <dgm:prSet presAssocID="{6D47E055-2CC6-471E-8E0B-B9CEF26C5F43}" presName="FourConn_3-4" presStyleLbl="fgAccFollowNode1" presStyleIdx="2" presStyleCnt="3" custLinFactNeighborX="6384" custLinFactNeighborY="-64144">
        <dgm:presLayoutVars>
          <dgm:bulletEnabled val="1"/>
        </dgm:presLayoutVars>
      </dgm:prSet>
      <dgm:spPr/>
      <dgm:t>
        <a:bodyPr/>
        <a:lstStyle/>
        <a:p>
          <a:endParaRPr lang="en-US"/>
        </a:p>
      </dgm:t>
    </dgm:pt>
    <dgm:pt modelId="{B4ABBD5D-8FCE-4D32-BD81-4C714478AFAB}" type="pres">
      <dgm:prSet presAssocID="{6D47E055-2CC6-471E-8E0B-B9CEF26C5F43}" presName="FourNodes_1_text" presStyleLbl="node1" presStyleIdx="3" presStyleCnt="4">
        <dgm:presLayoutVars>
          <dgm:bulletEnabled val="1"/>
        </dgm:presLayoutVars>
      </dgm:prSet>
      <dgm:spPr/>
      <dgm:t>
        <a:bodyPr/>
        <a:lstStyle/>
        <a:p>
          <a:endParaRPr lang="en-US"/>
        </a:p>
      </dgm:t>
    </dgm:pt>
    <dgm:pt modelId="{9219297E-0D47-4396-98C6-B54EF54E3E1B}" type="pres">
      <dgm:prSet presAssocID="{6D47E055-2CC6-471E-8E0B-B9CEF26C5F43}" presName="FourNodes_2_text" presStyleLbl="node1" presStyleIdx="3" presStyleCnt="4">
        <dgm:presLayoutVars>
          <dgm:bulletEnabled val="1"/>
        </dgm:presLayoutVars>
      </dgm:prSet>
      <dgm:spPr/>
      <dgm:t>
        <a:bodyPr/>
        <a:lstStyle/>
        <a:p>
          <a:endParaRPr lang="en-US"/>
        </a:p>
      </dgm:t>
    </dgm:pt>
    <dgm:pt modelId="{158DDDC9-B4D5-4935-8218-E4DC7D7BCBAB}" type="pres">
      <dgm:prSet presAssocID="{6D47E055-2CC6-471E-8E0B-B9CEF26C5F43}" presName="FourNodes_3_text" presStyleLbl="node1" presStyleIdx="3" presStyleCnt="4">
        <dgm:presLayoutVars>
          <dgm:bulletEnabled val="1"/>
        </dgm:presLayoutVars>
      </dgm:prSet>
      <dgm:spPr/>
      <dgm:t>
        <a:bodyPr/>
        <a:lstStyle/>
        <a:p>
          <a:endParaRPr lang="en-US"/>
        </a:p>
      </dgm:t>
    </dgm:pt>
    <dgm:pt modelId="{42BA7121-F085-4EBB-B2E7-E6F2A04AE067}" type="pres">
      <dgm:prSet presAssocID="{6D47E055-2CC6-471E-8E0B-B9CEF26C5F43}" presName="FourNodes_4_text" presStyleLbl="node1" presStyleIdx="3" presStyleCnt="4">
        <dgm:presLayoutVars>
          <dgm:bulletEnabled val="1"/>
        </dgm:presLayoutVars>
      </dgm:prSet>
      <dgm:spPr/>
      <dgm:t>
        <a:bodyPr/>
        <a:lstStyle/>
        <a:p>
          <a:endParaRPr lang="en-US"/>
        </a:p>
      </dgm:t>
    </dgm:pt>
  </dgm:ptLst>
  <dgm:cxnLst>
    <dgm:cxn modelId="{30980DDF-6D1A-4144-9014-79C2D8903428}" type="presOf" srcId="{6B8D6E71-8969-4FCD-8131-1AAC0D94417B}" destId="{9219297E-0D47-4396-98C6-B54EF54E3E1B}" srcOrd="1" destOrd="0" presId="urn:microsoft.com/office/officeart/2005/8/layout/vProcess5"/>
    <dgm:cxn modelId="{E1DCEB05-BE2C-4A6B-8D40-6B3EB656A0A2}" type="presOf" srcId="{03216990-D2A4-4866-B39E-132FC07207C9}" destId="{1F98AD3A-EACB-48FC-A696-D95FAE0E537A}" srcOrd="0" destOrd="1" presId="urn:microsoft.com/office/officeart/2005/8/layout/vProcess5"/>
    <dgm:cxn modelId="{17EF5CE0-FB0A-4FFB-976A-83AAE841B5A3}" type="presOf" srcId="{9A879DEB-5902-46E5-A3A8-156C48D3EBA7}" destId="{7A1B80D3-0BF9-421F-AEF5-66E8217C1FA5}" srcOrd="0" destOrd="0" presId="urn:microsoft.com/office/officeart/2005/8/layout/vProcess5"/>
    <dgm:cxn modelId="{721A0E04-1A93-4D68-B070-40024AA28347}" type="presOf" srcId="{46320668-64C5-449C-9344-F86443DB3E4A}" destId="{C89BE2F2-9219-45FA-AED4-F78C91AA44A9}" srcOrd="0" destOrd="1" presId="urn:microsoft.com/office/officeart/2005/8/layout/vProcess5"/>
    <dgm:cxn modelId="{0F29C4AE-36CB-4850-A9F7-1A696CE99225}" srcId="{6B8D6E71-8969-4FCD-8131-1AAC0D94417B}" destId="{46320668-64C5-449C-9344-F86443DB3E4A}" srcOrd="0" destOrd="0" parTransId="{159B9253-F56E-4F56-852E-8BF2A80B5995}" sibTransId="{500489F1-D37E-4AE1-918B-632126448FE4}"/>
    <dgm:cxn modelId="{4D764DE9-7B88-406E-B78A-5A31A9C95DCC}" srcId="{D45D242D-0FB9-49D8-BF30-0FEC9A599F04}" destId="{03216990-D2A4-4866-B39E-132FC07207C9}" srcOrd="0" destOrd="0" parTransId="{B8E57BAA-574E-40BA-ABFB-05A6F186F4A0}" sibTransId="{472FBBC3-0EF7-49CC-BB2D-7408BD82BD81}"/>
    <dgm:cxn modelId="{AA7514D7-6161-4E54-8122-DB26068863A6}" type="presOf" srcId="{5CC4A0C2-593E-4095-A9D3-142A284EE506}" destId="{9219297E-0D47-4396-98C6-B54EF54E3E1B}" srcOrd="1" destOrd="2" presId="urn:microsoft.com/office/officeart/2005/8/layout/vProcess5"/>
    <dgm:cxn modelId="{9FF35E5F-190B-48E2-A134-9BD3C7324493}" type="presOf" srcId="{8D39B0F2-9B79-41AC-B244-A5F769670322}" destId="{158DDDC9-B4D5-4935-8218-E4DC7D7BCBAB}" srcOrd="1" destOrd="1" presId="urn:microsoft.com/office/officeart/2005/8/layout/vProcess5"/>
    <dgm:cxn modelId="{F934AA3A-B82D-478C-B941-F99117003359}" srcId="{41DB8882-B1F1-4EE9-8215-EA1020A2240E}" destId="{8D39B0F2-9B79-41AC-B244-A5F769670322}" srcOrd="0" destOrd="0" parTransId="{CA0F4CA4-95FF-45A7-8DDC-C4CB91D61F58}" sibTransId="{C90BD210-A359-492C-93A0-3B06F8E846B1}"/>
    <dgm:cxn modelId="{799C66AC-0495-41CB-B471-9C643481F3CB}" type="presOf" srcId="{BAD964F7-3229-442F-B7E6-220DBF2D2318}" destId="{158DDDC9-B4D5-4935-8218-E4DC7D7BCBAB}" srcOrd="1" destOrd="2" presId="urn:microsoft.com/office/officeart/2005/8/layout/vProcess5"/>
    <dgm:cxn modelId="{08FE0B62-746B-41ED-8FFA-3B310D95584D}" type="presOf" srcId="{D45D242D-0FB9-49D8-BF30-0FEC9A599F04}" destId="{1F98AD3A-EACB-48FC-A696-D95FAE0E537A}" srcOrd="0" destOrd="0" presId="urn:microsoft.com/office/officeart/2005/8/layout/vProcess5"/>
    <dgm:cxn modelId="{9982562E-28E1-48E1-87CF-024D6DF29407}" srcId="{41DB8882-B1F1-4EE9-8215-EA1020A2240E}" destId="{BAD964F7-3229-442F-B7E6-220DBF2D2318}" srcOrd="1" destOrd="0" parTransId="{132EF354-F8A4-4EE6-B906-E337E2D29B9F}" sibTransId="{B86F6B77-28E5-4CD3-B8AF-BEB85FC3AAB8}"/>
    <dgm:cxn modelId="{EC95B357-F6F1-4091-BC62-6BD79A1AA95C}" type="presOf" srcId="{8B1DC067-0BDE-4850-A597-3447F43BFBF5}" destId="{7A1B80D3-0BF9-421F-AEF5-66E8217C1FA5}" srcOrd="0" destOrd="2" presId="urn:microsoft.com/office/officeart/2005/8/layout/vProcess5"/>
    <dgm:cxn modelId="{BB2403F8-F4B4-4C87-ADBE-2439E8B43D5B}" type="presOf" srcId="{8DDA5225-522A-4EB9-AAAF-47099728B679}" destId="{42BA7121-F085-4EBB-B2E7-E6F2A04AE067}" srcOrd="1" destOrd="2" presId="urn:microsoft.com/office/officeart/2005/8/layout/vProcess5"/>
    <dgm:cxn modelId="{EF4FCD16-FA2A-4911-94EB-3B8CA2E187C8}" type="presOf" srcId="{D45D242D-0FB9-49D8-BF30-0FEC9A599F04}" destId="{42BA7121-F085-4EBB-B2E7-E6F2A04AE067}" srcOrd="1" destOrd="0" presId="urn:microsoft.com/office/officeart/2005/8/layout/vProcess5"/>
    <dgm:cxn modelId="{A8CD5D46-E7EB-404F-AEB9-A87D2093AEA9}" srcId="{6D47E055-2CC6-471E-8E0B-B9CEF26C5F43}" destId="{41DB8882-B1F1-4EE9-8215-EA1020A2240E}" srcOrd="2" destOrd="0" parTransId="{D8658B33-E6C7-4432-8482-701C3439ED97}" sibTransId="{3B06824B-1C09-40C1-967B-FCC10D81F3D8}"/>
    <dgm:cxn modelId="{3C343BF7-B42A-4468-BB17-79393DA7E419}" type="presOf" srcId="{41DB8882-B1F1-4EE9-8215-EA1020A2240E}" destId="{8E716084-CAB5-40B4-9F00-91D0D75B7839}" srcOrd="0" destOrd="0" presId="urn:microsoft.com/office/officeart/2005/8/layout/vProcess5"/>
    <dgm:cxn modelId="{398B5994-75F8-4671-9AD8-4725CF7E00CD}" type="presOf" srcId="{8DDA5225-522A-4EB9-AAAF-47099728B679}" destId="{1F98AD3A-EACB-48FC-A696-D95FAE0E537A}" srcOrd="0" destOrd="2" presId="urn:microsoft.com/office/officeart/2005/8/layout/vProcess5"/>
    <dgm:cxn modelId="{1C58C052-1626-435E-9B3C-FBD224BAD169}" type="presOf" srcId="{AC6DED03-705F-43A7-92FF-6C086D49001F}" destId="{B2AD02C2-B026-4459-AC1C-8C9B280580BE}" srcOrd="0" destOrd="0" presId="urn:microsoft.com/office/officeart/2005/8/layout/vProcess5"/>
    <dgm:cxn modelId="{9EBE6D4C-1351-4AAE-9574-86BB00612BAD}" srcId="{9A879DEB-5902-46E5-A3A8-156C48D3EBA7}" destId="{8B1DC067-0BDE-4850-A597-3447F43BFBF5}" srcOrd="1" destOrd="0" parTransId="{0FD171A2-9CB4-4C64-A2D2-6C85C557ED75}" sibTransId="{A7AF36A8-20A9-4D8C-8E64-260C417D8835}"/>
    <dgm:cxn modelId="{23FE46F6-3F2A-435A-B84D-2EF03BBFC22F}" type="presOf" srcId="{9A879DEB-5902-46E5-A3A8-156C48D3EBA7}" destId="{B4ABBD5D-8FCE-4D32-BD81-4C714478AFAB}" srcOrd="1" destOrd="0" presId="urn:microsoft.com/office/officeart/2005/8/layout/vProcess5"/>
    <dgm:cxn modelId="{7B9B199F-1D85-49DF-B915-D054681C6720}" type="presOf" srcId="{03216990-D2A4-4866-B39E-132FC07207C9}" destId="{42BA7121-F085-4EBB-B2E7-E6F2A04AE067}" srcOrd="1" destOrd="1" presId="urn:microsoft.com/office/officeart/2005/8/layout/vProcess5"/>
    <dgm:cxn modelId="{06082EEB-84C5-4D44-ACBA-372F9F3D803C}" type="presOf" srcId="{0EB22317-2CF6-48E6-97D2-5157CE3A7312}" destId="{D13FF2A8-AFEC-4E9C-B575-35F4D7E4D869}" srcOrd="0" destOrd="0" presId="urn:microsoft.com/office/officeart/2005/8/layout/vProcess5"/>
    <dgm:cxn modelId="{B8B5342C-9F61-4469-90CD-38E791FCEE1A}" type="presOf" srcId="{5CC4A0C2-593E-4095-A9D3-142A284EE506}" destId="{C89BE2F2-9219-45FA-AED4-F78C91AA44A9}" srcOrd="0" destOrd="2" presId="urn:microsoft.com/office/officeart/2005/8/layout/vProcess5"/>
    <dgm:cxn modelId="{35D76E53-C4DF-4FE3-8900-6594FF86C54A}" srcId="{D45D242D-0FB9-49D8-BF30-0FEC9A599F04}" destId="{8DDA5225-522A-4EB9-AAAF-47099728B679}" srcOrd="1" destOrd="0" parTransId="{1D4FE98E-03EC-4C86-92C1-02838B21F310}" sibTransId="{F679B359-F596-45BF-903B-9C12E5638828}"/>
    <dgm:cxn modelId="{4375D12C-2062-49AE-A190-A6269897AA54}" type="presOf" srcId="{8D39B0F2-9B79-41AC-B244-A5F769670322}" destId="{8E716084-CAB5-40B4-9F00-91D0D75B7839}" srcOrd="0" destOrd="1" presId="urn:microsoft.com/office/officeart/2005/8/layout/vProcess5"/>
    <dgm:cxn modelId="{8788700D-3AA1-4E83-BD2C-A799E9D2FE01}" type="presOf" srcId="{46320668-64C5-449C-9344-F86443DB3E4A}" destId="{9219297E-0D47-4396-98C6-B54EF54E3E1B}" srcOrd="1" destOrd="1" presId="urn:microsoft.com/office/officeart/2005/8/layout/vProcess5"/>
    <dgm:cxn modelId="{59081540-7C5F-40EB-B1D0-0210F1B20227}" type="presOf" srcId="{41DB8882-B1F1-4EE9-8215-EA1020A2240E}" destId="{158DDDC9-B4D5-4935-8218-E4DC7D7BCBAB}" srcOrd="1" destOrd="0" presId="urn:microsoft.com/office/officeart/2005/8/layout/vProcess5"/>
    <dgm:cxn modelId="{B90B5CF2-10A1-4CC9-B9B7-752D7639A6E2}" type="presOf" srcId="{635075D2-065E-4CF6-9B7B-A404FEEC5C4A}" destId="{B4ABBD5D-8FCE-4D32-BD81-4C714478AFAB}" srcOrd="1" destOrd="1" presId="urn:microsoft.com/office/officeart/2005/8/layout/vProcess5"/>
    <dgm:cxn modelId="{FF42F6F9-F3FB-444D-AF22-9F080A4799D3}" srcId="{6D47E055-2CC6-471E-8E0B-B9CEF26C5F43}" destId="{6B8D6E71-8969-4FCD-8131-1AAC0D94417B}" srcOrd="1" destOrd="0" parTransId="{131C5466-0C3E-4CA1-8627-DC7EEBB4D2DD}" sibTransId="{0EB22317-2CF6-48E6-97D2-5157CE3A7312}"/>
    <dgm:cxn modelId="{7E9F25CD-DFE0-4787-B06D-13800999B321}" srcId="{9A879DEB-5902-46E5-A3A8-156C48D3EBA7}" destId="{635075D2-065E-4CF6-9B7B-A404FEEC5C4A}" srcOrd="0" destOrd="0" parTransId="{35C4C178-7CCE-4AFB-9DE4-D7928AD40487}" sibTransId="{1E521C58-D85D-4EE5-A0A5-455F20F9897A}"/>
    <dgm:cxn modelId="{95E66FC2-F63A-4C8F-8536-B2B16AE9E71F}" type="presOf" srcId="{3B06824B-1C09-40C1-967B-FCC10D81F3D8}" destId="{05C763F4-7569-4E99-BF00-9877D203151D}" srcOrd="0" destOrd="0" presId="urn:microsoft.com/office/officeart/2005/8/layout/vProcess5"/>
    <dgm:cxn modelId="{8E104CCB-003F-4267-BD9C-79400A4B1BD4}" srcId="{6D47E055-2CC6-471E-8E0B-B9CEF26C5F43}" destId="{D45D242D-0FB9-49D8-BF30-0FEC9A599F04}" srcOrd="3" destOrd="0" parTransId="{42841D40-2010-457B-8046-C4A4D61F95EA}" sibTransId="{FFD64E58-DB81-47A7-87B1-09CDFB4B4605}"/>
    <dgm:cxn modelId="{669D3C01-9B32-4077-BB8D-C189FF9BF329}" type="presOf" srcId="{6B8D6E71-8969-4FCD-8131-1AAC0D94417B}" destId="{C89BE2F2-9219-45FA-AED4-F78C91AA44A9}" srcOrd="0" destOrd="0" presId="urn:microsoft.com/office/officeart/2005/8/layout/vProcess5"/>
    <dgm:cxn modelId="{73C34528-CE50-43BE-A023-04666A95770E}" type="presOf" srcId="{BAD964F7-3229-442F-B7E6-220DBF2D2318}" destId="{8E716084-CAB5-40B4-9F00-91D0D75B7839}" srcOrd="0" destOrd="2" presId="urn:microsoft.com/office/officeart/2005/8/layout/vProcess5"/>
    <dgm:cxn modelId="{1BD08A98-01DC-4EE3-87AF-30581171CDAD}" type="presOf" srcId="{6D47E055-2CC6-471E-8E0B-B9CEF26C5F43}" destId="{481D0CCF-B587-44FD-A506-897ABD202685}" srcOrd="0" destOrd="0" presId="urn:microsoft.com/office/officeart/2005/8/layout/vProcess5"/>
    <dgm:cxn modelId="{7B519B11-114C-4532-B153-CD2266C67B3D}" type="presOf" srcId="{635075D2-065E-4CF6-9B7B-A404FEEC5C4A}" destId="{7A1B80D3-0BF9-421F-AEF5-66E8217C1FA5}" srcOrd="0" destOrd="1" presId="urn:microsoft.com/office/officeart/2005/8/layout/vProcess5"/>
    <dgm:cxn modelId="{4BE0DAF7-3387-4380-8711-5F44FE4B88EC}" srcId="{6B8D6E71-8969-4FCD-8131-1AAC0D94417B}" destId="{5CC4A0C2-593E-4095-A9D3-142A284EE506}" srcOrd="1" destOrd="0" parTransId="{910F1207-904D-4639-BF4C-20376B913B2C}" sibTransId="{05022BD6-F34B-4059-841E-60717A2D98F6}"/>
    <dgm:cxn modelId="{AF44F250-A15B-47BC-8D6E-2C2736201AA2}" srcId="{6D47E055-2CC6-471E-8E0B-B9CEF26C5F43}" destId="{9A879DEB-5902-46E5-A3A8-156C48D3EBA7}" srcOrd="0" destOrd="0" parTransId="{07115607-129F-44EC-92D1-4C5E58B74BA2}" sibTransId="{AC6DED03-705F-43A7-92FF-6C086D49001F}"/>
    <dgm:cxn modelId="{D365E1D4-118E-4B53-9AFE-2DDEBAA425FD}" type="presOf" srcId="{8B1DC067-0BDE-4850-A597-3447F43BFBF5}" destId="{B4ABBD5D-8FCE-4D32-BD81-4C714478AFAB}" srcOrd="1" destOrd="2" presId="urn:microsoft.com/office/officeart/2005/8/layout/vProcess5"/>
    <dgm:cxn modelId="{045A4CEF-6459-44C4-83CA-25DE58A4329A}" type="presParOf" srcId="{481D0CCF-B587-44FD-A506-897ABD202685}" destId="{176766BC-1515-4429-97A7-A40293F675B8}" srcOrd="0" destOrd="0" presId="urn:microsoft.com/office/officeart/2005/8/layout/vProcess5"/>
    <dgm:cxn modelId="{EF8E6124-8EC4-45D7-95E1-BF470847464E}" type="presParOf" srcId="{481D0CCF-B587-44FD-A506-897ABD202685}" destId="{7A1B80D3-0BF9-421F-AEF5-66E8217C1FA5}" srcOrd="1" destOrd="0" presId="urn:microsoft.com/office/officeart/2005/8/layout/vProcess5"/>
    <dgm:cxn modelId="{F1E0E42F-126D-4583-8E07-73D3EC0492E9}" type="presParOf" srcId="{481D0CCF-B587-44FD-A506-897ABD202685}" destId="{C89BE2F2-9219-45FA-AED4-F78C91AA44A9}" srcOrd="2" destOrd="0" presId="urn:microsoft.com/office/officeart/2005/8/layout/vProcess5"/>
    <dgm:cxn modelId="{5D0859E7-3245-473C-B3B9-76B1AF9A5DDA}" type="presParOf" srcId="{481D0CCF-B587-44FD-A506-897ABD202685}" destId="{8E716084-CAB5-40B4-9F00-91D0D75B7839}" srcOrd="3" destOrd="0" presId="urn:microsoft.com/office/officeart/2005/8/layout/vProcess5"/>
    <dgm:cxn modelId="{495FCCBF-9472-499F-A8BB-A844B9E91F4D}" type="presParOf" srcId="{481D0CCF-B587-44FD-A506-897ABD202685}" destId="{1F98AD3A-EACB-48FC-A696-D95FAE0E537A}" srcOrd="4" destOrd="0" presId="urn:microsoft.com/office/officeart/2005/8/layout/vProcess5"/>
    <dgm:cxn modelId="{85013984-942E-4D5D-8BF8-15EBE64A15F7}" type="presParOf" srcId="{481D0CCF-B587-44FD-A506-897ABD202685}" destId="{B2AD02C2-B026-4459-AC1C-8C9B280580BE}" srcOrd="5" destOrd="0" presId="urn:microsoft.com/office/officeart/2005/8/layout/vProcess5"/>
    <dgm:cxn modelId="{0B4EAFA2-4985-4CDE-B3D0-13CA4C9F06AA}" type="presParOf" srcId="{481D0CCF-B587-44FD-A506-897ABD202685}" destId="{D13FF2A8-AFEC-4E9C-B575-35F4D7E4D869}" srcOrd="6" destOrd="0" presId="urn:microsoft.com/office/officeart/2005/8/layout/vProcess5"/>
    <dgm:cxn modelId="{A259EF2A-851E-4C40-BDD0-467B29FD7B9C}" type="presParOf" srcId="{481D0CCF-B587-44FD-A506-897ABD202685}" destId="{05C763F4-7569-4E99-BF00-9877D203151D}" srcOrd="7" destOrd="0" presId="urn:microsoft.com/office/officeart/2005/8/layout/vProcess5"/>
    <dgm:cxn modelId="{2EBC81BB-9432-46A7-8D40-7FC56A2353F8}" type="presParOf" srcId="{481D0CCF-B587-44FD-A506-897ABD202685}" destId="{B4ABBD5D-8FCE-4D32-BD81-4C714478AFAB}" srcOrd="8" destOrd="0" presId="urn:microsoft.com/office/officeart/2005/8/layout/vProcess5"/>
    <dgm:cxn modelId="{94D76D20-F37A-4068-BF0C-ED821EAF18B2}" type="presParOf" srcId="{481D0CCF-B587-44FD-A506-897ABD202685}" destId="{9219297E-0D47-4396-98C6-B54EF54E3E1B}" srcOrd="9" destOrd="0" presId="urn:microsoft.com/office/officeart/2005/8/layout/vProcess5"/>
    <dgm:cxn modelId="{31281FA3-DE51-4DC2-9D54-78AEAD9BD703}" type="presParOf" srcId="{481D0CCF-B587-44FD-A506-897ABD202685}" destId="{158DDDC9-B4D5-4935-8218-E4DC7D7BCBAB}" srcOrd="10" destOrd="0" presId="urn:microsoft.com/office/officeart/2005/8/layout/vProcess5"/>
    <dgm:cxn modelId="{FA4B4ABD-A998-4678-914F-50C88FABB705}" type="presParOf" srcId="{481D0CCF-B587-44FD-A506-897ABD202685}" destId="{42BA7121-F085-4EBB-B2E7-E6F2A04AE06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8BFC1-A524-49B5-AD01-729E4706DDE2}">
      <dsp:nvSpPr>
        <dsp:cNvPr id="0" name=""/>
        <dsp:cNvSpPr/>
      </dsp:nvSpPr>
      <dsp:spPr>
        <a:xfrm>
          <a:off x="0" y="0"/>
          <a:ext cx="8763000" cy="2537460"/>
        </a:xfrm>
        <a:prstGeom prst="roundRect">
          <a:avLst>
            <a:gd name="adj" fmla="val 10000"/>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98B3AB-1BB9-419A-B85D-C8CED2763647}">
      <dsp:nvSpPr>
        <dsp:cNvPr id="0" name=""/>
        <dsp:cNvSpPr/>
      </dsp:nvSpPr>
      <dsp:spPr>
        <a:xfrm>
          <a:off x="243425" y="10567"/>
          <a:ext cx="1912640" cy="1860804"/>
        </a:xfrm>
        <a:prstGeom prst="roundRect">
          <a:avLst>
            <a:gd name="adj" fmla="val 10000"/>
          </a:avLst>
        </a:prstGeom>
        <a:blipFill rotWithShape="0">
          <a:blip xmlns:r="http://schemas.openxmlformats.org/officeDocument/2006/relationships" r:embed="rId1">
            <a:duotone>
              <a:prstClr val="black"/>
              <a:schemeClr val="accent1">
                <a:tint val="45000"/>
                <a:satMod val="400000"/>
              </a:schemeClr>
            </a:duotone>
          </a:blip>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190056-5272-460F-A316-1E39CEB814C0}">
      <dsp:nvSpPr>
        <dsp:cNvPr id="0" name=""/>
        <dsp:cNvSpPr/>
      </dsp:nvSpPr>
      <dsp:spPr>
        <a:xfrm rot="10800000">
          <a:off x="269322" y="1818003"/>
          <a:ext cx="1912640" cy="4060615"/>
        </a:xfrm>
        <a:prstGeom prst="round2SameRect">
          <a:avLst>
            <a:gd name="adj1" fmla="val 10500"/>
            <a:gd name="adj2" fmla="val 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kern="1200" dirty="0"/>
            <a:t>Part A Hospital Insurance</a:t>
          </a:r>
        </a:p>
      </dsp:txBody>
      <dsp:txXfrm rot="10800000">
        <a:off x="328142" y="1818003"/>
        <a:ext cx="1795000" cy="4001795"/>
      </dsp:txXfrm>
    </dsp:sp>
    <dsp:sp modelId="{34D8C33A-6615-45BE-9CAB-0E3C92CE0146}">
      <dsp:nvSpPr>
        <dsp:cNvPr id="0" name=""/>
        <dsp:cNvSpPr/>
      </dsp:nvSpPr>
      <dsp:spPr>
        <a:xfrm>
          <a:off x="2353030" y="0"/>
          <a:ext cx="1912640" cy="1860804"/>
        </a:xfrm>
        <a:prstGeom prst="roundRect">
          <a:avLst>
            <a:gd name="adj" fmla="val 10000"/>
          </a:avLst>
        </a:prstGeom>
        <a:blipFill rotWithShape="0">
          <a:blip xmlns:r="http://schemas.openxmlformats.org/officeDocument/2006/relationships" r:embed="rId2">
            <a:duotone>
              <a:prstClr val="black"/>
              <a:schemeClr val="accent1">
                <a:tint val="45000"/>
                <a:satMod val="400000"/>
              </a:schemeClr>
            </a:duotone>
          </a:blip>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B9F90F-833E-4AF6-9D41-FEA07765D9C3}">
      <dsp:nvSpPr>
        <dsp:cNvPr id="0" name=""/>
        <dsp:cNvSpPr/>
      </dsp:nvSpPr>
      <dsp:spPr>
        <a:xfrm rot="10800000">
          <a:off x="2373227" y="1855894"/>
          <a:ext cx="1912640" cy="4010094"/>
        </a:xfrm>
        <a:prstGeom prst="round2SameRect">
          <a:avLst>
            <a:gd name="adj1" fmla="val 10500"/>
            <a:gd name="adj2" fmla="val 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kern="1200" dirty="0"/>
            <a:t>Part B Medical Insurance</a:t>
          </a:r>
          <a:r>
            <a:rPr lang="en-US" sz="1700" kern="1200" dirty="0"/>
            <a:t>	</a:t>
          </a:r>
        </a:p>
      </dsp:txBody>
      <dsp:txXfrm rot="10800000">
        <a:off x="2432047" y="1855894"/>
        <a:ext cx="1795000" cy="3951274"/>
      </dsp:txXfrm>
    </dsp:sp>
    <dsp:sp modelId="{650F7A33-91A8-4FDC-86A9-52A7F62CC262}">
      <dsp:nvSpPr>
        <dsp:cNvPr id="0" name=""/>
        <dsp:cNvSpPr/>
      </dsp:nvSpPr>
      <dsp:spPr>
        <a:xfrm>
          <a:off x="4475028" y="66920"/>
          <a:ext cx="1912640" cy="1860804"/>
        </a:xfrm>
        <a:prstGeom prst="roundRect">
          <a:avLst>
            <a:gd name="adj" fmla="val 10000"/>
          </a:avLst>
        </a:prstGeom>
        <a:blipFill rotWithShape="0">
          <a:blip xmlns:r="http://schemas.openxmlformats.org/officeDocument/2006/relationships" r:embed="rId3">
            <a:duotone>
              <a:prstClr val="black"/>
              <a:schemeClr val="accent1">
                <a:tint val="45000"/>
                <a:satMod val="400000"/>
              </a:schemeClr>
            </a:duotone>
          </a:blip>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F7CE3A-57D4-4F48-9E7B-80BF4F17191F}">
      <dsp:nvSpPr>
        <dsp:cNvPr id="0" name=""/>
        <dsp:cNvSpPr/>
      </dsp:nvSpPr>
      <dsp:spPr>
        <a:xfrm rot="10800000">
          <a:off x="4477132" y="1860732"/>
          <a:ext cx="1912640" cy="4003643"/>
        </a:xfrm>
        <a:prstGeom prst="round2SameRect">
          <a:avLst>
            <a:gd name="adj1" fmla="val 10500"/>
            <a:gd name="adj2" fmla="val 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100000"/>
            </a:lnSpc>
            <a:spcBef>
              <a:spcPct val="0"/>
            </a:spcBef>
            <a:spcAft>
              <a:spcPts val="0"/>
            </a:spcAft>
          </a:pPr>
          <a:r>
            <a:rPr lang="en-US" sz="2200" kern="1200" dirty="0"/>
            <a:t>Part C Medicare Advantage Plans , like HMOs and PPOs</a:t>
          </a:r>
          <a:r>
            <a:rPr lang="en-US" sz="1700" kern="1200" dirty="0"/>
            <a:t> </a:t>
          </a:r>
        </a:p>
        <a:p>
          <a:pPr lvl="0" algn="ctr" defTabSz="977900">
            <a:lnSpc>
              <a:spcPct val="100000"/>
            </a:lnSpc>
            <a:spcBef>
              <a:spcPct val="0"/>
            </a:spcBef>
            <a:spcAft>
              <a:spcPts val="0"/>
            </a:spcAft>
          </a:pPr>
          <a:r>
            <a:rPr lang="en-US" sz="1700" kern="1200" dirty="0"/>
            <a:t>Includes Part A &amp; B and usually Part D coverage </a:t>
          </a:r>
        </a:p>
      </dsp:txBody>
      <dsp:txXfrm rot="10800000">
        <a:off x="4535952" y="1860732"/>
        <a:ext cx="1795000" cy="3944823"/>
      </dsp:txXfrm>
    </dsp:sp>
    <dsp:sp modelId="{B6A3AA38-82E3-4410-A7EF-BD1690391318}">
      <dsp:nvSpPr>
        <dsp:cNvPr id="0" name=""/>
        <dsp:cNvSpPr/>
      </dsp:nvSpPr>
      <dsp:spPr>
        <a:xfrm>
          <a:off x="6705606" y="2300"/>
          <a:ext cx="1912640" cy="1860804"/>
        </a:xfrm>
        <a:prstGeom prst="roundRect">
          <a:avLst>
            <a:gd name="adj" fmla="val 10000"/>
          </a:avLst>
        </a:prstGeom>
        <a:blipFill rotWithShape="0">
          <a:blip xmlns:r="http://schemas.openxmlformats.org/officeDocument/2006/relationships" r:embed="rId4">
            <a:duotone>
              <a:prstClr val="black"/>
              <a:schemeClr val="accent1">
                <a:tint val="45000"/>
                <a:satMod val="400000"/>
              </a:schemeClr>
            </a:duotone>
          </a:blip>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631289-9812-41CB-A79F-371ABE60634A}">
      <dsp:nvSpPr>
        <dsp:cNvPr id="0" name=""/>
        <dsp:cNvSpPr/>
      </dsp:nvSpPr>
      <dsp:spPr>
        <a:xfrm rot="10800000">
          <a:off x="6705606" y="1870811"/>
          <a:ext cx="1912640" cy="3976972"/>
        </a:xfrm>
        <a:prstGeom prst="round2SameRect">
          <a:avLst>
            <a:gd name="adj1" fmla="val 10500"/>
            <a:gd name="adj2" fmla="val 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baseline="0" dirty="0"/>
            <a:t>Part D Medicare Prescription Drug Coverage</a:t>
          </a:r>
        </a:p>
      </dsp:txBody>
      <dsp:txXfrm rot="10800000">
        <a:off x="6764426" y="1870811"/>
        <a:ext cx="1795000" cy="3918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B80D3-0BF9-421F-AEF5-66E8217C1FA5}">
      <dsp:nvSpPr>
        <dsp:cNvPr id="0" name=""/>
        <dsp:cNvSpPr/>
      </dsp:nvSpPr>
      <dsp:spPr>
        <a:xfrm>
          <a:off x="76200" y="-22980"/>
          <a:ext cx="5029199" cy="929872"/>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622300">
            <a:lnSpc>
              <a:spcPct val="90000"/>
            </a:lnSpc>
            <a:spcBef>
              <a:spcPct val="0"/>
            </a:spcBef>
            <a:spcAft>
              <a:spcPct val="35000"/>
            </a:spcAft>
          </a:pPr>
          <a:r>
            <a:rPr lang="en-US" sz="1400" kern="1200" dirty="0"/>
            <a:t>Deductible</a:t>
          </a:r>
        </a:p>
        <a:p>
          <a:pPr marL="171450" lvl="1" indent="-171450" algn="l" defTabSz="711200">
            <a:lnSpc>
              <a:spcPct val="90000"/>
            </a:lnSpc>
            <a:spcBef>
              <a:spcPct val="0"/>
            </a:spcBef>
            <a:spcAft>
              <a:spcPct val="15000"/>
            </a:spcAft>
            <a:buChar char="••"/>
          </a:pPr>
          <a:r>
            <a:rPr lang="en-US" sz="1600" kern="1200" dirty="0"/>
            <a:t>Can range from $0 to $360</a:t>
          </a:r>
        </a:p>
        <a:p>
          <a:pPr marL="171450" lvl="1" indent="-171450" algn="l" defTabSz="711200">
            <a:lnSpc>
              <a:spcPct val="90000"/>
            </a:lnSpc>
            <a:spcBef>
              <a:spcPct val="0"/>
            </a:spcBef>
            <a:spcAft>
              <a:spcPct val="15000"/>
            </a:spcAft>
            <a:buChar char="••"/>
          </a:pPr>
          <a:r>
            <a:rPr lang="en-US" sz="1600" kern="1200" dirty="0"/>
            <a:t>Not all plans have a deductible</a:t>
          </a:r>
        </a:p>
      </dsp:txBody>
      <dsp:txXfrm>
        <a:off x="103435" y="4255"/>
        <a:ext cx="3981368" cy="875402"/>
      </dsp:txXfrm>
    </dsp:sp>
    <dsp:sp modelId="{C89BE2F2-9219-45FA-AED4-F78C91AA44A9}">
      <dsp:nvSpPr>
        <dsp:cNvPr id="0" name=""/>
        <dsp:cNvSpPr/>
      </dsp:nvSpPr>
      <dsp:spPr>
        <a:xfrm>
          <a:off x="380999" y="887727"/>
          <a:ext cx="5943600" cy="1394448"/>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Initial Coverage</a:t>
          </a:r>
        </a:p>
        <a:p>
          <a:pPr marL="171450" lvl="1" indent="-171450" algn="l" defTabSz="711200">
            <a:lnSpc>
              <a:spcPct val="90000"/>
            </a:lnSpc>
            <a:spcBef>
              <a:spcPct val="0"/>
            </a:spcBef>
            <a:spcAft>
              <a:spcPct val="15000"/>
            </a:spcAft>
            <a:buChar char="••"/>
          </a:pPr>
          <a:r>
            <a:rPr lang="en-US" sz="1600" kern="1200" dirty="0"/>
            <a:t>Co-Payment and Plan pays its share for each drug</a:t>
          </a:r>
        </a:p>
        <a:p>
          <a:pPr marL="171450" lvl="1" indent="-171450" algn="l" defTabSz="711200">
            <a:lnSpc>
              <a:spcPct val="90000"/>
            </a:lnSpc>
            <a:spcBef>
              <a:spcPct val="0"/>
            </a:spcBef>
            <a:spcAft>
              <a:spcPct val="15000"/>
            </a:spcAft>
            <a:buChar char="••"/>
          </a:pPr>
          <a:r>
            <a:rPr lang="en-US" sz="1600" kern="1200" dirty="0"/>
            <a:t>Up to the combined amount (+ deductible) of $3,310</a:t>
          </a:r>
        </a:p>
      </dsp:txBody>
      <dsp:txXfrm>
        <a:off x="421841" y="928569"/>
        <a:ext cx="4673567" cy="1312764"/>
      </dsp:txXfrm>
    </dsp:sp>
    <dsp:sp modelId="{8E716084-CAB5-40B4-9F00-91D0D75B7839}">
      <dsp:nvSpPr>
        <dsp:cNvPr id="0" name=""/>
        <dsp:cNvSpPr/>
      </dsp:nvSpPr>
      <dsp:spPr>
        <a:xfrm>
          <a:off x="1523999" y="2133599"/>
          <a:ext cx="5334000" cy="1402076"/>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t>Coverage Gap (Donut Hole)</a:t>
          </a:r>
        </a:p>
        <a:p>
          <a:pPr marL="114300" lvl="1" indent="-114300" algn="l" defTabSz="622300">
            <a:lnSpc>
              <a:spcPct val="90000"/>
            </a:lnSpc>
            <a:spcBef>
              <a:spcPct val="0"/>
            </a:spcBef>
            <a:spcAft>
              <a:spcPct val="15000"/>
            </a:spcAft>
            <a:buChar char="••"/>
          </a:pPr>
          <a:r>
            <a:rPr lang="en-US" sz="1400" kern="1200" dirty="0"/>
            <a:t>Once the combines amount of $3,310 is reached</a:t>
          </a:r>
        </a:p>
        <a:p>
          <a:pPr marL="114300" lvl="1" indent="-114300" algn="l" defTabSz="622300">
            <a:lnSpc>
              <a:spcPct val="90000"/>
            </a:lnSpc>
            <a:spcBef>
              <a:spcPct val="0"/>
            </a:spcBef>
            <a:spcAft>
              <a:spcPct val="15000"/>
            </a:spcAft>
            <a:buChar char="••"/>
          </a:pPr>
          <a:r>
            <a:rPr lang="en-US" sz="1400" kern="1200" dirty="0"/>
            <a:t>Patient pays 45% of Brand Name and 58% of Generic of plan’s cost</a:t>
          </a:r>
        </a:p>
      </dsp:txBody>
      <dsp:txXfrm>
        <a:off x="1565064" y="2174664"/>
        <a:ext cx="4192070" cy="1319946"/>
      </dsp:txXfrm>
    </dsp:sp>
    <dsp:sp modelId="{1F98AD3A-EACB-48FC-A696-D95FAE0E537A}">
      <dsp:nvSpPr>
        <dsp:cNvPr id="0" name=""/>
        <dsp:cNvSpPr/>
      </dsp:nvSpPr>
      <dsp:spPr>
        <a:xfrm>
          <a:off x="2285999" y="3348965"/>
          <a:ext cx="5334000" cy="150115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Catastrophic Coverage</a:t>
          </a:r>
        </a:p>
        <a:p>
          <a:pPr marL="114300" lvl="1" indent="-114300" algn="l" defTabSz="622300">
            <a:lnSpc>
              <a:spcPct val="90000"/>
            </a:lnSpc>
            <a:spcBef>
              <a:spcPct val="0"/>
            </a:spcBef>
            <a:spcAft>
              <a:spcPct val="15000"/>
            </a:spcAft>
            <a:buChar char="••"/>
          </a:pPr>
          <a:r>
            <a:rPr lang="en-US" sz="1400" kern="1200" dirty="0"/>
            <a:t>Once patient reaches $4,850 in out-of-pocket costs for their medication for the year</a:t>
          </a:r>
        </a:p>
        <a:p>
          <a:pPr marL="114300" lvl="1" indent="-114300" algn="l" defTabSz="622300">
            <a:lnSpc>
              <a:spcPct val="90000"/>
            </a:lnSpc>
            <a:spcBef>
              <a:spcPct val="0"/>
            </a:spcBef>
            <a:spcAft>
              <a:spcPct val="15000"/>
            </a:spcAft>
            <a:buChar char="••"/>
          </a:pPr>
          <a:r>
            <a:rPr lang="en-US" sz="1400" kern="1200" dirty="0"/>
            <a:t>Will only have to pay co-insurance or co-payment for covered drug</a:t>
          </a:r>
        </a:p>
      </dsp:txBody>
      <dsp:txXfrm>
        <a:off x="2329966" y="3392932"/>
        <a:ext cx="4179599" cy="1413225"/>
      </dsp:txXfrm>
    </dsp:sp>
    <dsp:sp modelId="{B2AD02C2-B026-4459-AC1C-8C9B280580BE}">
      <dsp:nvSpPr>
        <dsp:cNvPr id="0" name=""/>
        <dsp:cNvSpPr/>
      </dsp:nvSpPr>
      <dsp:spPr>
        <a:xfrm>
          <a:off x="4578143" y="616107"/>
          <a:ext cx="708279" cy="708279"/>
        </a:xfrm>
        <a:prstGeom prst="downArrow">
          <a:avLst>
            <a:gd name="adj1" fmla="val 55000"/>
            <a:gd name="adj2" fmla="val 45000"/>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4737506" y="616107"/>
        <a:ext cx="389553" cy="532980"/>
      </dsp:txXfrm>
    </dsp:sp>
    <dsp:sp modelId="{D13FF2A8-AFEC-4E9C-B575-35F4D7E4D869}">
      <dsp:nvSpPr>
        <dsp:cNvPr id="0" name=""/>
        <dsp:cNvSpPr/>
      </dsp:nvSpPr>
      <dsp:spPr>
        <a:xfrm>
          <a:off x="5751746" y="1654644"/>
          <a:ext cx="708279" cy="708279"/>
        </a:xfrm>
        <a:prstGeom prst="downArrow">
          <a:avLst>
            <a:gd name="adj1" fmla="val 55000"/>
            <a:gd name="adj2" fmla="val 45000"/>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911109" y="1654644"/>
        <a:ext cx="389553" cy="532980"/>
      </dsp:txXfrm>
    </dsp:sp>
    <dsp:sp modelId="{05C763F4-7569-4E99-BF00-9877D203151D}">
      <dsp:nvSpPr>
        <dsp:cNvPr id="0" name=""/>
        <dsp:cNvSpPr/>
      </dsp:nvSpPr>
      <dsp:spPr>
        <a:xfrm>
          <a:off x="6446397" y="2852947"/>
          <a:ext cx="708279" cy="708279"/>
        </a:xfrm>
        <a:prstGeom prst="downArrow">
          <a:avLst>
            <a:gd name="adj1" fmla="val 55000"/>
            <a:gd name="adj2" fmla="val 45000"/>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6605760" y="2852947"/>
        <a:ext cx="389553" cy="532980"/>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0.11567</cdr:x>
      <cdr:y>0.8979</cdr:y>
    </cdr:from>
    <cdr:to>
      <cdr:x>0.11567</cdr:x>
      <cdr:y>0.91827</cdr:y>
    </cdr:to>
    <cdr:sp macro="" textlink="">
      <cdr:nvSpPr>
        <cdr:cNvPr id="3073" name="Line 1"/>
        <cdr:cNvSpPr>
          <a:spLocks xmlns:a="http://schemas.openxmlformats.org/drawingml/2006/main" noChangeShapeType="1"/>
        </cdr:cNvSpPr>
      </cdr:nvSpPr>
      <cdr:spPr bwMode="auto">
        <a:xfrm xmlns:a="http://schemas.openxmlformats.org/drawingml/2006/main">
          <a:off x="1076403" y="5251207"/>
          <a:ext cx="0" cy="119171"/>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cdr:x>
      <cdr:y>0</cdr:y>
    </cdr:to>
    <cdr:sp macro="" textlink="">
      <cdr:nvSpPr>
        <cdr:cNvPr id="3074" name="Line 2"/>
        <cdr:cNvSpPr>
          <a:spLocks xmlns:a="http://schemas.openxmlformats.org/drawingml/2006/main" noChangeShapeType="1"/>
        </cdr:cNvSpPr>
      </cdr:nvSpPr>
      <cdr:spPr bwMode="auto">
        <a:xfrm xmlns:a="http://schemas.openxmlformats.org/drawingml/2006/main">
          <a:off x="-7286625" y="-1200150"/>
          <a:ext cx="0" cy="0"/>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0.09528</cdr:x>
      <cdr:y>0.91595</cdr:y>
    </cdr:from>
    <cdr:to>
      <cdr:x>0.13505</cdr:x>
      <cdr:y>0.95017</cdr:y>
    </cdr:to>
    <cdr:sp macro="" textlink="">
      <cdr:nvSpPr>
        <cdr:cNvPr id="3076" name="Text Box 4"/>
        <cdr:cNvSpPr txBox="1">
          <a:spLocks xmlns:a="http://schemas.openxmlformats.org/drawingml/2006/main" noChangeArrowheads="1"/>
        </cdr:cNvSpPr>
      </cdr:nvSpPr>
      <cdr:spPr bwMode="auto">
        <a:xfrm xmlns:a="http://schemas.openxmlformats.org/drawingml/2006/main">
          <a:off x="886669" y="5356796"/>
          <a:ext cx="370101" cy="20011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27432" tIns="22860" rIns="0" bIns="0" anchor="t" upright="1">
          <a:spAutoFit/>
        </a:bodyPr>
        <a:lstStyle xmlns:a="http://schemas.openxmlformats.org/drawingml/2006/main"/>
        <a:p xmlns:a="http://schemas.openxmlformats.org/drawingml/2006/main">
          <a:pPr algn="l" rtl="0">
            <a:defRPr sz="1000"/>
          </a:pPr>
          <a:r>
            <a:rPr lang="en-US" sz="1200" b="0" i="0" u="none" strike="noStrike" baseline="0">
              <a:solidFill>
                <a:srgbClr val="000000"/>
              </a:solidFill>
              <a:latin typeface="Arial"/>
              <a:cs typeface="Arial"/>
            </a:rPr>
            <a:t>$360</a:t>
          </a:r>
        </a:p>
      </cdr:txBody>
    </cdr:sp>
  </cdr:relSizeAnchor>
  <cdr:relSizeAnchor xmlns:cdr="http://schemas.openxmlformats.org/drawingml/2006/chartDrawing">
    <cdr:from>
      <cdr:x>0.36169</cdr:x>
      <cdr:y>0.91757</cdr:y>
    </cdr:from>
    <cdr:to>
      <cdr:x>0.41525</cdr:x>
      <cdr:y>0.95179</cdr:y>
    </cdr:to>
    <cdr:sp macro="" textlink="">
      <cdr:nvSpPr>
        <cdr:cNvPr id="3077" name="Text Box 5"/>
        <cdr:cNvSpPr txBox="1">
          <a:spLocks xmlns:a="http://schemas.openxmlformats.org/drawingml/2006/main" noChangeArrowheads="1"/>
        </cdr:cNvSpPr>
      </cdr:nvSpPr>
      <cdr:spPr bwMode="auto">
        <a:xfrm xmlns:a="http://schemas.openxmlformats.org/drawingml/2006/main">
          <a:off x="3365860" y="5366271"/>
          <a:ext cx="498470" cy="20011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27432" tIns="22860" rIns="0" bIns="0" anchor="t" upright="1">
          <a:spAutoFit/>
        </a:bodyPr>
        <a:lstStyle xmlns:a="http://schemas.openxmlformats.org/drawingml/2006/main"/>
        <a:p xmlns:a="http://schemas.openxmlformats.org/drawingml/2006/main">
          <a:pPr algn="l" rtl="0">
            <a:defRPr sz="1000"/>
          </a:pPr>
          <a:r>
            <a:rPr lang="en-US" sz="1200" b="0" i="0" u="none" strike="noStrike" baseline="0">
              <a:solidFill>
                <a:srgbClr val="000000"/>
              </a:solidFill>
              <a:latin typeface="Arial"/>
              <a:cs typeface="Arial"/>
            </a:rPr>
            <a:t>$3,310</a:t>
          </a:r>
        </a:p>
      </cdr:txBody>
    </cdr:sp>
  </cdr:relSizeAnchor>
  <cdr:relSizeAnchor xmlns:cdr="http://schemas.openxmlformats.org/drawingml/2006/chartDrawing">
    <cdr:from>
      <cdr:x>0.76011</cdr:x>
      <cdr:y>0.91368</cdr:y>
    </cdr:from>
    <cdr:to>
      <cdr:x>0.83667</cdr:x>
      <cdr:y>0.95151</cdr:y>
    </cdr:to>
    <cdr:sp macro="" textlink="">
      <cdr:nvSpPr>
        <cdr:cNvPr id="3078" name="Text Box 6"/>
        <cdr:cNvSpPr txBox="1">
          <a:spLocks xmlns:a="http://schemas.openxmlformats.org/drawingml/2006/main" noChangeArrowheads="1"/>
        </cdr:cNvSpPr>
      </cdr:nvSpPr>
      <cdr:spPr bwMode="auto">
        <a:xfrm xmlns:a="http://schemas.openxmlformats.org/drawingml/2006/main">
          <a:off x="7073534" y="5343525"/>
          <a:ext cx="712439" cy="2212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27432" tIns="22860" rIns="0" bIns="0" anchor="t" upright="1">
          <a:noAutofit/>
        </a:bodyPr>
        <a:lstStyle xmlns:a="http://schemas.openxmlformats.org/drawingml/2006/main"/>
        <a:p xmlns:a="http://schemas.openxmlformats.org/drawingml/2006/main">
          <a:pPr algn="l" rtl="0">
            <a:defRPr sz="1000"/>
          </a:pPr>
          <a:r>
            <a:rPr lang="en-US" sz="1200" b="0" i="0" u="none" strike="noStrike" baseline="0">
              <a:solidFill>
                <a:srgbClr val="000000"/>
              </a:solidFill>
              <a:latin typeface="Arial"/>
              <a:cs typeface="Arial"/>
            </a:rPr>
            <a:t>$7,062.50</a:t>
          </a:r>
        </a:p>
      </cdr:txBody>
    </cdr:sp>
  </cdr:relSizeAnchor>
  <cdr:relSizeAnchor xmlns:cdr="http://schemas.openxmlformats.org/drawingml/2006/chartDrawing">
    <cdr:from>
      <cdr:x>0.04522</cdr:x>
      <cdr:y>0.02495</cdr:y>
    </cdr:from>
    <cdr:to>
      <cdr:x>0.13273</cdr:x>
      <cdr:y>0.05996</cdr:y>
    </cdr:to>
    <cdr:sp macro="" textlink="">
      <cdr:nvSpPr>
        <cdr:cNvPr id="3082" name="Text Box 10"/>
        <cdr:cNvSpPr txBox="1">
          <a:spLocks xmlns:a="http://schemas.openxmlformats.org/drawingml/2006/main" noChangeArrowheads="1"/>
        </cdr:cNvSpPr>
      </cdr:nvSpPr>
      <cdr:spPr bwMode="auto">
        <a:xfrm xmlns:a="http://schemas.openxmlformats.org/drawingml/2006/main">
          <a:off x="420814" y="145916"/>
          <a:ext cx="814390" cy="20473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27432" tIns="27432" rIns="0" bIns="0" anchor="t" upright="1">
          <a:spAutoFit/>
        </a:bodyPr>
        <a:lstStyle xmlns:a="http://schemas.openxmlformats.org/drawingml/2006/main"/>
        <a:p xmlns:a="http://schemas.openxmlformats.org/drawingml/2006/main">
          <a:pPr algn="l" rtl="0">
            <a:defRPr sz="1000"/>
          </a:pPr>
          <a:r>
            <a:rPr lang="en-US" sz="1200" b="1" i="0" u="none" strike="noStrike" baseline="0" dirty="0">
              <a:solidFill>
                <a:srgbClr val="000000"/>
              </a:solidFill>
              <a:latin typeface="Arial"/>
              <a:cs typeface="Arial"/>
            </a:rPr>
            <a:t>Deductible</a:t>
          </a:r>
        </a:p>
      </cdr:txBody>
    </cdr:sp>
  </cdr:relSizeAnchor>
  <cdr:relSizeAnchor xmlns:cdr="http://schemas.openxmlformats.org/drawingml/2006/chartDrawing">
    <cdr:from>
      <cdr:x>0.16597</cdr:x>
      <cdr:y>0.02495</cdr:y>
    </cdr:from>
    <cdr:to>
      <cdr:x>0.34816</cdr:x>
      <cdr:y>0.05996</cdr:y>
    </cdr:to>
    <cdr:sp macro="" textlink="">
      <cdr:nvSpPr>
        <cdr:cNvPr id="3083" name="Text Box 11"/>
        <cdr:cNvSpPr txBox="1">
          <a:spLocks xmlns:a="http://schemas.openxmlformats.org/drawingml/2006/main" noChangeArrowheads="1"/>
        </cdr:cNvSpPr>
      </cdr:nvSpPr>
      <cdr:spPr bwMode="auto">
        <a:xfrm xmlns:a="http://schemas.openxmlformats.org/drawingml/2006/main">
          <a:off x="1544504" y="145916"/>
          <a:ext cx="1695464" cy="20473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27432" tIns="27432" rIns="0" bIns="0" anchor="t" upright="1">
          <a:spAutoFit/>
        </a:bodyPr>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Initial Coverage Period</a:t>
          </a:r>
        </a:p>
      </cdr:txBody>
    </cdr:sp>
  </cdr:relSizeAnchor>
  <cdr:relSizeAnchor xmlns:cdr="http://schemas.openxmlformats.org/drawingml/2006/chartDrawing">
    <cdr:from>
      <cdr:x>0.54701</cdr:x>
      <cdr:y>0.02495</cdr:y>
    </cdr:from>
    <cdr:to>
      <cdr:x>0.66212</cdr:x>
      <cdr:y>0.05996</cdr:y>
    </cdr:to>
    <cdr:sp macro="" textlink="">
      <cdr:nvSpPr>
        <cdr:cNvPr id="3084" name="Text Box 12"/>
        <cdr:cNvSpPr txBox="1">
          <a:spLocks xmlns:a="http://schemas.openxmlformats.org/drawingml/2006/main" noChangeArrowheads="1"/>
        </cdr:cNvSpPr>
      </cdr:nvSpPr>
      <cdr:spPr bwMode="auto">
        <a:xfrm xmlns:a="http://schemas.openxmlformats.org/drawingml/2006/main">
          <a:off x="5090434" y="145916"/>
          <a:ext cx="1071191" cy="20473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27432" tIns="27432" rIns="0" bIns="0" anchor="t" upright="1">
          <a:spAutoFit/>
        </a:bodyPr>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Coverage Gap</a:t>
          </a:r>
        </a:p>
      </cdr:txBody>
    </cdr:sp>
  </cdr:relSizeAnchor>
  <cdr:relSizeAnchor xmlns:cdr="http://schemas.openxmlformats.org/drawingml/2006/chartDrawing">
    <cdr:from>
      <cdr:x>0.73828</cdr:x>
      <cdr:y>0.02495</cdr:y>
    </cdr:from>
    <cdr:to>
      <cdr:x>0.9223</cdr:x>
      <cdr:y>0.05996</cdr:y>
    </cdr:to>
    <cdr:sp macro="" textlink="">
      <cdr:nvSpPr>
        <cdr:cNvPr id="3085" name="Text Box 13"/>
        <cdr:cNvSpPr txBox="1">
          <a:spLocks xmlns:a="http://schemas.openxmlformats.org/drawingml/2006/main" noChangeArrowheads="1"/>
        </cdr:cNvSpPr>
      </cdr:nvSpPr>
      <cdr:spPr bwMode="auto">
        <a:xfrm xmlns:a="http://schemas.openxmlformats.org/drawingml/2006/main">
          <a:off x="6870378" y="145916"/>
          <a:ext cx="1712520" cy="20473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27432" tIns="27432" rIns="0" bIns="0" anchor="t" upright="1">
          <a:spAutoFit/>
        </a:bodyPr>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Catastrophic Coverage</a:t>
          </a:r>
        </a:p>
      </cdr:txBody>
    </cdr:sp>
  </cdr:relSizeAnchor>
  <cdr:relSizeAnchor xmlns:cdr="http://schemas.openxmlformats.org/drawingml/2006/chartDrawing">
    <cdr:from>
      <cdr:x>0.92905</cdr:x>
      <cdr:y>0.0468</cdr:y>
    </cdr:from>
    <cdr:to>
      <cdr:x>0.98052</cdr:x>
      <cdr:y>0.0468</cdr:y>
    </cdr:to>
    <cdr:sp macro="" textlink="">
      <cdr:nvSpPr>
        <cdr:cNvPr id="3086" name="Line 14"/>
        <cdr:cNvSpPr>
          <a:spLocks xmlns:a="http://schemas.openxmlformats.org/drawingml/2006/main" noChangeShapeType="1"/>
        </cdr:cNvSpPr>
      </cdr:nvSpPr>
      <cdr:spPr bwMode="auto">
        <a:xfrm xmlns:a="http://schemas.openxmlformats.org/drawingml/2006/main">
          <a:off x="8622290" y="251025"/>
          <a:ext cx="477470" cy="0"/>
        </a:xfrm>
        <a:prstGeom xmlns:a="http://schemas.openxmlformats.org/drawingml/2006/main" prst="line">
          <a:avLst/>
        </a:prstGeom>
        <a:noFill xmlns:a="http://schemas.openxmlformats.org/drawingml/2006/main"/>
        <a:ln xmlns:a="http://schemas.openxmlformats.org/drawingml/2006/main" w="12700">
          <a:solidFill>
            <a:srgbClr xmlns:mc="http://schemas.openxmlformats.org/markup-compatibility/2006" xmlns:a14="http://schemas.microsoft.com/office/drawing/2010/main" val="000000" mc:Ignorable="a14" a14:legacySpreadsheetColorIndex="64"/>
          </a:solidFill>
          <a:round/>
          <a:headEnd/>
          <a:tailEnd type="triangle" w="lg" len="lg"/>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0.87263</cdr:x>
      <cdr:y>0.90115</cdr:y>
    </cdr:from>
    <cdr:to>
      <cdr:x>0.97953</cdr:x>
      <cdr:y>0.90115</cdr:y>
    </cdr:to>
    <cdr:sp macro="" textlink="">
      <cdr:nvSpPr>
        <cdr:cNvPr id="3087" name="Line 15"/>
        <cdr:cNvSpPr>
          <a:spLocks xmlns:a="http://schemas.openxmlformats.org/drawingml/2006/main" noChangeShapeType="1"/>
        </cdr:cNvSpPr>
      </cdr:nvSpPr>
      <cdr:spPr bwMode="auto">
        <a:xfrm xmlns:a="http://schemas.openxmlformats.org/drawingml/2006/main">
          <a:off x="8098911" y="4775591"/>
          <a:ext cx="991666" cy="0"/>
        </a:xfrm>
        <a:prstGeom xmlns:a="http://schemas.openxmlformats.org/drawingml/2006/main" prst="line">
          <a:avLst/>
        </a:prstGeom>
        <a:noFill xmlns:a="http://schemas.openxmlformats.org/drawingml/2006/main"/>
        <a:ln xmlns:a="http://schemas.openxmlformats.org/drawingml/2006/main" w="12700">
          <a:solidFill>
            <a:srgbClr xmlns:mc="http://schemas.openxmlformats.org/markup-compatibility/2006" xmlns:a14="http://schemas.microsoft.com/office/drawing/2010/main" val="000000" mc:Ignorable="a14" a14:legacySpreadsheetColorIndex="64"/>
          </a:solidFill>
          <a:round/>
          <a:headEnd/>
          <a:tailEnd type="triangle" w="lg" len="lg"/>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0.21174</cdr:x>
      <cdr:y>0.76907</cdr:y>
    </cdr:from>
    <cdr:to>
      <cdr:x>0.32321</cdr:x>
      <cdr:y>0.80329</cdr:y>
    </cdr:to>
    <cdr:sp macro="" textlink="">
      <cdr:nvSpPr>
        <cdr:cNvPr id="3088" name="Text Box 16"/>
        <cdr:cNvSpPr txBox="1">
          <a:spLocks xmlns:a="http://schemas.openxmlformats.org/drawingml/2006/main" noChangeArrowheads="1"/>
        </cdr:cNvSpPr>
      </cdr:nvSpPr>
      <cdr:spPr bwMode="auto">
        <a:xfrm xmlns:a="http://schemas.openxmlformats.org/drawingml/2006/main">
          <a:off x="1970437" y="4497791"/>
          <a:ext cx="1037335" cy="20011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27432" tIns="22860" rIns="0" bIns="0" anchor="t" upright="1">
          <a:spAutoFit/>
        </a:bodyPr>
        <a:lstStyle xmlns:a="http://schemas.openxmlformats.org/drawingml/2006/main"/>
        <a:p xmlns:a="http://schemas.openxmlformats.org/drawingml/2006/main">
          <a:pPr algn="l" rtl="0">
            <a:defRPr sz="1000"/>
          </a:pPr>
          <a:r>
            <a:rPr lang="en-US" sz="1200" b="0" i="0" u="none" strike="noStrike" baseline="0">
              <a:solidFill>
                <a:srgbClr val="000000"/>
              </a:solidFill>
              <a:latin typeface="Arial"/>
              <a:cs typeface="Arial"/>
            </a:rPr>
            <a:t>25% ($827.50)</a:t>
          </a:r>
        </a:p>
      </cdr:txBody>
    </cdr:sp>
  </cdr:relSizeAnchor>
  <cdr:relSizeAnchor xmlns:cdr="http://schemas.openxmlformats.org/drawingml/2006/chartDrawing">
    <cdr:from>
      <cdr:x>0.20531</cdr:x>
      <cdr:y>0.34681</cdr:y>
    </cdr:from>
    <cdr:to>
      <cdr:x>0.33057</cdr:x>
      <cdr:y>0.38103</cdr:y>
    </cdr:to>
    <cdr:sp macro="" textlink="">
      <cdr:nvSpPr>
        <cdr:cNvPr id="3089" name="Text Box 17"/>
        <cdr:cNvSpPr txBox="1">
          <a:spLocks xmlns:a="http://schemas.openxmlformats.org/drawingml/2006/main" noChangeArrowheads="1"/>
        </cdr:cNvSpPr>
      </cdr:nvSpPr>
      <cdr:spPr bwMode="auto">
        <a:xfrm xmlns:a="http://schemas.openxmlformats.org/drawingml/2006/main">
          <a:off x="1910599" y="2028266"/>
          <a:ext cx="1165704" cy="20011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27432" tIns="22860" rIns="0" bIns="0" anchor="t" upright="1">
          <a:spAutoFit/>
        </a:bodyPr>
        <a:lstStyle xmlns:a="http://schemas.openxmlformats.org/drawingml/2006/main"/>
        <a:p xmlns:a="http://schemas.openxmlformats.org/drawingml/2006/main">
          <a:pPr algn="l" rtl="0">
            <a:defRPr sz="1000"/>
          </a:pPr>
          <a:r>
            <a:rPr lang="en-US" sz="1200" b="0" i="0" u="none" strike="noStrike" baseline="0">
              <a:solidFill>
                <a:srgbClr val="FFFFFF"/>
              </a:solidFill>
              <a:latin typeface="Arial"/>
              <a:cs typeface="Arial"/>
            </a:rPr>
            <a:t>75% ($2,482.50)</a:t>
          </a:r>
        </a:p>
      </cdr:txBody>
    </cdr:sp>
  </cdr:relSizeAnchor>
  <cdr:relSizeAnchor xmlns:cdr="http://schemas.openxmlformats.org/drawingml/2006/chartDrawing">
    <cdr:from>
      <cdr:x>0.08753</cdr:x>
      <cdr:y>0.41358</cdr:y>
    </cdr:from>
    <cdr:to>
      <cdr:x>0.10953</cdr:x>
      <cdr:y>0.56821</cdr:y>
    </cdr:to>
    <cdr:sp macro="" textlink="">
      <cdr:nvSpPr>
        <cdr:cNvPr id="3090" name="Text Box 18"/>
        <cdr:cNvSpPr txBox="1">
          <a:spLocks xmlns:a="http://schemas.openxmlformats.org/drawingml/2006/main" noChangeArrowheads="1"/>
        </cdr:cNvSpPr>
      </cdr:nvSpPr>
      <cdr:spPr bwMode="auto">
        <a:xfrm xmlns:a="http://schemas.openxmlformats.org/drawingml/2006/main">
          <a:off x="814548" y="2418761"/>
          <a:ext cx="204736" cy="90435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vert270" wrap="none" lIns="27432" tIns="22860" rIns="0" bIns="0" anchor="t" upright="1">
          <a:spAutoFit/>
        </a:bodyPr>
        <a:lstStyle xmlns:a="http://schemas.openxmlformats.org/drawingml/2006/main"/>
        <a:p xmlns:a="http://schemas.openxmlformats.org/drawingml/2006/main">
          <a:pPr algn="r" rtl="0">
            <a:defRPr sz="1000"/>
          </a:pPr>
          <a:r>
            <a:rPr lang="en-US" sz="1200" b="0" i="0" u="none" strike="noStrike" baseline="0">
              <a:solidFill>
                <a:srgbClr val="000000"/>
              </a:solidFill>
              <a:latin typeface="Arial"/>
              <a:cs typeface="Arial"/>
            </a:rPr>
            <a:t>100% ($360)</a:t>
          </a:r>
        </a:p>
      </cdr:txBody>
    </cdr:sp>
  </cdr:relSizeAnchor>
  <cdr:relSizeAnchor xmlns:cdr="http://schemas.openxmlformats.org/drawingml/2006/chartDrawing">
    <cdr:from>
      <cdr:x>0.52911</cdr:x>
      <cdr:y>0.64813</cdr:y>
    </cdr:from>
    <cdr:to>
      <cdr:x>0.66537</cdr:x>
      <cdr:y>0.80343</cdr:y>
    </cdr:to>
    <cdr:sp macro="" textlink="">
      <cdr:nvSpPr>
        <cdr:cNvPr id="3091" name="Text Box 19"/>
        <cdr:cNvSpPr txBox="1">
          <a:spLocks xmlns:a="http://schemas.openxmlformats.org/drawingml/2006/main" noChangeArrowheads="1"/>
        </cdr:cNvSpPr>
      </cdr:nvSpPr>
      <cdr:spPr bwMode="auto">
        <a:xfrm xmlns:a="http://schemas.openxmlformats.org/drawingml/2006/main">
          <a:off x="4923858" y="3790491"/>
          <a:ext cx="1268039" cy="9082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27432" tIns="22860" rIns="0" bIns="0" anchor="t" upright="1">
          <a:spAutoFit/>
        </a:bodyPr>
        <a:lstStyle xmlns:a="http://schemas.openxmlformats.org/drawingml/2006/main"/>
        <a:p xmlns:a="http://schemas.openxmlformats.org/drawingml/2006/main">
          <a:pPr algn="l" rtl="0">
            <a:defRPr sz="1000"/>
          </a:pPr>
          <a:r>
            <a:rPr lang="en-US" sz="1200" b="0" i="0" u="none" strike="noStrike" baseline="0">
              <a:solidFill>
                <a:srgbClr val="000000"/>
              </a:solidFill>
              <a:latin typeface="Arial"/>
              <a:cs typeface="Arial"/>
            </a:rPr>
            <a:t>45% brand name </a:t>
          </a:r>
        </a:p>
        <a:p xmlns:a="http://schemas.openxmlformats.org/drawingml/2006/main">
          <a:pPr algn="l" rtl="0">
            <a:defRPr sz="1000"/>
          </a:pPr>
          <a:r>
            <a:rPr lang="en-US" sz="1200" b="0" i="0" u="none" strike="noStrike" baseline="0">
              <a:solidFill>
                <a:srgbClr val="000000"/>
              </a:solidFill>
              <a:latin typeface="Arial"/>
              <a:cs typeface="Arial"/>
            </a:rPr>
            <a:t>58% generics</a:t>
          </a:r>
        </a:p>
        <a:p xmlns:a="http://schemas.openxmlformats.org/drawingml/2006/main">
          <a:pPr algn="l" rtl="0">
            <a:defRPr sz="1000"/>
          </a:pPr>
          <a:endParaRPr lang="en-US" sz="1200" b="0" i="0" u="none" strike="noStrike" baseline="0">
            <a:solidFill>
              <a:srgbClr val="000000"/>
            </a:solidFill>
            <a:latin typeface="Arial"/>
            <a:cs typeface="Arial"/>
          </a:endParaRPr>
        </a:p>
        <a:p xmlns:a="http://schemas.openxmlformats.org/drawingml/2006/main">
          <a:pPr algn="l" rtl="0">
            <a:defRPr sz="1000"/>
          </a:pPr>
          <a:endParaRPr lang="en-US" sz="1200" b="0" i="0" u="none" strike="noStrike" baseline="0">
            <a:solidFill>
              <a:srgbClr val="000000"/>
            </a:solidFill>
            <a:latin typeface="Arial"/>
            <a:cs typeface="Arial"/>
          </a:endParaRPr>
        </a:p>
        <a:p xmlns:a="http://schemas.openxmlformats.org/drawingml/2006/main">
          <a:pPr algn="l" rtl="0">
            <a:defRPr sz="1000"/>
          </a:pPr>
          <a:r>
            <a:rPr lang="en-US" sz="1200" b="1" i="0" u="none" strike="noStrike" baseline="0">
              <a:solidFill>
                <a:srgbClr val="000000"/>
              </a:solidFill>
              <a:latin typeface="Arial"/>
              <a:cs typeface="Arial"/>
            </a:rPr>
            <a:t>TOTAL $3,752.50</a:t>
          </a:r>
        </a:p>
      </cdr:txBody>
    </cdr:sp>
  </cdr:relSizeAnchor>
  <cdr:relSizeAnchor xmlns:cdr="http://schemas.openxmlformats.org/drawingml/2006/chartDrawing">
    <cdr:from>
      <cdr:x>0.80936</cdr:x>
      <cdr:y>0.86163</cdr:y>
    </cdr:from>
    <cdr:to>
      <cdr:x>0.83624</cdr:x>
      <cdr:y>0.89585</cdr:y>
    </cdr:to>
    <cdr:sp macro="" textlink="">
      <cdr:nvSpPr>
        <cdr:cNvPr id="3092" name="Text Box 20"/>
        <cdr:cNvSpPr txBox="1">
          <a:spLocks xmlns:a="http://schemas.openxmlformats.org/drawingml/2006/main" noChangeArrowheads="1"/>
        </cdr:cNvSpPr>
      </cdr:nvSpPr>
      <cdr:spPr bwMode="auto">
        <a:xfrm xmlns:a="http://schemas.openxmlformats.org/drawingml/2006/main">
          <a:off x="7531843" y="5039114"/>
          <a:ext cx="250133" cy="20011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27432" tIns="22860" rIns="0" bIns="0" anchor="t" upright="1">
          <a:spAutoFit/>
        </a:bodyPr>
        <a:lstStyle xmlns:a="http://schemas.openxmlformats.org/drawingml/2006/main"/>
        <a:p xmlns:a="http://schemas.openxmlformats.org/drawingml/2006/main">
          <a:pPr algn="l" rtl="0">
            <a:defRPr sz="1000"/>
          </a:pPr>
          <a:r>
            <a:rPr lang="en-US" sz="1200" b="0" i="0" u="none" strike="noStrike" baseline="0">
              <a:solidFill>
                <a:srgbClr val="000000"/>
              </a:solidFill>
              <a:latin typeface="Arial"/>
              <a:cs typeface="Arial"/>
            </a:rPr>
            <a:t>5%</a:t>
          </a:r>
        </a:p>
      </cdr:txBody>
    </cdr:sp>
  </cdr:relSizeAnchor>
  <cdr:relSizeAnchor xmlns:cdr="http://schemas.openxmlformats.org/drawingml/2006/chartDrawing">
    <cdr:from>
      <cdr:x>0.80536</cdr:x>
      <cdr:y>0.46217</cdr:y>
    </cdr:from>
    <cdr:to>
      <cdr:x>0.84603</cdr:x>
      <cdr:y>0.49639</cdr:y>
    </cdr:to>
    <cdr:sp macro="" textlink="">
      <cdr:nvSpPr>
        <cdr:cNvPr id="3093" name="Text Box 21"/>
        <cdr:cNvSpPr txBox="1">
          <a:spLocks xmlns:a="http://schemas.openxmlformats.org/drawingml/2006/main" noChangeArrowheads="1"/>
        </cdr:cNvSpPr>
      </cdr:nvSpPr>
      <cdr:spPr bwMode="auto">
        <a:xfrm xmlns:a="http://schemas.openxmlformats.org/drawingml/2006/main">
          <a:off x="7494620" y="2702932"/>
          <a:ext cx="378502" cy="20011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27432" tIns="22860" rIns="0" bIns="0" anchor="t" upright="1">
          <a:spAutoFit/>
        </a:bodyPr>
        <a:lstStyle xmlns:a="http://schemas.openxmlformats.org/drawingml/2006/main"/>
        <a:p xmlns:a="http://schemas.openxmlformats.org/drawingml/2006/main">
          <a:pPr algn="l" rtl="0">
            <a:defRPr sz="1000"/>
          </a:pPr>
          <a:r>
            <a:rPr lang="en-US" sz="1200" b="0" i="0" u="none" strike="noStrike" baseline="0">
              <a:solidFill>
                <a:srgbClr val="FFFFFF"/>
              </a:solidFill>
              <a:latin typeface="Arial"/>
              <a:cs typeface="Arial"/>
            </a:rPr>
            <a:t>95% </a:t>
          </a:r>
        </a:p>
      </cdr:txBody>
    </cdr:sp>
  </cdr:relSizeAnchor>
  <cdr:relSizeAnchor xmlns:cdr="http://schemas.openxmlformats.org/drawingml/2006/chartDrawing">
    <cdr:from>
      <cdr:x>0.42886</cdr:x>
      <cdr:y>0.21173</cdr:y>
    </cdr:from>
    <cdr:to>
      <cdr:x>0.7316</cdr:x>
      <cdr:y>0.57492</cdr:y>
    </cdr:to>
    <cdr:sp macro="" textlink="">
      <cdr:nvSpPr>
        <cdr:cNvPr id="3094" name="Text Box 22"/>
        <cdr:cNvSpPr txBox="1">
          <a:spLocks xmlns:a="http://schemas.openxmlformats.org/drawingml/2006/main" noChangeArrowheads="1"/>
        </cdr:cNvSpPr>
      </cdr:nvSpPr>
      <cdr:spPr bwMode="auto">
        <a:xfrm xmlns:a="http://schemas.openxmlformats.org/drawingml/2006/main">
          <a:off x="3990975" y="1238250"/>
          <a:ext cx="2817245" cy="212407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2860" rIns="0" bIns="0" anchor="t" upright="1">
          <a:noAutofit/>
        </a:bodyPr>
        <a:lstStyle xmlns:a="http://schemas.openxmlformats.org/drawingml/2006/main"/>
        <a:p xmlns:a="http://schemas.openxmlformats.org/drawingml/2006/main">
          <a:pPr algn="l" rtl="0">
            <a:defRPr sz="1000"/>
          </a:pPr>
          <a:r>
            <a:rPr lang="en-US" sz="1200" b="0" i="0" u="none" strike="noStrike" baseline="0">
              <a:solidFill>
                <a:srgbClr val="FFFFFF"/>
              </a:solidFill>
              <a:latin typeface="Arial"/>
              <a:cs typeface="Arial"/>
            </a:rPr>
            <a:t>Plan pays:</a:t>
          </a:r>
        </a:p>
        <a:p xmlns:a="http://schemas.openxmlformats.org/drawingml/2006/main">
          <a:pPr algn="l" rtl="0">
            <a:defRPr sz="1000"/>
          </a:pPr>
          <a:r>
            <a:rPr lang="en-US" sz="1200" b="0" i="0" u="none" strike="noStrike" baseline="0" dirty="0">
              <a:solidFill>
                <a:srgbClr val="FFFFFF"/>
              </a:solidFill>
              <a:latin typeface="Arial"/>
              <a:cs typeface="Arial"/>
            </a:rPr>
            <a:t>   5%  brand name</a:t>
          </a:r>
        </a:p>
        <a:p xmlns:a="http://schemas.openxmlformats.org/drawingml/2006/main">
          <a:pPr algn="l" rtl="0">
            <a:defRPr sz="1000"/>
          </a:pPr>
          <a:r>
            <a:rPr lang="en-US" sz="1200" b="0" i="0" u="none" strike="noStrike" baseline="0" dirty="0">
              <a:solidFill>
                <a:srgbClr val="FFFFFF"/>
              </a:solidFill>
              <a:latin typeface="Arial"/>
              <a:cs typeface="Arial"/>
            </a:rPr>
            <a:t> 42% generics </a:t>
          </a:r>
        </a:p>
        <a:p xmlns:a="http://schemas.openxmlformats.org/drawingml/2006/main">
          <a:pPr algn="l" rtl="0">
            <a:defRPr sz="1000"/>
          </a:pPr>
          <a:endParaRPr lang="en-US" sz="1200" b="0" i="0" u="none" strike="noStrike" baseline="0" dirty="0">
            <a:solidFill>
              <a:srgbClr val="FFFFFF"/>
            </a:solidFill>
            <a:latin typeface="Arial"/>
            <a:cs typeface="Arial"/>
          </a:endParaRPr>
        </a:p>
        <a:p xmlns:a="http://schemas.openxmlformats.org/drawingml/2006/main">
          <a:pPr algn="l" rtl="0">
            <a:defRPr sz="1000"/>
          </a:pPr>
          <a:r>
            <a:rPr lang="en-US" sz="1200" b="0" i="0" u="none" strike="noStrike" baseline="0" dirty="0">
              <a:solidFill>
                <a:srgbClr val="FFFFFF"/>
              </a:solidFill>
              <a:latin typeface="Arial"/>
              <a:cs typeface="Arial"/>
            </a:rPr>
            <a:t>Discount by manufacturer:</a:t>
          </a:r>
        </a:p>
        <a:p xmlns:a="http://schemas.openxmlformats.org/drawingml/2006/main">
          <a:pPr algn="l" rtl="0">
            <a:defRPr sz="1000"/>
          </a:pPr>
          <a:r>
            <a:rPr lang="en-US" sz="1200" b="0" i="0" u="none" strike="noStrike" baseline="0" dirty="0">
              <a:solidFill>
                <a:srgbClr val="FFFFFF"/>
              </a:solidFill>
              <a:latin typeface="Arial"/>
              <a:cs typeface="Arial"/>
            </a:rPr>
            <a:t>   50% discount on brand name </a:t>
          </a:r>
        </a:p>
      </cdr:txBody>
    </cdr:sp>
  </cdr:relSizeAnchor>
  <cdr:relSizeAnchor xmlns:cdr="http://schemas.openxmlformats.org/drawingml/2006/chartDrawing">
    <cdr:from>
      <cdr:x>0.38725</cdr:x>
      <cdr:y>0.90007</cdr:y>
    </cdr:from>
    <cdr:to>
      <cdr:x>0.38725</cdr:x>
      <cdr:y>0.92044</cdr:y>
    </cdr:to>
    <cdr:sp macro="" textlink="">
      <cdr:nvSpPr>
        <cdr:cNvPr id="22" name="Line 1"/>
        <cdr:cNvSpPr>
          <a:spLocks xmlns:a="http://schemas.openxmlformats.org/drawingml/2006/main" noChangeShapeType="1"/>
        </cdr:cNvSpPr>
      </cdr:nvSpPr>
      <cdr:spPr bwMode="auto">
        <a:xfrm xmlns:a="http://schemas.openxmlformats.org/drawingml/2006/main">
          <a:off x="3603703" y="5263907"/>
          <a:ext cx="0" cy="119171"/>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0.80655</cdr:x>
      <cdr:y>0.9017</cdr:y>
    </cdr:from>
    <cdr:to>
      <cdr:x>0.81407</cdr:x>
      <cdr:y>0.91694</cdr:y>
    </cdr:to>
    <cdr:sp macro="" textlink="">
      <cdr:nvSpPr>
        <cdr:cNvPr id="23" name="Line 1"/>
        <cdr:cNvSpPr>
          <a:spLocks xmlns:a="http://schemas.openxmlformats.org/drawingml/2006/main" noChangeShapeType="1"/>
        </cdr:cNvSpPr>
      </cdr:nvSpPr>
      <cdr:spPr bwMode="auto">
        <a:xfrm xmlns:a="http://schemas.openxmlformats.org/drawingml/2006/main" flipH="1">
          <a:off x="7505700" y="5273450"/>
          <a:ext cx="69930" cy="89126"/>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BA19079-B76E-42D5-AB73-7B83EDCD229F}" type="datetimeFigureOut">
              <a:rPr lang="en-US" smtClean="0"/>
              <a:t>4/13/2016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F73BE13-C53D-44FC-BD4E-A8C32A98DDFC}" type="slidenum">
              <a:rPr lang="en-US" smtClean="0"/>
              <a:t>‹#›</a:t>
            </a:fld>
            <a:endParaRPr lang="en-US"/>
          </a:p>
        </p:txBody>
      </p:sp>
    </p:spTree>
    <p:extLst>
      <p:ext uri="{BB962C8B-B14F-4D97-AF65-F5344CB8AC3E}">
        <p14:creationId xmlns:p14="http://schemas.microsoft.com/office/powerpoint/2010/main" val="1084281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49EBF85-8F03-49BF-9A33-936F34E0A0CD}" type="datetimeFigureOut">
              <a:rPr lang="en-US" smtClean="0"/>
              <a:t>4/13/2016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BFE614-AF7C-48B9-930D-AC178F855FFD}" type="slidenum">
              <a:rPr lang="en-US" smtClean="0"/>
              <a:t>‹#›</a:t>
            </a:fld>
            <a:endParaRPr lang="en-US"/>
          </a:p>
        </p:txBody>
      </p:sp>
    </p:spTree>
    <p:extLst>
      <p:ext uri="{BB962C8B-B14F-4D97-AF65-F5344CB8AC3E}">
        <p14:creationId xmlns:p14="http://schemas.microsoft.com/office/powerpoint/2010/main" val="1275240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1</a:t>
            </a:fld>
            <a:endParaRPr lang="en-US"/>
          </a:p>
        </p:txBody>
      </p:sp>
    </p:spTree>
    <p:extLst>
      <p:ext uri="{BB962C8B-B14F-4D97-AF65-F5344CB8AC3E}">
        <p14:creationId xmlns:p14="http://schemas.microsoft.com/office/powerpoint/2010/main" val="3277906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2">
              <a:spcBef>
                <a:spcPts val="611"/>
              </a:spcBef>
              <a:defRPr/>
            </a:pPr>
            <a:endParaRPr lang="en-US" b="0"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10</a:t>
            </a:fld>
            <a:endParaRPr lang="en-US" dirty="0"/>
          </a:p>
        </p:txBody>
      </p:sp>
    </p:spTree>
    <p:extLst>
      <p:ext uri="{BB962C8B-B14F-4D97-AF65-F5344CB8AC3E}">
        <p14:creationId xmlns:p14="http://schemas.microsoft.com/office/powerpoint/2010/main" val="3282404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611"/>
              </a:spcBef>
            </a:pPr>
            <a:endParaRPr lang="en-US"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12</a:t>
            </a:fld>
            <a:endParaRPr lang="en-US"/>
          </a:p>
        </p:txBody>
      </p:sp>
    </p:spTree>
    <p:extLst>
      <p:ext uri="{BB962C8B-B14F-4D97-AF65-F5344CB8AC3E}">
        <p14:creationId xmlns:p14="http://schemas.microsoft.com/office/powerpoint/2010/main" val="1866452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13</a:t>
            </a:fld>
            <a:endParaRPr lang="en-US"/>
          </a:p>
        </p:txBody>
      </p:sp>
    </p:spTree>
    <p:extLst>
      <p:ext uri="{BB962C8B-B14F-4D97-AF65-F5344CB8AC3E}">
        <p14:creationId xmlns:p14="http://schemas.microsoft.com/office/powerpoint/2010/main" val="459519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14</a:t>
            </a:fld>
            <a:endParaRPr lang="en-US" dirty="0"/>
          </a:p>
        </p:txBody>
      </p:sp>
    </p:spTree>
    <p:extLst>
      <p:ext uri="{BB962C8B-B14F-4D97-AF65-F5344CB8AC3E}">
        <p14:creationId xmlns:p14="http://schemas.microsoft.com/office/powerpoint/2010/main" val="1287310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15</a:t>
            </a:fld>
            <a:endParaRPr lang="en-US" dirty="0"/>
          </a:p>
        </p:txBody>
      </p:sp>
    </p:spTree>
    <p:extLst>
      <p:ext uri="{BB962C8B-B14F-4D97-AF65-F5344CB8AC3E}">
        <p14:creationId xmlns:p14="http://schemas.microsoft.com/office/powerpoint/2010/main" val="1287310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xfrm>
            <a:off x="778933" y="4415790"/>
            <a:ext cx="5647267" cy="4183380"/>
          </a:xfrm>
          <a:noFill/>
        </p:spPr>
        <p:txBody>
          <a:bodyPr wrap="square" numCol="1" anchor="t" anchorCtr="0" compatLnSpc="1">
            <a:prstTxWarp prst="textNoShape">
              <a:avLst/>
            </a:prstTxWarp>
          </a:bodyPr>
          <a:lstStyle/>
          <a:p>
            <a:endParaRPr lang="en-US"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buFont typeface="Wingdings" charset="2"/>
              <a:buChar char="§"/>
              <a:defRPr/>
            </a:pPr>
            <a:endParaRPr lang="en-US" dirty="0"/>
          </a:p>
        </p:txBody>
      </p:sp>
      <p:sp>
        <p:nvSpPr>
          <p:cNvPr id="5" name="Slide Number Placeholder 4"/>
          <p:cNvSpPr>
            <a:spLocks noGrp="1"/>
          </p:cNvSpPr>
          <p:nvPr>
            <p:ph type="sldNum" sz="quarter" idx="10"/>
          </p:nvPr>
        </p:nvSpPr>
        <p:spPr/>
        <p:txBody>
          <a:bodyPr/>
          <a:lstStyle/>
          <a:p>
            <a:fld id="{8D3B99F0-B413-4F8E-9262-407D19939992}"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18</a:t>
            </a:fld>
            <a:endParaRPr lang="en-US"/>
          </a:p>
        </p:txBody>
      </p:sp>
    </p:spTree>
    <p:extLst>
      <p:ext uri="{BB962C8B-B14F-4D97-AF65-F5344CB8AC3E}">
        <p14:creationId xmlns:p14="http://schemas.microsoft.com/office/powerpoint/2010/main" val="3838928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19</a:t>
            </a:fld>
            <a:endParaRPr lang="en-US"/>
          </a:p>
        </p:txBody>
      </p:sp>
    </p:spTree>
    <p:extLst>
      <p:ext uri="{BB962C8B-B14F-4D97-AF65-F5344CB8AC3E}">
        <p14:creationId xmlns:p14="http://schemas.microsoft.com/office/powerpoint/2010/main" val="1555759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2</a:t>
            </a:fld>
            <a:endParaRPr lang="en-US"/>
          </a:p>
        </p:txBody>
      </p:sp>
    </p:spTree>
    <p:extLst>
      <p:ext uri="{BB962C8B-B14F-4D97-AF65-F5344CB8AC3E}">
        <p14:creationId xmlns:p14="http://schemas.microsoft.com/office/powerpoint/2010/main" val="662590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20</a:t>
            </a:fld>
            <a:endParaRPr lang="en-US"/>
          </a:p>
        </p:txBody>
      </p:sp>
    </p:spTree>
    <p:extLst>
      <p:ext uri="{BB962C8B-B14F-4D97-AF65-F5344CB8AC3E}">
        <p14:creationId xmlns:p14="http://schemas.microsoft.com/office/powerpoint/2010/main" val="3524270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a:ln/>
        </p:spPr>
      </p:sp>
      <p:sp>
        <p:nvSpPr>
          <p:cNvPr id="51202" name="Rectangle 3"/>
          <p:cNvSpPr>
            <a:spLocks noGrp="1"/>
          </p:cNvSpPr>
          <p:nvPr>
            <p:ph type="body" idx="1"/>
          </p:nvPr>
        </p:nvSpPr>
        <p:spPr>
          <a:noFill/>
        </p:spPr>
        <p:txBody>
          <a:bodyPr/>
          <a:lstStyle/>
          <a:p>
            <a:pPr eaLnBrk="1" hangingPunct="1"/>
            <a:endParaRPr lang="en-US">
              <a:latin typeface="Calibri" charset="0"/>
              <a:ea typeface="ＭＳ Ｐゴシック" charset="0"/>
              <a:cs typeface="ＭＳ Ｐゴシック" charset="0"/>
            </a:endParaRPr>
          </a:p>
        </p:txBody>
      </p:sp>
      <p:sp>
        <p:nvSpPr>
          <p:cNvPr id="51203" name="Footer Placeholder 1"/>
          <p:cNvSpPr>
            <a:spLocks noGrp="1"/>
          </p:cNvSpPr>
          <p:nvPr>
            <p:ph type="ftr" sz="quarter" idx="4"/>
          </p:nvPr>
        </p:nvSpPr>
        <p:spPr>
          <a:noFill/>
        </p:spPr>
        <p:txBody>
          <a:bodyPr/>
          <a:lstStyle>
            <a:lvl1pPr defTabSz="465153" eaLnBrk="0" hangingPunct="0">
              <a:defRPr sz="2300">
                <a:solidFill>
                  <a:schemeClr val="tx1"/>
                </a:solidFill>
                <a:latin typeface="Arial" charset="0"/>
                <a:ea typeface="ＭＳ Ｐゴシック" charset="0"/>
                <a:cs typeface="ＭＳ Ｐゴシック" charset="0"/>
              </a:defRPr>
            </a:lvl1pPr>
            <a:lvl2pPr marL="716091" indent="-275419" defTabSz="465153" eaLnBrk="0" hangingPunct="0">
              <a:defRPr sz="2300">
                <a:solidFill>
                  <a:schemeClr val="tx1"/>
                </a:solidFill>
                <a:latin typeface="Arial" charset="0"/>
                <a:ea typeface="ＭＳ Ｐゴシック" charset="0"/>
              </a:defRPr>
            </a:lvl2pPr>
            <a:lvl3pPr marL="1101679" indent="-220335" defTabSz="465153" eaLnBrk="0" hangingPunct="0">
              <a:defRPr sz="2300">
                <a:solidFill>
                  <a:schemeClr val="tx1"/>
                </a:solidFill>
                <a:latin typeface="Arial" charset="0"/>
                <a:ea typeface="ＭＳ Ｐゴシック" charset="0"/>
              </a:defRPr>
            </a:lvl3pPr>
            <a:lvl4pPr marL="1542349" indent="-220335" defTabSz="465153" eaLnBrk="0" hangingPunct="0">
              <a:defRPr sz="2300">
                <a:solidFill>
                  <a:schemeClr val="tx1"/>
                </a:solidFill>
                <a:latin typeface="Arial" charset="0"/>
                <a:ea typeface="ＭＳ Ｐゴシック" charset="0"/>
              </a:defRPr>
            </a:lvl4pPr>
            <a:lvl5pPr marL="1983021" indent="-220335" defTabSz="465153" eaLnBrk="0" hangingPunct="0">
              <a:defRPr sz="2300">
                <a:solidFill>
                  <a:schemeClr val="tx1"/>
                </a:solidFill>
                <a:latin typeface="Arial" charset="0"/>
                <a:ea typeface="ＭＳ Ｐゴシック" charset="0"/>
              </a:defRPr>
            </a:lvl5pPr>
            <a:lvl6pPr marL="2423693" indent="-220335" defTabSz="465153" eaLnBrk="0" fontAlgn="base" hangingPunct="0">
              <a:spcBef>
                <a:spcPct val="0"/>
              </a:spcBef>
              <a:spcAft>
                <a:spcPct val="0"/>
              </a:spcAft>
              <a:defRPr sz="2300">
                <a:solidFill>
                  <a:schemeClr val="tx1"/>
                </a:solidFill>
                <a:latin typeface="Arial" charset="0"/>
                <a:ea typeface="ＭＳ Ｐゴシック" charset="0"/>
              </a:defRPr>
            </a:lvl6pPr>
            <a:lvl7pPr marL="2864363" indent="-220335" defTabSz="465153" eaLnBrk="0" fontAlgn="base" hangingPunct="0">
              <a:spcBef>
                <a:spcPct val="0"/>
              </a:spcBef>
              <a:spcAft>
                <a:spcPct val="0"/>
              </a:spcAft>
              <a:defRPr sz="2300">
                <a:solidFill>
                  <a:schemeClr val="tx1"/>
                </a:solidFill>
                <a:latin typeface="Arial" charset="0"/>
                <a:ea typeface="ＭＳ Ｐゴシック" charset="0"/>
              </a:defRPr>
            </a:lvl7pPr>
            <a:lvl8pPr marL="3305035" indent="-220335" defTabSz="465153" eaLnBrk="0" fontAlgn="base" hangingPunct="0">
              <a:spcBef>
                <a:spcPct val="0"/>
              </a:spcBef>
              <a:spcAft>
                <a:spcPct val="0"/>
              </a:spcAft>
              <a:defRPr sz="2300">
                <a:solidFill>
                  <a:schemeClr val="tx1"/>
                </a:solidFill>
                <a:latin typeface="Arial" charset="0"/>
                <a:ea typeface="ＭＳ Ｐゴシック" charset="0"/>
              </a:defRPr>
            </a:lvl8pPr>
            <a:lvl9pPr marL="3745706" indent="-220335" defTabSz="465153"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r>
              <a:rPr lang="en-US" sz="1200"/>
              <a:t>©2012 Selfhelp Community Services, Inc.</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22</a:t>
            </a:fld>
            <a:endParaRPr lang="en-US"/>
          </a:p>
        </p:txBody>
      </p:sp>
    </p:spTree>
    <p:extLst>
      <p:ext uri="{BB962C8B-B14F-4D97-AF65-F5344CB8AC3E}">
        <p14:creationId xmlns:p14="http://schemas.microsoft.com/office/powerpoint/2010/main" val="3937290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23</a:t>
            </a:fld>
            <a:endParaRPr lang="en-US"/>
          </a:p>
        </p:txBody>
      </p:sp>
    </p:spTree>
    <p:extLst>
      <p:ext uri="{BB962C8B-B14F-4D97-AF65-F5344CB8AC3E}">
        <p14:creationId xmlns:p14="http://schemas.microsoft.com/office/powerpoint/2010/main" val="1856268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499" name="Rectangle 3"/>
          <p:cNvSpPr>
            <a:spLocks noGrp="1" noChangeArrowheads="1"/>
          </p:cNvSpPr>
          <p:nvPr>
            <p:ph type="body" idx="1"/>
          </p:nvPr>
        </p:nvSpPr>
        <p:spPr bwMode="auto">
          <a:xfrm>
            <a:off x="533401" y="4416428"/>
            <a:ext cx="6019799" cy="4413250"/>
          </a:xfrm>
        </p:spPr>
        <p:txBody>
          <a:bodyPr wrap="square" numCol="1" anchor="t" anchorCtr="0" compatLnSpc="1">
            <a:prstTxWarp prst="textNoShape">
              <a:avLst/>
            </a:prstTxWarp>
            <a:noAutofit/>
          </a:bodyPr>
          <a:lstStyle/>
          <a:p>
            <a:pPr>
              <a:spcBef>
                <a:spcPts val="611"/>
              </a:spcBef>
              <a:defRPr/>
            </a:pPr>
            <a:endParaRPr lang="en-US" dirty="0" smtClean="0"/>
          </a:p>
        </p:txBody>
      </p:sp>
      <p:sp>
        <p:nvSpPr>
          <p:cNvPr id="6" name="Slide Number Placeholder 5"/>
          <p:cNvSpPr>
            <a:spLocks noGrp="1"/>
          </p:cNvSpPr>
          <p:nvPr>
            <p:ph type="sldNum" sz="quarter" idx="10"/>
          </p:nvPr>
        </p:nvSpPr>
        <p:spPr/>
        <p:txBody>
          <a:bodyPr/>
          <a:lstStyle/>
          <a:p>
            <a:fld id="{8D3B99F0-B413-4F8E-9262-407D19939992}"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5"/>
          <p:cNvSpPr>
            <a:spLocks noGrp="1" noChangeArrowheads="1"/>
          </p:cNvSpPr>
          <p:nvPr>
            <p:ph type="body" idx="1"/>
          </p:nvPr>
        </p:nvSpPr>
        <p:spPr bwMode="auto">
          <a:xfrm>
            <a:off x="467361" y="4419602"/>
            <a:ext cx="6075680" cy="4411979"/>
          </a:xfrm>
        </p:spPr>
        <p:txBody>
          <a:bodyPr wrap="square" lIns="92450" tIns="46222" rIns="92450" bIns="46222" numCol="1" anchor="t" anchorCtr="0" compatLnSpc="1">
            <a:prstTxWarp prst="textNoShape">
              <a:avLst/>
            </a:prstTxWarp>
            <a:noAutofit/>
          </a:bodyPr>
          <a:lstStyle/>
          <a:p>
            <a:pPr>
              <a:spcBef>
                <a:spcPts val="510"/>
              </a:spcBef>
            </a:pPr>
            <a:endParaRPr lang="en-US" dirty="0" smtClean="0"/>
          </a:p>
        </p:txBody>
      </p:sp>
      <p:sp>
        <p:nvSpPr>
          <p:cNvPr id="6" name="Slide Number Placeholder 5"/>
          <p:cNvSpPr>
            <a:spLocks noGrp="1"/>
          </p:cNvSpPr>
          <p:nvPr>
            <p:ph type="sldNum" sz="quarter" idx="10"/>
          </p:nvPr>
        </p:nvSpPr>
        <p:spPr/>
        <p:txBody>
          <a:bodyPr/>
          <a:lstStyle/>
          <a:p>
            <a:fld id="{8D3B99F0-B413-4F8E-9262-407D19939992}"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59" name="Rectangle 3"/>
          <p:cNvSpPr>
            <a:spLocks noGrp="1" noChangeArrowheads="1"/>
          </p:cNvSpPr>
          <p:nvPr>
            <p:ph type="body" idx="1"/>
          </p:nvPr>
        </p:nvSpPr>
        <p:spPr bwMode="auto">
          <a:xfrm>
            <a:off x="856826" y="4494214"/>
            <a:ext cx="5296327" cy="4184651"/>
          </a:xfrm>
        </p:spPr>
        <p:txBody>
          <a:bodyPr wrap="square" numCol="1" anchor="t" anchorCtr="0" compatLnSpc="1">
            <a:prstTxWarp prst="textNoShape">
              <a:avLst/>
            </a:prstTxWarp>
          </a:bodyPr>
          <a:lstStyle/>
          <a:p>
            <a:pPr>
              <a:defRPr/>
            </a:pPr>
            <a:endParaRPr lang="en-US"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43363" name="Rectangle 5"/>
          <p:cNvSpPr>
            <a:spLocks noGrp="1" noChangeArrowheads="1"/>
          </p:cNvSpPr>
          <p:nvPr>
            <p:ph type="body" idx="1"/>
          </p:nvPr>
        </p:nvSpPr>
        <p:spPr bwMode="auto">
          <a:xfrm>
            <a:off x="856828" y="4492628"/>
            <a:ext cx="5374114" cy="4184651"/>
          </a:xfrm>
          <a:noFill/>
        </p:spPr>
        <p:txBody>
          <a:bodyPr wrap="square" lIns="92450" tIns="46222" rIns="92450" bIns="46222" numCol="1" anchor="t" anchorCtr="0" compatLnSpc="1">
            <a:prstTxWarp prst="textNoShape">
              <a:avLst/>
            </a:prstTxWarp>
          </a:bodyPr>
          <a:lstStyle/>
          <a:p>
            <a:endParaRPr lang="en-US"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28</a:t>
            </a:fld>
            <a:endParaRPr lang="en-US"/>
          </a:p>
        </p:txBody>
      </p:sp>
    </p:spTree>
    <p:extLst>
      <p:ext uri="{BB962C8B-B14F-4D97-AF65-F5344CB8AC3E}">
        <p14:creationId xmlns:p14="http://schemas.microsoft.com/office/powerpoint/2010/main" val="3978491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5" name="Rectangle 3"/>
          <p:cNvSpPr>
            <a:spLocks noGrp="1" noChangeArrowheads="1"/>
          </p:cNvSpPr>
          <p:nvPr>
            <p:ph type="body" idx="1"/>
          </p:nvPr>
        </p:nvSpPr>
        <p:spPr bwMode="auto">
          <a:xfrm>
            <a:off x="533403" y="4492627"/>
            <a:ext cx="6019798" cy="4435475"/>
          </a:xfrm>
          <a:noFill/>
        </p:spPr>
        <p:txBody>
          <a:bodyPr wrap="square" numCol="1" anchor="t" anchorCtr="0" compatLnSpc="1">
            <a:prstTxWarp prst="textNoShape">
              <a:avLst/>
            </a:prstTxWarp>
            <a:normAutofit/>
          </a:bodyPr>
          <a:lstStyle/>
          <a:p>
            <a:pPr>
              <a:spcBef>
                <a:spcPts val="579"/>
              </a:spcBef>
            </a:pPr>
            <a:endParaRPr lang="en-US"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934720" y="4636580"/>
            <a:ext cx="5608320" cy="4392549"/>
          </a:xfrm>
        </p:spPr>
        <p:txBody>
          <a:bodyPr/>
          <a:lstStyle/>
          <a:p>
            <a:pPr>
              <a:spcBef>
                <a:spcPts val="611"/>
              </a:spcBef>
              <a:defRPr/>
            </a:pPr>
            <a:endParaRPr lang="en-US" dirty="0"/>
          </a:p>
        </p:txBody>
      </p:sp>
      <p:sp>
        <p:nvSpPr>
          <p:cNvPr id="4" name="Slide Number Placeholder 3"/>
          <p:cNvSpPr>
            <a:spLocks noGrp="1"/>
          </p:cNvSpPr>
          <p:nvPr>
            <p:ph type="sldNum" sz="quarter" idx="5"/>
          </p:nvPr>
        </p:nvSpPr>
        <p:spPr/>
        <p:txBody>
          <a:bodyPr/>
          <a:lstStyle/>
          <a:p>
            <a:pPr>
              <a:defRPr/>
            </a:pPr>
            <a:fld id="{16E643F1-3A86-4ECA-B067-CCBA0EC633A6}" type="slidenum">
              <a:rPr lang="en-US" smtClean="0"/>
              <a:pPr>
                <a:defRPr/>
              </a:pPr>
              <a:t>3</a:t>
            </a:fld>
            <a:endParaRPr lang="en-US" dirty="0"/>
          </a:p>
        </p:txBody>
      </p:sp>
    </p:spTree>
    <p:extLst>
      <p:ext uri="{BB962C8B-B14F-4D97-AF65-F5344CB8AC3E}">
        <p14:creationId xmlns:p14="http://schemas.microsoft.com/office/powerpoint/2010/main" val="3516420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30</a:t>
            </a:fld>
            <a:endParaRPr lang="en-US"/>
          </a:p>
        </p:txBody>
      </p:sp>
    </p:spTree>
    <p:extLst>
      <p:ext uri="{BB962C8B-B14F-4D97-AF65-F5344CB8AC3E}">
        <p14:creationId xmlns:p14="http://schemas.microsoft.com/office/powerpoint/2010/main" val="1497080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3" name="Rectangle 3"/>
          <p:cNvSpPr>
            <a:spLocks noGrp="1" noChangeArrowheads="1"/>
          </p:cNvSpPr>
          <p:nvPr>
            <p:ph type="body" idx="1"/>
          </p:nvPr>
        </p:nvSpPr>
        <p:spPr bwMode="auto">
          <a:xfrm>
            <a:off x="856827" y="4492628"/>
            <a:ext cx="5374640" cy="4184651"/>
          </a:xfrm>
          <a:noFill/>
        </p:spPr>
        <p:txBody>
          <a:bodyPr wrap="square" numCol="1" anchor="t" anchorCtr="0" compatLnSpc="1">
            <a:prstTxWarp prst="textNoShape">
              <a:avLst/>
            </a:prstTxWarp>
          </a:bodyPr>
          <a:lstStyle/>
          <a:p>
            <a:pPr defTabSz="914032">
              <a:spcBef>
                <a:spcPts val="579"/>
              </a:spcBef>
              <a:defRPr/>
            </a:pPr>
            <a:endParaRPr lang="en-US"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5" name="Rectangle 3"/>
          <p:cNvSpPr>
            <a:spLocks noGrp="1" noChangeArrowheads="1"/>
          </p:cNvSpPr>
          <p:nvPr>
            <p:ph type="body" idx="1"/>
          </p:nvPr>
        </p:nvSpPr>
        <p:spPr bwMode="auto">
          <a:xfrm>
            <a:off x="856827" y="4492628"/>
            <a:ext cx="5374640" cy="4184651"/>
          </a:xfrm>
        </p:spPr>
        <p:txBody>
          <a:bodyPr wrap="square" numCol="1" anchor="t" anchorCtr="0" compatLnSpc="1">
            <a:prstTxWarp prst="textNoShape">
              <a:avLst/>
            </a:prstTxWarp>
          </a:bodyPr>
          <a:lstStyle/>
          <a:p>
            <a:pPr marL="106324" indent="-115989">
              <a:spcBef>
                <a:spcPct val="3000"/>
              </a:spcBef>
              <a:defRPr/>
            </a:pPr>
            <a:endParaRPr lang="en-US"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5" name="Rectangle 3"/>
          <p:cNvSpPr>
            <a:spLocks noGrp="1" noChangeArrowheads="1"/>
          </p:cNvSpPr>
          <p:nvPr>
            <p:ph type="body" idx="1"/>
          </p:nvPr>
        </p:nvSpPr>
        <p:spPr bwMode="auto">
          <a:xfrm>
            <a:off x="933454" y="4492628"/>
            <a:ext cx="5297488" cy="4184651"/>
          </a:xfrm>
          <a:noFill/>
        </p:spPr>
        <p:txBody>
          <a:bodyPr wrap="square" numCol="1" anchor="t" anchorCtr="0" compatLnSpc="1">
            <a:prstTxWarp prst="textNoShape">
              <a:avLst/>
            </a:prstTxWarp>
            <a:normAutofit/>
          </a:bodyPr>
          <a:lstStyle/>
          <a:p>
            <a:pPr>
              <a:spcBef>
                <a:spcPts val="579"/>
              </a:spcBef>
            </a:pPr>
            <a:endParaRPr lang="en-US"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1" name="Rectangle 3"/>
          <p:cNvSpPr>
            <a:spLocks noGrp="1" noChangeArrowheads="1"/>
          </p:cNvSpPr>
          <p:nvPr>
            <p:ph type="body" idx="1"/>
          </p:nvPr>
        </p:nvSpPr>
        <p:spPr bwMode="auto">
          <a:xfrm>
            <a:off x="933452" y="4492628"/>
            <a:ext cx="5143499" cy="4184651"/>
          </a:xfrm>
        </p:spPr>
        <p:txBody>
          <a:bodyPr wrap="square" numCol="1" anchor="t" anchorCtr="0" compatLnSpc="1">
            <a:prstTxWarp prst="textNoShape">
              <a:avLst/>
            </a:prstTxWarp>
          </a:bodyPr>
          <a:lstStyle/>
          <a:p>
            <a:pPr marL="153039" indent="-162707">
              <a:spcBef>
                <a:spcPct val="3000"/>
              </a:spcBef>
              <a:defRPr/>
            </a:pPr>
            <a:endParaRPr lang="en-US"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5891" name="Rectangle 3"/>
          <p:cNvSpPr>
            <a:spLocks noGrp="1" noChangeArrowheads="1"/>
          </p:cNvSpPr>
          <p:nvPr>
            <p:ph type="body" idx="1"/>
          </p:nvPr>
        </p:nvSpPr>
        <p:spPr bwMode="auto">
          <a:xfrm>
            <a:off x="457203" y="4492631"/>
            <a:ext cx="6096000" cy="4392613"/>
          </a:xfrm>
          <a:noFill/>
        </p:spPr>
        <p:txBody>
          <a:bodyPr wrap="square" numCol="1" anchor="t" anchorCtr="0" compatLnSpc="1">
            <a:prstTxWarp prst="textNoShape">
              <a:avLst/>
            </a:prstTxWarp>
            <a:normAutofit/>
          </a:bodyPr>
          <a:lstStyle/>
          <a:p>
            <a:pPr>
              <a:spcBef>
                <a:spcPts val="611"/>
              </a:spcBef>
            </a:pPr>
            <a:endParaRPr lang="en-US"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1" name="Rectangle 3"/>
          <p:cNvSpPr>
            <a:spLocks noGrp="1" noChangeArrowheads="1"/>
          </p:cNvSpPr>
          <p:nvPr>
            <p:ph type="body" idx="1"/>
          </p:nvPr>
        </p:nvSpPr>
        <p:spPr bwMode="auto">
          <a:xfrm>
            <a:off x="856827" y="4426857"/>
            <a:ext cx="5451903" cy="4250421"/>
          </a:xfrm>
          <a:noFill/>
        </p:spPr>
        <p:txBody>
          <a:bodyPr wrap="square" numCol="1" anchor="t" anchorCtr="0" compatLnSpc="1">
            <a:prstTxWarp prst="textNoShape">
              <a:avLst/>
            </a:prstTxWarp>
            <a:normAutofit/>
          </a:bodyPr>
          <a:lstStyle/>
          <a:p>
            <a:pPr>
              <a:spcBef>
                <a:spcPts val="579"/>
              </a:spcBef>
            </a:pPr>
            <a:endParaRPr lang="en-US"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37</a:t>
            </a:fld>
            <a:endParaRPr lang="en-US"/>
          </a:p>
        </p:txBody>
      </p:sp>
    </p:spTree>
    <p:extLst>
      <p:ext uri="{BB962C8B-B14F-4D97-AF65-F5344CB8AC3E}">
        <p14:creationId xmlns:p14="http://schemas.microsoft.com/office/powerpoint/2010/main" val="1787646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38</a:t>
            </a:fld>
            <a:endParaRPr lang="en-US"/>
          </a:p>
        </p:txBody>
      </p:sp>
    </p:spTree>
    <p:extLst>
      <p:ext uri="{BB962C8B-B14F-4D97-AF65-F5344CB8AC3E}">
        <p14:creationId xmlns:p14="http://schemas.microsoft.com/office/powerpoint/2010/main" val="13611955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39</a:t>
            </a:fld>
            <a:endParaRPr lang="en-US"/>
          </a:p>
        </p:txBody>
      </p:sp>
    </p:spTree>
    <p:extLst>
      <p:ext uri="{BB962C8B-B14F-4D97-AF65-F5344CB8AC3E}">
        <p14:creationId xmlns:p14="http://schemas.microsoft.com/office/powerpoint/2010/main" val="4056762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4</a:t>
            </a:fld>
            <a:endParaRPr lang="en-US"/>
          </a:p>
        </p:txBody>
      </p:sp>
    </p:spTree>
    <p:extLst>
      <p:ext uri="{BB962C8B-B14F-4D97-AF65-F5344CB8AC3E}">
        <p14:creationId xmlns:p14="http://schemas.microsoft.com/office/powerpoint/2010/main" val="8330950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3" name="Rectangle 3"/>
          <p:cNvSpPr>
            <a:spLocks noGrp="1" noChangeArrowheads="1"/>
          </p:cNvSpPr>
          <p:nvPr>
            <p:ph type="body" idx="1"/>
          </p:nvPr>
        </p:nvSpPr>
        <p:spPr bwMode="auto">
          <a:xfrm>
            <a:off x="415431" y="4640583"/>
            <a:ext cx="6813070" cy="4800599"/>
          </a:xfrm>
        </p:spPr>
        <p:txBody>
          <a:bodyPr wrap="square" numCol="1" anchor="t" anchorCtr="0" compatLnSpc="1">
            <a:prstTxWarp prst="textNoShape">
              <a:avLst/>
            </a:prstTxWarp>
            <a:noAutofit/>
          </a:bodyPr>
          <a:lstStyle/>
          <a:p>
            <a:pPr>
              <a:spcBef>
                <a:spcPts val="646"/>
              </a:spcBef>
              <a:defRPr/>
            </a:pPr>
            <a:endParaRPr lang="en-US" b="1" dirty="0"/>
          </a:p>
        </p:txBody>
      </p:sp>
      <p:sp>
        <p:nvSpPr>
          <p:cNvPr id="5" name="Slide Number Placeholder 4"/>
          <p:cNvSpPr>
            <a:spLocks noGrp="1"/>
          </p:cNvSpPr>
          <p:nvPr>
            <p:ph type="sldNum" sz="quarter" idx="10"/>
          </p:nvPr>
        </p:nvSpPr>
        <p:spPr/>
        <p:txBody>
          <a:bodyPr/>
          <a:lstStyle/>
          <a:p>
            <a:fld id="{8D3B99F0-B413-4F8E-9262-407D19939992}" type="slidenum">
              <a:rPr lang="en-US" smtClean="0"/>
              <a:pPr/>
              <a:t>40</a:t>
            </a:fld>
            <a:endParaRPr lang="en-US" dirty="0"/>
          </a:p>
        </p:txBody>
      </p:sp>
    </p:spTree>
    <p:extLst>
      <p:ext uri="{BB962C8B-B14F-4D97-AF65-F5344CB8AC3E}">
        <p14:creationId xmlns:p14="http://schemas.microsoft.com/office/powerpoint/2010/main" val="3273496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7" name="Rectangle 3"/>
          <p:cNvSpPr>
            <a:spLocks noGrp="1" noChangeArrowheads="1"/>
          </p:cNvSpPr>
          <p:nvPr>
            <p:ph type="body" idx="1"/>
          </p:nvPr>
        </p:nvSpPr>
        <p:spPr bwMode="auto">
          <a:xfrm>
            <a:off x="933452" y="4492628"/>
            <a:ext cx="5143499" cy="4184651"/>
          </a:xfrm>
        </p:spPr>
        <p:txBody>
          <a:bodyPr wrap="square" numCol="1" anchor="t" anchorCtr="0" compatLnSpc="1">
            <a:prstTxWarp prst="textNoShape">
              <a:avLst/>
            </a:prstTxWarp>
          </a:bodyPr>
          <a:lstStyle/>
          <a:p>
            <a:pPr marL="111156" indent="-111156">
              <a:spcBef>
                <a:spcPts val="611"/>
              </a:spcBef>
              <a:defRPr/>
            </a:pPr>
            <a:endParaRPr lang="en-US"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7" name="Rectangle 3"/>
          <p:cNvSpPr>
            <a:spLocks noGrp="1" noChangeArrowheads="1"/>
          </p:cNvSpPr>
          <p:nvPr>
            <p:ph type="body" idx="1"/>
          </p:nvPr>
        </p:nvSpPr>
        <p:spPr bwMode="auto">
          <a:xfrm>
            <a:off x="856827" y="4492628"/>
            <a:ext cx="5220124" cy="4184651"/>
          </a:xfrm>
        </p:spPr>
        <p:txBody>
          <a:bodyPr wrap="square" numCol="1" anchor="t" anchorCtr="0" compatLnSpc="1">
            <a:prstTxWarp prst="textNoShape">
              <a:avLst/>
            </a:prstTxWarp>
          </a:bodyPr>
          <a:lstStyle/>
          <a:p>
            <a:pPr>
              <a:spcBef>
                <a:spcPts val="611"/>
              </a:spcBef>
              <a:defRPr/>
            </a:pPr>
            <a:endParaRPr lang="en-US"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5" name="Rectangle 3"/>
          <p:cNvSpPr>
            <a:spLocks noGrp="1" noChangeArrowheads="1"/>
          </p:cNvSpPr>
          <p:nvPr>
            <p:ph type="body" idx="1"/>
          </p:nvPr>
        </p:nvSpPr>
        <p:spPr bwMode="auto">
          <a:xfrm>
            <a:off x="533403" y="4492628"/>
            <a:ext cx="5943600" cy="4184651"/>
          </a:xfrm>
          <a:noFill/>
        </p:spPr>
        <p:txBody>
          <a:bodyPr wrap="square" numCol="1" anchor="t" anchorCtr="0" compatLnSpc="1">
            <a:prstTxWarp prst="textNoShape">
              <a:avLst/>
            </a:prstTxWarp>
            <a:normAutofit/>
          </a:bodyPr>
          <a:lstStyle/>
          <a:p>
            <a:pPr>
              <a:spcBef>
                <a:spcPts val="611"/>
              </a:spcBef>
            </a:pPr>
            <a:endParaRPr lang="en-US"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3" name="Rectangle 3"/>
          <p:cNvSpPr>
            <a:spLocks noGrp="1" noChangeArrowheads="1"/>
          </p:cNvSpPr>
          <p:nvPr>
            <p:ph type="body" idx="1"/>
          </p:nvPr>
        </p:nvSpPr>
        <p:spPr bwMode="auto">
          <a:xfrm>
            <a:off x="778934" y="4492628"/>
            <a:ext cx="5298017" cy="4184651"/>
          </a:xfrm>
          <a:noFill/>
        </p:spPr>
        <p:txBody>
          <a:bodyPr wrap="square" numCol="1" anchor="t" anchorCtr="0" compatLnSpc="1">
            <a:prstTxWarp prst="textNoShape">
              <a:avLst/>
            </a:prstTxWarp>
          </a:bodyPr>
          <a:lstStyle/>
          <a:p>
            <a:pPr>
              <a:spcBef>
                <a:spcPts val="611"/>
              </a:spcBef>
            </a:pPr>
            <a:endParaRPr lang="en-US"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45</a:t>
            </a:fld>
            <a:endParaRPr lang="en-US"/>
          </a:p>
        </p:txBody>
      </p:sp>
    </p:spTree>
    <p:extLst>
      <p:ext uri="{BB962C8B-B14F-4D97-AF65-F5344CB8AC3E}">
        <p14:creationId xmlns:p14="http://schemas.microsoft.com/office/powerpoint/2010/main" val="31015492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46</a:t>
            </a:fld>
            <a:endParaRPr lang="en-US"/>
          </a:p>
        </p:txBody>
      </p:sp>
    </p:spTree>
    <p:extLst>
      <p:ext uri="{BB962C8B-B14F-4D97-AF65-F5344CB8AC3E}">
        <p14:creationId xmlns:p14="http://schemas.microsoft.com/office/powerpoint/2010/main" val="29364598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3" name="Rectangle 3"/>
          <p:cNvSpPr>
            <a:spLocks noGrp="1" noChangeArrowheads="1"/>
          </p:cNvSpPr>
          <p:nvPr>
            <p:ph type="body" idx="1"/>
          </p:nvPr>
        </p:nvSpPr>
        <p:spPr bwMode="auto">
          <a:xfrm>
            <a:off x="415431" y="4640583"/>
            <a:ext cx="6813070" cy="4800599"/>
          </a:xfrm>
        </p:spPr>
        <p:txBody>
          <a:bodyPr wrap="square" numCol="1" anchor="t" anchorCtr="0" compatLnSpc="1">
            <a:prstTxWarp prst="textNoShape">
              <a:avLst/>
            </a:prstTxWarp>
            <a:noAutofit/>
          </a:bodyPr>
          <a:lstStyle/>
          <a:p>
            <a:pPr>
              <a:spcBef>
                <a:spcPts val="646"/>
              </a:spcBef>
              <a:defRPr/>
            </a:pPr>
            <a:endParaRPr lang="en-US" b="1" dirty="0"/>
          </a:p>
        </p:txBody>
      </p:sp>
      <p:sp>
        <p:nvSpPr>
          <p:cNvPr id="5" name="Slide Number Placeholder 4"/>
          <p:cNvSpPr>
            <a:spLocks noGrp="1"/>
          </p:cNvSpPr>
          <p:nvPr>
            <p:ph type="sldNum" sz="quarter" idx="10"/>
          </p:nvPr>
        </p:nvSpPr>
        <p:spPr/>
        <p:txBody>
          <a:bodyPr/>
          <a:lstStyle/>
          <a:p>
            <a:fld id="{8D3B99F0-B413-4F8E-9262-407D19939992}" type="slidenum">
              <a:rPr lang="en-US" smtClean="0"/>
              <a:pPr/>
              <a:t>47</a:t>
            </a:fld>
            <a:endParaRPr lang="en-US" dirty="0"/>
          </a:p>
        </p:txBody>
      </p:sp>
    </p:spTree>
    <p:extLst>
      <p:ext uri="{BB962C8B-B14F-4D97-AF65-F5344CB8AC3E}">
        <p14:creationId xmlns:p14="http://schemas.microsoft.com/office/powerpoint/2010/main" val="32734964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3" name="Rectangle 3"/>
          <p:cNvSpPr>
            <a:spLocks noGrp="1" noChangeArrowheads="1"/>
          </p:cNvSpPr>
          <p:nvPr>
            <p:ph type="body" idx="1"/>
          </p:nvPr>
        </p:nvSpPr>
        <p:spPr bwMode="auto">
          <a:xfrm>
            <a:off x="415431" y="4640583"/>
            <a:ext cx="6813070" cy="4800599"/>
          </a:xfrm>
        </p:spPr>
        <p:txBody>
          <a:bodyPr wrap="square" numCol="1" anchor="t" anchorCtr="0" compatLnSpc="1">
            <a:prstTxWarp prst="textNoShape">
              <a:avLst/>
            </a:prstTxWarp>
            <a:noAutofit/>
          </a:bodyPr>
          <a:lstStyle/>
          <a:p>
            <a:pPr>
              <a:spcBef>
                <a:spcPts val="646"/>
              </a:spcBef>
              <a:defRPr/>
            </a:pPr>
            <a:endParaRPr lang="en-US" b="1" dirty="0"/>
          </a:p>
        </p:txBody>
      </p:sp>
      <p:sp>
        <p:nvSpPr>
          <p:cNvPr id="5" name="Slide Number Placeholder 4"/>
          <p:cNvSpPr>
            <a:spLocks noGrp="1"/>
          </p:cNvSpPr>
          <p:nvPr>
            <p:ph type="sldNum" sz="quarter" idx="10"/>
          </p:nvPr>
        </p:nvSpPr>
        <p:spPr/>
        <p:txBody>
          <a:bodyPr/>
          <a:lstStyle/>
          <a:p>
            <a:fld id="{8D3B99F0-B413-4F8E-9262-407D19939992}" type="slidenum">
              <a:rPr lang="en-US" smtClean="0"/>
              <a:pPr/>
              <a:t>48</a:t>
            </a:fld>
            <a:endParaRPr lang="en-US" dirty="0"/>
          </a:p>
        </p:txBody>
      </p:sp>
    </p:spTree>
    <p:extLst>
      <p:ext uri="{BB962C8B-B14F-4D97-AF65-F5344CB8AC3E}">
        <p14:creationId xmlns:p14="http://schemas.microsoft.com/office/powerpoint/2010/main" val="32734964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3" name="Rectangle 3"/>
          <p:cNvSpPr>
            <a:spLocks noGrp="1" noChangeArrowheads="1"/>
          </p:cNvSpPr>
          <p:nvPr>
            <p:ph type="body" idx="1"/>
          </p:nvPr>
        </p:nvSpPr>
        <p:spPr bwMode="auto">
          <a:xfrm>
            <a:off x="752027" y="4492628"/>
            <a:ext cx="5556701" cy="4194174"/>
          </a:xfrm>
        </p:spPr>
        <p:txBody>
          <a:bodyPr wrap="square" numCol="1" anchor="t" anchorCtr="0" compatLnSpc="1">
            <a:prstTxWarp prst="textNoShape">
              <a:avLst/>
            </a:prstTxWarp>
            <a:normAutofit/>
          </a:bodyPr>
          <a:lstStyle/>
          <a:p>
            <a:pPr marL="225531" lvl="1" indent="-115989">
              <a:defRPr/>
            </a:pPr>
            <a:endParaRPr lang="en-US" b="1"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a:ln/>
        </p:spPr>
      </p:sp>
      <p:sp>
        <p:nvSpPr>
          <p:cNvPr id="14338" name="Rectangle 3"/>
          <p:cNvSpPr>
            <a:spLocks noGrp="1"/>
          </p:cNvSpPr>
          <p:nvPr>
            <p:ph type="body" idx="1"/>
          </p:nvPr>
        </p:nvSpPr>
        <p:spPr>
          <a:noFill/>
        </p:spPr>
        <p:txBody>
          <a:bodyPr/>
          <a:lstStyle/>
          <a:p>
            <a:pPr eaLnBrk="1" hangingPunct="1"/>
            <a:endParaRPr lang="en-US">
              <a:latin typeface="Calibri" charset="0"/>
              <a:ea typeface="ＭＳ Ｐゴシック" charset="0"/>
              <a:cs typeface="ＭＳ Ｐゴシック" charset="0"/>
            </a:endParaRPr>
          </a:p>
        </p:txBody>
      </p:sp>
      <p:sp>
        <p:nvSpPr>
          <p:cNvPr id="14339" name="Footer Placeholder 1"/>
          <p:cNvSpPr>
            <a:spLocks noGrp="1"/>
          </p:cNvSpPr>
          <p:nvPr>
            <p:ph type="ftr" sz="quarter" idx="4"/>
          </p:nvPr>
        </p:nvSpPr>
        <p:spPr>
          <a:noFill/>
        </p:spPr>
        <p:txBody>
          <a:bodyPr/>
          <a:lstStyle>
            <a:lvl1pPr defTabSz="465153" eaLnBrk="0" hangingPunct="0">
              <a:defRPr sz="2300">
                <a:solidFill>
                  <a:schemeClr val="tx1"/>
                </a:solidFill>
                <a:latin typeface="Arial" charset="0"/>
                <a:ea typeface="ＭＳ Ｐゴシック" charset="0"/>
                <a:cs typeface="ＭＳ Ｐゴシック" charset="0"/>
              </a:defRPr>
            </a:lvl1pPr>
            <a:lvl2pPr marL="716091" indent="-275419" defTabSz="465153" eaLnBrk="0" hangingPunct="0">
              <a:defRPr sz="2300">
                <a:solidFill>
                  <a:schemeClr val="tx1"/>
                </a:solidFill>
                <a:latin typeface="Arial" charset="0"/>
                <a:ea typeface="ＭＳ Ｐゴシック" charset="0"/>
              </a:defRPr>
            </a:lvl2pPr>
            <a:lvl3pPr marL="1101679" indent="-220335" defTabSz="465153" eaLnBrk="0" hangingPunct="0">
              <a:defRPr sz="2300">
                <a:solidFill>
                  <a:schemeClr val="tx1"/>
                </a:solidFill>
                <a:latin typeface="Arial" charset="0"/>
                <a:ea typeface="ＭＳ Ｐゴシック" charset="0"/>
              </a:defRPr>
            </a:lvl3pPr>
            <a:lvl4pPr marL="1542349" indent="-220335" defTabSz="465153" eaLnBrk="0" hangingPunct="0">
              <a:defRPr sz="2300">
                <a:solidFill>
                  <a:schemeClr val="tx1"/>
                </a:solidFill>
                <a:latin typeface="Arial" charset="0"/>
                <a:ea typeface="ＭＳ Ｐゴシック" charset="0"/>
              </a:defRPr>
            </a:lvl4pPr>
            <a:lvl5pPr marL="1983021" indent="-220335" defTabSz="465153" eaLnBrk="0" hangingPunct="0">
              <a:defRPr sz="2300">
                <a:solidFill>
                  <a:schemeClr val="tx1"/>
                </a:solidFill>
                <a:latin typeface="Arial" charset="0"/>
                <a:ea typeface="ＭＳ Ｐゴシック" charset="0"/>
              </a:defRPr>
            </a:lvl5pPr>
            <a:lvl6pPr marL="2423693" indent="-220335" defTabSz="465153" eaLnBrk="0" fontAlgn="base" hangingPunct="0">
              <a:spcBef>
                <a:spcPct val="0"/>
              </a:spcBef>
              <a:spcAft>
                <a:spcPct val="0"/>
              </a:spcAft>
              <a:defRPr sz="2300">
                <a:solidFill>
                  <a:schemeClr val="tx1"/>
                </a:solidFill>
                <a:latin typeface="Arial" charset="0"/>
                <a:ea typeface="ＭＳ Ｐゴシック" charset="0"/>
              </a:defRPr>
            </a:lvl6pPr>
            <a:lvl7pPr marL="2864363" indent="-220335" defTabSz="465153" eaLnBrk="0" fontAlgn="base" hangingPunct="0">
              <a:spcBef>
                <a:spcPct val="0"/>
              </a:spcBef>
              <a:spcAft>
                <a:spcPct val="0"/>
              </a:spcAft>
              <a:defRPr sz="2300">
                <a:solidFill>
                  <a:schemeClr val="tx1"/>
                </a:solidFill>
                <a:latin typeface="Arial" charset="0"/>
                <a:ea typeface="ＭＳ Ｐゴシック" charset="0"/>
              </a:defRPr>
            </a:lvl7pPr>
            <a:lvl8pPr marL="3305035" indent="-220335" defTabSz="465153" eaLnBrk="0" fontAlgn="base" hangingPunct="0">
              <a:spcBef>
                <a:spcPct val="0"/>
              </a:spcBef>
              <a:spcAft>
                <a:spcPct val="0"/>
              </a:spcAft>
              <a:defRPr sz="2300">
                <a:solidFill>
                  <a:schemeClr val="tx1"/>
                </a:solidFill>
                <a:latin typeface="Arial" charset="0"/>
                <a:ea typeface="ＭＳ Ｐゴシック" charset="0"/>
              </a:defRPr>
            </a:lvl8pPr>
            <a:lvl9pPr marL="3745706" indent="-220335" defTabSz="465153"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r>
              <a:rPr lang="en-US" sz="1200"/>
              <a:t>©2012 Selfhelp Community Services, Inc.</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3" name="Rectangle 3"/>
          <p:cNvSpPr>
            <a:spLocks noGrp="1" noChangeArrowheads="1"/>
          </p:cNvSpPr>
          <p:nvPr>
            <p:ph type="body" idx="1"/>
          </p:nvPr>
        </p:nvSpPr>
        <p:spPr bwMode="auto">
          <a:xfrm>
            <a:off x="533401" y="4492629"/>
            <a:ext cx="6096000" cy="4029075"/>
          </a:xfrm>
        </p:spPr>
        <p:txBody>
          <a:bodyPr wrap="square" numCol="1" anchor="t" anchorCtr="0" compatLnSpc="1">
            <a:prstTxWarp prst="textNoShape">
              <a:avLst/>
            </a:prstTxWarp>
            <a:noAutofit/>
          </a:bodyPr>
          <a:lstStyle/>
          <a:p>
            <a:pPr marL="225531" lvl="1" indent="-115989" defTabSz="914032">
              <a:spcAft>
                <a:spcPct val="0"/>
              </a:spcAft>
              <a:defRPr/>
            </a:pPr>
            <a:endParaRPr lang="en-US" sz="1100" b="1" dirty="0"/>
          </a:p>
        </p:txBody>
      </p:sp>
      <p:sp>
        <p:nvSpPr>
          <p:cNvPr id="8" name="Slide Number Placeholder 7"/>
          <p:cNvSpPr>
            <a:spLocks noGrp="1"/>
          </p:cNvSpPr>
          <p:nvPr>
            <p:ph type="sldNum" sz="quarter" idx="10"/>
          </p:nvPr>
        </p:nvSpPr>
        <p:spPr/>
        <p:txBody>
          <a:bodyPr/>
          <a:lstStyle/>
          <a:p>
            <a:fld id="{8D3B99F0-B413-4F8E-9262-407D19939992}"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3" name="Rectangle 3"/>
          <p:cNvSpPr>
            <a:spLocks noGrp="1" noChangeArrowheads="1"/>
          </p:cNvSpPr>
          <p:nvPr>
            <p:ph type="body" idx="1"/>
          </p:nvPr>
        </p:nvSpPr>
        <p:spPr bwMode="auto">
          <a:xfrm>
            <a:off x="856827" y="4492628"/>
            <a:ext cx="5220124" cy="4184651"/>
          </a:xfrm>
          <a:noFill/>
        </p:spPr>
        <p:txBody>
          <a:bodyPr wrap="square" numCol="1" anchor="t" anchorCtr="0" compatLnSpc="1">
            <a:prstTxWarp prst="textNoShape">
              <a:avLst/>
            </a:prstTxWarp>
          </a:bodyPr>
          <a:lstStyle/>
          <a:p>
            <a:pPr eaLnBrk="1" hangingPunct="1"/>
            <a:endParaRPr lang="en-US" dirty="0" smtClean="0">
              <a:solidFill>
                <a:srgbClr val="231F20"/>
              </a:solidFill>
            </a:endParaRPr>
          </a:p>
        </p:txBody>
      </p:sp>
      <p:sp>
        <p:nvSpPr>
          <p:cNvPr id="4" name="Slide Number Placeholder 3"/>
          <p:cNvSpPr>
            <a:spLocks noGrp="1"/>
          </p:cNvSpPr>
          <p:nvPr>
            <p:ph type="sldNum" sz="quarter" idx="10"/>
          </p:nvPr>
        </p:nvSpPr>
        <p:spPr/>
        <p:txBody>
          <a:bodyPr/>
          <a:lstStyle/>
          <a:p>
            <a:fld id="{8D3B99F0-B413-4F8E-9262-407D19939992}"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79" name="Rectangle 3"/>
          <p:cNvSpPr>
            <a:spLocks noGrp="1" noChangeArrowheads="1"/>
          </p:cNvSpPr>
          <p:nvPr>
            <p:ph type="body" idx="1"/>
          </p:nvPr>
        </p:nvSpPr>
        <p:spPr bwMode="auto">
          <a:xfrm>
            <a:off x="856827" y="4492628"/>
            <a:ext cx="5350300" cy="4184651"/>
          </a:xfrm>
        </p:spPr>
        <p:txBody>
          <a:bodyPr wrap="square" numCol="1" anchor="t" anchorCtr="0" compatLnSpc="1">
            <a:prstTxWarp prst="textNoShape">
              <a:avLst/>
            </a:prstTxWarp>
          </a:bodyPr>
          <a:lstStyle/>
          <a:p>
            <a:pPr>
              <a:spcBef>
                <a:spcPts val="579"/>
              </a:spcBef>
              <a:defRPr/>
            </a:pPr>
            <a:endParaRPr lang="en-US" dirty="0" smtClean="0"/>
          </a:p>
        </p:txBody>
      </p:sp>
      <p:sp>
        <p:nvSpPr>
          <p:cNvPr id="7" name="Slide Number Placeholder 6"/>
          <p:cNvSpPr>
            <a:spLocks noGrp="1"/>
          </p:cNvSpPr>
          <p:nvPr>
            <p:ph type="sldNum" sz="quarter" idx="10"/>
          </p:nvPr>
        </p:nvSpPr>
        <p:spPr/>
        <p:txBody>
          <a:bodyPr/>
          <a:lstStyle/>
          <a:p>
            <a:fld id="{8D3B99F0-B413-4F8E-9262-407D19939992}"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648200" cy="3486150"/>
          </a:xfrm>
        </p:spPr>
      </p:sp>
      <p:sp>
        <p:nvSpPr>
          <p:cNvPr id="3" name="Notes Placeholder 2"/>
          <p:cNvSpPr>
            <a:spLocks noGrp="1"/>
          </p:cNvSpPr>
          <p:nvPr>
            <p:ph type="body" idx="1"/>
          </p:nvPr>
        </p:nvSpPr>
        <p:spPr/>
        <p:txBody>
          <a:bodyPr>
            <a:normAutofit/>
          </a:bodyPr>
          <a:lstStyle/>
          <a:p>
            <a:pPr>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666AA210-F09A-4D2C-988F-5E80B2706499}"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xfrm>
            <a:off x="701040" y="4415790"/>
            <a:ext cx="5608320" cy="4183380"/>
          </a:xfrm>
          <a:noFill/>
        </p:spPr>
        <p:txBody>
          <a:bodyPr wrap="square" numCol="1" anchor="t" anchorCtr="0" compatLnSpc="1">
            <a:prstTxWarp prst="textNoShape">
              <a:avLst/>
            </a:prstTxWarp>
            <a:normAutofit/>
          </a:bodyPr>
          <a:lstStyle/>
          <a:p>
            <a:pPr>
              <a:spcBef>
                <a:spcPts val="579"/>
              </a:spcBef>
            </a:pPr>
            <a:endParaRPr lang="en-US" dirty="0" smtClean="0"/>
          </a:p>
        </p:txBody>
      </p:sp>
      <p:sp>
        <p:nvSpPr>
          <p:cNvPr id="8" name="Slide Number Placeholder 7"/>
          <p:cNvSpPr>
            <a:spLocks noGrp="1"/>
          </p:cNvSpPr>
          <p:nvPr>
            <p:ph type="sldNum" sz="quarter" idx="10"/>
          </p:nvPr>
        </p:nvSpPr>
        <p:spPr/>
        <p:txBody>
          <a:bodyPr/>
          <a:lstStyle/>
          <a:p>
            <a:fld id="{8D3B99F0-B413-4F8E-9262-407D19939992}"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55</a:t>
            </a:fld>
            <a:endParaRPr lang="en-US"/>
          </a:p>
        </p:txBody>
      </p:sp>
    </p:spTree>
    <p:extLst>
      <p:ext uri="{BB962C8B-B14F-4D97-AF65-F5344CB8AC3E}">
        <p14:creationId xmlns:p14="http://schemas.microsoft.com/office/powerpoint/2010/main" val="38049299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56</a:t>
            </a:fld>
            <a:endParaRPr lang="en-US"/>
          </a:p>
        </p:txBody>
      </p:sp>
    </p:spTree>
    <p:extLst>
      <p:ext uri="{BB962C8B-B14F-4D97-AF65-F5344CB8AC3E}">
        <p14:creationId xmlns:p14="http://schemas.microsoft.com/office/powerpoint/2010/main" val="26482362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CB7045B-1E14-487B-AFA5-130B4276993F}" type="slidenum">
              <a:rPr lang="en-US" smtClean="0"/>
              <a:pPr/>
              <a:t>57</a:t>
            </a:fld>
            <a:endParaRPr lang="en-US" dirty="0" smtClean="0"/>
          </a:p>
        </p:txBody>
      </p:sp>
      <p:sp>
        <p:nvSpPr>
          <p:cNvPr id="162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20" name="Rectangle 3"/>
          <p:cNvSpPr>
            <a:spLocks noGrp="1" noChangeArrowheads="1"/>
          </p:cNvSpPr>
          <p:nvPr>
            <p:ph type="body" idx="1"/>
          </p:nvPr>
        </p:nvSpPr>
        <p:spPr bwMode="auto">
          <a:xfrm>
            <a:off x="876300" y="4342319"/>
            <a:ext cx="5257800" cy="4310037"/>
          </a:xfrm>
          <a:noFill/>
        </p:spPr>
        <p:txBody>
          <a:bodyPr wrap="square" numCol="1" anchor="t" anchorCtr="0" compatLnSpc="1">
            <a:prstTxWarp prst="textNoShape">
              <a:avLst/>
            </a:prstTxWarp>
          </a:bodyPr>
          <a:lstStyle/>
          <a:p>
            <a:pPr>
              <a:spcBef>
                <a:spcPts val="579"/>
              </a:spcBef>
            </a:pPr>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7B4346D-CB59-4C35-B835-8E4F7E5AFB89}" type="slidenum">
              <a:rPr lang="en-US" smtClean="0"/>
              <a:pPr/>
              <a:t>58</a:t>
            </a:fld>
            <a:endParaRPr lang="en-US" dirty="0" smtClean="0"/>
          </a:p>
        </p:txBody>
      </p:sp>
      <p:sp>
        <p:nvSpPr>
          <p:cNvPr id="158723" name="Rectangle 2"/>
          <p:cNvSpPr>
            <a:spLocks noGrp="1" noRot="1" noChangeAspect="1" noChangeArrowheads="1" noTextEdit="1"/>
          </p:cNvSpPr>
          <p:nvPr>
            <p:ph type="sldImg"/>
          </p:nvPr>
        </p:nvSpPr>
        <p:spPr bwMode="auto">
          <a:xfrm>
            <a:off x="1182688" y="784225"/>
            <a:ext cx="4645025" cy="3482975"/>
          </a:xfrm>
          <a:noFill/>
          <a:ln>
            <a:solidFill>
              <a:srgbClr val="000000"/>
            </a:solidFill>
            <a:miter lim="800000"/>
            <a:headEnd/>
            <a:tailEnd/>
          </a:ln>
        </p:spPr>
      </p:sp>
      <p:sp>
        <p:nvSpPr>
          <p:cNvPr id="94212" name="Rectangle 3"/>
          <p:cNvSpPr>
            <a:spLocks noGrp="1" noChangeArrowheads="1"/>
          </p:cNvSpPr>
          <p:nvPr>
            <p:ph type="body" idx="1"/>
          </p:nvPr>
        </p:nvSpPr>
        <p:spPr bwMode="auto">
          <a:xfrm>
            <a:off x="838201" y="4342319"/>
            <a:ext cx="5435866" cy="4310037"/>
          </a:xfrm>
        </p:spPr>
        <p:txBody>
          <a:bodyPr wrap="square" numCol="1" anchor="t" anchorCtr="0" compatLnSpc="1">
            <a:prstTxWarp prst="textNoShape">
              <a:avLst/>
            </a:prstTxWarp>
          </a:bodyPr>
          <a:lstStyle/>
          <a:p>
            <a:pPr>
              <a:spcBef>
                <a:spcPts val="579"/>
              </a:spcBef>
              <a:defRPr/>
            </a:pPr>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975B3E0-4849-40F4-AAF2-937096F57F04}" type="slidenum">
              <a:rPr lang="en-US" smtClean="0"/>
              <a:pPr/>
              <a:t>59</a:t>
            </a:fld>
            <a:endParaRPr lang="en-US" dirty="0" smtClean="0"/>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xfrm>
            <a:off x="934112" y="4342319"/>
            <a:ext cx="5374945" cy="4310037"/>
          </a:xfrm>
        </p:spPr>
        <p:txBody>
          <a:bodyPr wrap="square" numCol="1" anchor="t" anchorCtr="0" compatLnSpc="1">
            <a:prstTxWarp prst="textNoShape">
              <a:avLst/>
            </a:prstTxWarp>
          </a:bodyPr>
          <a:lstStyle/>
          <a:p>
            <a:pPr marL="113179" lvl="1" indent="-113179">
              <a:spcBef>
                <a:spcPts val="579"/>
              </a:spcBef>
              <a:defRPr/>
            </a:pPr>
            <a:endParaRPr lang="en-US" b="1"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6</a:t>
            </a:fld>
            <a:endParaRPr lang="en-US"/>
          </a:p>
        </p:txBody>
      </p:sp>
    </p:spTree>
    <p:extLst>
      <p:ext uri="{BB962C8B-B14F-4D97-AF65-F5344CB8AC3E}">
        <p14:creationId xmlns:p14="http://schemas.microsoft.com/office/powerpoint/2010/main" val="24360129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876301" y="4415790"/>
            <a:ext cx="5403850" cy="4183380"/>
          </a:xfrm>
        </p:spPr>
        <p:txBody>
          <a:bodyPr>
            <a:noAutofit/>
          </a:bodyPr>
          <a:lstStyle/>
          <a:p>
            <a:pPr>
              <a:spcBef>
                <a:spcPts val="579"/>
              </a:spcBef>
              <a:defRPr/>
            </a:pPr>
            <a:endParaRPr lang="en-US" dirty="0" smtClean="0"/>
          </a:p>
        </p:txBody>
      </p:sp>
      <p:sp>
        <p:nvSpPr>
          <p:cNvPr id="163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234EEA-B4D9-4783-A899-DF96BC38189F}" type="slidenum">
              <a:rPr lang="en-US" smtClean="0"/>
              <a:pPr/>
              <a:t>60</a:t>
            </a:fld>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AA210-F09A-4D2C-988F-5E80B2706499}"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a:ln/>
        </p:spPr>
      </p:sp>
      <p:sp>
        <p:nvSpPr>
          <p:cNvPr id="30722" name="Rectangle 3"/>
          <p:cNvSpPr>
            <a:spLocks noGrp="1"/>
          </p:cNvSpPr>
          <p:nvPr>
            <p:ph type="body" idx="1"/>
          </p:nvPr>
        </p:nvSpPr>
        <p:spPr>
          <a:noFill/>
        </p:spPr>
        <p:txBody>
          <a:bodyPr/>
          <a:lstStyle/>
          <a:p>
            <a:pPr eaLnBrk="1" hangingPunct="1"/>
            <a:endParaRPr lang="en-US">
              <a:latin typeface="Calibri" charset="0"/>
              <a:ea typeface="ＭＳ Ｐゴシック" charset="0"/>
              <a:cs typeface="ＭＳ Ｐゴシック" charset="0"/>
            </a:endParaRPr>
          </a:p>
        </p:txBody>
      </p:sp>
      <p:sp>
        <p:nvSpPr>
          <p:cNvPr id="30723" name="Footer Placeholder 1"/>
          <p:cNvSpPr>
            <a:spLocks noGrp="1"/>
          </p:cNvSpPr>
          <p:nvPr>
            <p:ph type="ftr" sz="quarter" idx="4"/>
          </p:nvPr>
        </p:nvSpPr>
        <p:spPr>
          <a:noFill/>
        </p:spPr>
        <p:txBody>
          <a:bodyPr/>
          <a:lstStyle>
            <a:lvl1pPr defTabSz="465153" eaLnBrk="0" hangingPunct="0">
              <a:defRPr sz="2300">
                <a:solidFill>
                  <a:schemeClr val="tx1"/>
                </a:solidFill>
                <a:latin typeface="Arial" charset="0"/>
                <a:ea typeface="ＭＳ Ｐゴシック" charset="0"/>
                <a:cs typeface="ＭＳ Ｐゴシック" charset="0"/>
              </a:defRPr>
            </a:lvl1pPr>
            <a:lvl2pPr marL="716091" indent="-275419" defTabSz="465153" eaLnBrk="0" hangingPunct="0">
              <a:defRPr sz="2300">
                <a:solidFill>
                  <a:schemeClr val="tx1"/>
                </a:solidFill>
                <a:latin typeface="Arial" charset="0"/>
                <a:ea typeface="ＭＳ Ｐゴシック" charset="0"/>
              </a:defRPr>
            </a:lvl2pPr>
            <a:lvl3pPr marL="1101679" indent="-220335" defTabSz="465153" eaLnBrk="0" hangingPunct="0">
              <a:defRPr sz="2300">
                <a:solidFill>
                  <a:schemeClr val="tx1"/>
                </a:solidFill>
                <a:latin typeface="Arial" charset="0"/>
                <a:ea typeface="ＭＳ Ｐゴシック" charset="0"/>
              </a:defRPr>
            </a:lvl3pPr>
            <a:lvl4pPr marL="1542349" indent="-220335" defTabSz="465153" eaLnBrk="0" hangingPunct="0">
              <a:defRPr sz="2300">
                <a:solidFill>
                  <a:schemeClr val="tx1"/>
                </a:solidFill>
                <a:latin typeface="Arial" charset="0"/>
                <a:ea typeface="ＭＳ Ｐゴシック" charset="0"/>
              </a:defRPr>
            </a:lvl4pPr>
            <a:lvl5pPr marL="1983021" indent="-220335" defTabSz="465153" eaLnBrk="0" hangingPunct="0">
              <a:defRPr sz="2300">
                <a:solidFill>
                  <a:schemeClr val="tx1"/>
                </a:solidFill>
                <a:latin typeface="Arial" charset="0"/>
                <a:ea typeface="ＭＳ Ｐゴシック" charset="0"/>
              </a:defRPr>
            </a:lvl5pPr>
            <a:lvl6pPr marL="2423693" indent="-220335" defTabSz="465153" eaLnBrk="0" fontAlgn="base" hangingPunct="0">
              <a:spcBef>
                <a:spcPct val="0"/>
              </a:spcBef>
              <a:spcAft>
                <a:spcPct val="0"/>
              </a:spcAft>
              <a:defRPr sz="2300">
                <a:solidFill>
                  <a:schemeClr val="tx1"/>
                </a:solidFill>
                <a:latin typeface="Arial" charset="0"/>
                <a:ea typeface="ＭＳ Ｐゴシック" charset="0"/>
              </a:defRPr>
            </a:lvl6pPr>
            <a:lvl7pPr marL="2864363" indent="-220335" defTabSz="465153" eaLnBrk="0" fontAlgn="base" hangingPunct="0">
              <a:spcBef>
                <a:spcPct val="0"/>
              </a:spcBef>
              <a:spcAft>
                <a:spcPct val="0"/>
              </a:spcAft>
              <a:defRPr sz="2300">
                <a:solidFill>
                  <a:schemeClr val="tx1"/>
                </a:solidFill>
                <a:latin typeface="Arial" charset="0"/>
                <a:ea typeface="ＭＳ Ｐゴシック" charset="0"/>
              </a:defRPr>
            </a:lvl7pPr>
            <a:lvl8pPr marL="3305035" indent="-220335" defTabSz="465153" eaLnBrk="0" fontAlgn="base" hangingPunct="0">
              <a:spcBef>
                <a:spcPct val="0"/>
              </a:spcBef>
              <a:spcAft>
                <a:spcPct val="0"/>
              </a:spcAft>
              <a:defRPr sz="2300">
                <a:solidFill>
                  <a:schemeClr val="tx1"/>
                </a:solidFill>
                <a:latin typeface="Arial" charset="0"/>
                <a:ea typeface="ＭＳ Ｐゴシック" charset="0"/>
              </a:defRPr>
            </a:lvl8pPr>
            <a:lvl9pPr marL="3745706" indent="-220335" defTabSz="465153"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r>
              <a:rPr lang="en-US" sz="1200"/>
              <a:t>©2012 Selfhelp Community Services, Inc.</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63</a:t>
            </a:fld>
            <a:endParaRPr lang="en-US"/>
          </a:p>
        </p:txBody>
      </p:sp>
    </p:spTree>
    <p:extLst>
      <p:ext uri="{BB962C8B-B14F-4D97-AF65-F5344CB8AC3E}">
        <p14:creationId xmlns:p14="http://schemas.microsoft.com/office/powerpoint/2010/main" val="16889577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a:ln/>
        </p:spPr>
      </p:sp>
      <p:sp>
        <p:nvSpPr>
          <p:cNvPr id="32770" name="Rectangle 3"/>
          <p:cNvSpPr>
            <a:spLocks noGrp="1"/>
          </p:cNvSpPr>
          <p:nvPr>
            <p:ph type="body" idx="1"/>
          </p:nvPr>
        </p:nvSpPr>
        <p:spPr>
          <a:noFill/>
        </p:spPr>
        <p:txBody>
          <a:bodyPr/>
          <a:lstStyle/>
          <a:p>
            <a:pPr eaLnBrk="1" hangingPunct="1"/>
            <a:endParaRPr lang="en-US">
              <a:latin typeface="Calibri" charset="0"/>
              <a:ea typeface="ＭＳ Ｐゴシック" charset="0"/>
              <a:cs typeface="ＭＳ Ｐゴシック" charset="0"/>
            </a:endParaRPr>
          </a:p>
        </p:txBody>
      </p:sp>
      <p:sp>
        <p:nvSpPr>
          <p:cNvPr id="32771" name="Footer Placeholder 1"/>
          <p:cNvSpPr>
            <a:spLocks noGrp="1"/>
          </p:cNvSpPr>
          <p:nvPr>
            <p:ph type="ftr" sz="quarter" idx="4"/>
          </p:nvPr>
        </p:nvSpPr>
        <p:spPr>
          <a:noFill/>
        </p:spPr>
        <p:txBody>
          <a:bodyPr/>
          <a:lstStyle>
            <a:lvl1pPr defTabSz="465153" eaLnBrk="0" hangingPunct="0">
              <a:defRPr sz="2300">
                <a:solidFill>
                  <a:schemeClr val="tx1"/>
                </a:solidFill>
                <a:latin typeface="Arial" charset="0"/>
                <a:ea typeface="ＭＳ Ｐゴシック" charset="0"/>
                <a:cs typeface="ＭＳ Ｐゴシック" charset="0"/>
              </a:defRPr>
            </a:lvl1pPr>
            <a:lvl2pPr marL="716091" indent="-275419" defTabSz="465153" eaLnBrk="0" hangingPunct="0">
              <a:defRPr sz="2300">
                <a:solidFill>
                  <a:schemeClr val="tx1"/>
                </a:solidFill>
                <a:latin typeface="Arial" charset="0"/>
                <a:ea typeface="ＭＳ Ｐゴシック" charset="0"/>
              </a:defRPr>
            </a:lvl2pPr>
            <a:lvl3pPr marL="1101679" indent="-220335" defTabSz="465153" eaLnBrk="0" hangingPunct="0">
              <a:defRPr sz="2300">
                <a:solidFill>
                  <a:schemeClr val="tx1"/>
                </a:solidFill>
                <a:latin typeface="Arial" charset="0"/>
                <a:ea typeface="ＭＳ Ｐゴシック" charset="0"/>
              </a:defRPr>
            </a:lvl3pPr>
            <a:lvl4pPr marL="1542349" indent="-220335" defTabSz="465153" eaLnBrk="0" hangingPunct="0">
              <a:defRPr sz="2300">
                <a:solidFill>
                  <a:schemeClr val="tx1"/>
                </a:solidFill>
                <a:latin typeface="Arial" charset="0"/>
                <a:ea typeface="ＭＳ Ｐゴシック" charset="0"/>
              </a:defRPr>
            </a:lvl4pPr>
            <a:lvl5pPr marL="1983021" indent="-220335" defTabSz="465153" eaLnBrk="0" hangingPunct="0">
              <a:defRPr sz="2300">
                <a:solidFill>
                  <a:schemeClr val="tx1"/>
                </a:solidFill>
                <a:latin typeface="Arial" charset="0"/>
                <a:ea typeface="ＭＳ Ｐゴシック" charset="0"/>
              </a:defRPr>
            </a:lvl5pPr>
            <a:lvl6pPr marL="2423693" indent="-220335" defTabSz="465153" eaLnBrk="0" fontAlgn="base" hangingPunct="0">
              <a:spcBef>
                <a:spcPct val="0"/>
              </a:spcBef>
              <a:spcAft>
                <a:spcPct val="0"/>
              </a:spcAft>
              <a:defRPr sz="2300">
                <a:solidFill>
                  <a:schemeClr val="tx1"/>
                </a:solidFill>
                <a:latin typeface="Arial" charset="0"/>
                <a:ea typeface="ＭＳ Ｐゴシック" charset="0"/>
              </a:defRPr>
            </a:lvl6pPr>
            <a:lvl7pPr marL="2864363" indent="-220335" defTabSz="465153" eaLnBrk="0" fontAlgn="base" hangingPunct="0">
              <a:spcBef>
                <a:spcPct val="0"/>
              </a:spcBef>
              <a:spcAft>
                <a:spcPct val="0"/>
              </a:spcAft>
              <a:defRPr sz="2300">
                <a:solidFill>
                  <a:schemeClr val="tx1"/>
                </a:solidFill>
                <a:latin typeface="Arial" charset="0"/>
                <a:ea typeface="ＭＳ Ｐゴシック" charset="0"/>
              </a:defRPr>
            </a:lvl7pPr>
            <a:lvl8pPr marL="3305035" indent="-220335" defTabSz="465153" eaLnBrk="0" fontAlgn="base" hangingPunct="0">
              <a:spcBef>
                <a:spcPct val="0"/>
              </a:spcBef>
              <a:spcAft>
                <a:spcPct val="0"/>
              </a:spcAft>
              <a:defRPr sz="2300">
                <a:solidFill>
                  <a:schemeClr val="tx1"/>
                </a:solidFill>
                <a:latin typeface="Arial" charset="0"/>
                <a:ea typeface="ＭＳ Ｐゴシック" charset="0"/>
              </a:defRPr>
            </a:lvl8pPr>
            <a:lvl9pPr marL="3745706" indent="-220335" defTabSz="465153"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r>
              <a:rPr lang="en-US" sz="1200"/>
              <a:t>©2012 Selfhelp Community Services, Inc.</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65</a:t>
            </a:fld>
            <a:endParaRPr lang="en-US"/>
          </a:p>
        </p:txBody>
      </p:sp>
    </p:spTree>
    <p:extLst>
      <p:ext uri="{BB962C8B-B14F-4D97-AF65-F5344CB8AC3E}">
        <p14:creationId xmlns:p14="http://schemas.microsoft.com/office/powerpoint/2010/main" val="11563604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66</a:t>
            </a:fld>
            <a:endParaRPr lang="en-US"/>
          </a:p>
        </p:txBody>
      </p:sp>
    </p:spTree>
    <p:extLst>
      <p:ext uri="{BB962C8B-B14F-4D97-AF65-F5344CB8AC3E}">
        <p14:creationId xmlns:p14="http://schemas.microsoft.com/office/powerpoint/2010/main" val="2068575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4"/>
          <p:cNvSpPr>
            <a:spLocks noGrp="1" noRot="1" noChangeAspect="1" noChangeArrowheads="1" noTextEdit="1"/>
          </p:cNvSpPr>
          <p:nvPr>
            <p:ph type="sldImg"/>
          </p:nvPr>
        </p:nvSpPr>
        <p:spPr bwMode="auto">
          <a:xfrm>
            <a:off x="1203325" y="698500"/>
            <a:ext cx="4645025" cy="3484563"/>
          </a:xfrm>
          <a:noFill/>
          <a:ln>
            <a:solidFill>
              <a:srgbClr val="000000"/>
            </a:solidFill>
            <a:miter lim="800000"/>
            <a:headEnd/>
            <a:tailEnd/>
          </a:ln>
        </p:spPr>
      </p:sp>
      <p:sp>
        <p:nvSpPr>
          <p:cNvPr id="95237" name="Rectangle 5"/>
          <p:cNvSpPr>
            <a:spLocks noGrp="1" noChangeArrowheads="1"/>
          </p:cNvSpPr>
          <p:nvPr>
            <p:ph type="body" idx="1"/>
          </p:nvPr>
        </p:nvSpPr>
        <p:spPr>
          <a:xfrm>
            <a:off x="856828" y="4492628"/>
            <a:ext cx="5218540" cy="4184651"/>
          </a:xfrm>
          <a:ln/>
        </p:spPr>
        <p:txBody>
          <a:bodyPr lIns="92446" tIns="46222" rIns="92446" bIns="46222"/>
          <a:lstStyle/>
          <a:p>
            <a:pPr marL="0" lvl="1">
              <a:spcBef>
                <a:spcPts val="611"/>
              </a:spcBef>
              <a:defRPr/>
            </a:pPr>
            <a:endParaRPr lang="en-US" dirty="0" smtClean="0"/>
          </a:p>
        </p:txBody>
      </p:sp>
      <p:sp>
        <p:nvSpPr>
          <p:cNvPr id="6" name="Slide Number Placeholder 5"/>
          <p:cNvSpPr>
            <a:spLocks noGrp="1"/>
          </p:cNvSpPr>
          <p:nvPr>
            <p:ph type="sldNum" sz="quarter" idx="10"/>
          </p:nvPr>
        </p:nvSpPr>
        <p:spPr/>
        <p:txBody>
          <a:bodyPr/>
          <a:lstStyle/>
          <a:p>
            <a:fld id="{8D3B99F0-B413-4F8E-9262-407D19939992}"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79"/>
              </a:spcBef>
            </a:pPr>
            <a:endParaRPr lang="en-US" sz="1100" dirty="0"/>
          </a:p>
        </p:txBody>
      </p:sp>
      <p:sp>
        <p:nvSpPr>
          <p:cNvPr id="4" name="Slide Number Placeholder 3"/>
          <p:cNvSpPr>
            <a:spLocks noGrp="1"/>
          </p:cNvSpPr>
          <p:nvPr>
            <p:ph type="sldNum" sz="quarter" idx="10"/>
          </p:nvPr>
        </p:nvSpPr>
        <p:spPr/>
        <p:txBody>
          <a:bodyPr/>
          <a:lstStyle/>
          <a:p>
            <a:fld id="{666AA210-F09A-4D2C-988F-5E80B2706499}" type="slidenum">
              <a:rPr lang="en-US" smtClean="0"/>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521825" y="4416098"/>
            <a:ext cx="6123450" cy="4282370"/>
          </a:xfrm>
        </p:spPr>
        <p:txBody>
          <a:bodyPr>
            <a:noAutofit/>
          </a:bodyPr>
          <a:lstStyle/>
          <a:p>
            <a:pPr marL="116198" indent="-116198">
              <a:spcBef>
                <a:spcPts val="482"/>
              </a:spcBef>
              <a:defRPr/>
            </a:pPr>
            <a:endParaRPr lang="en-US" dirty="0"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28135B-DE13-48B6-BEF8-0E24BA80D22B}" type="slidenum">
              <a:rPr lang="en-US" smtClean="0">
                <a:latin typeface="Arial" pitchFamily="34" charset="0"/>
              </a:rPr>
              <a:pPr/>
              <a:t>69</a:t>
            </a:fld>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4200" y="4353076"/>
            <a:ext cx="5842000" cy="4246094"/>
          </a:xfrm>
        </p:spPr>
        <p:txBody>
          <a:bodyPr>
            <a:normAutofit/>
          </a:bodyPr>
          <a:lstStyle/>
          <a:p>
            <a:pPr>
              <a:spcBef>
                <a:spcPts val="611"/>
              </a:spcBef>
            </a:pPr>
            <a:endParaRPr lang="en-US" dirty="0"/>
          </a:p>
        </p:txBody>
      </p:sp>
      <p:sp>
        <p:nvSpPr>
          <p:cNvPr id="4" name="Slide Number Placeholder 3"/>
          <p:cNvSpPr>
            <a:spLocks noGrp="1"/>
          </p:cNvSpPr>
          <p:nvPr>
            <p:ph type="sldNum" sz="quarter" idx="10"/>
          </p:nvPr>
        </p:nvSpPr>
        <p:spPr/>
        <p:txBody>
          <a:bodyPr/>
          <a:lstStyle/>
          <a:p>
            <a:fld id="{666AA210-F09A-4D2C-988F-5E80B2706499}"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70</a:t>
            </a:fld>
            <a:endParaRPr lang="en-US"/>
          </a:p>
        </p:txBody>
      </p:sp>
    </p:spTree>
    <p:extLst>
      <p:ext uri="{BB962C8B-B14F-4D97-AF65-F5344CB8AC3E}">
        <p14:creationId xmlns:p14="http://schemas.microsoft.com/office/powerpoint/2010/main" val="18564163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71</a:t>
            </a:fld>
            <a:endParaRPr lang="en-US"/>
          </a:p>
        </p:txBody>
      </p:sp>
    </p:spTree>
    <p:extLst>
      <p:ext uri="{BB962C8B-B14F-4D97-AF65-F5344CB8AC3E}">
        <p14:creationId xmlns:p14="http://schemas.microsoft.com/office/powerpoint/2010/main" val="23658390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72</a:t>
            </a:fld>
            <a:endParaRPr lang="en-US"/>
          </a:p>
        </p:txBody>
      </p:sp>
    </p:spTree>
    <p:extLst>
      <p:ext uri="{BB962C8B-B14F-4D97-AF65-F5344CB8AC3E}">
        <p14:creationId xmlns:p14="http://schemas.microsoft.com/office/powerpoint/2010/main" val="672000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73</a:t>
            </a:fld>
            <a:endParaRPr lang="en-US"/>
          </a:p>
        </p:txBody>
      </p:sp>
    </p:spTree>
    <p:extLst>
      <p:ext uri="{BB962C8B-B14F-4D97-AF65-F5344CB8AC3E}">
        <p14:creationId xmlns:p14="http://schemas.microsoft.com/office/powerpoint/2010/main" val="17783036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74</a:t>
            </a:fld>
            <a:endParaRPr lang="en-US"/>
          </a:p>
        </p:txBody>
      </p:sp>
    </p:spTree>
    <p:extLst>
      <p:ext uri="{BB962C8B-B14F-4D97-AF65-F5344CB8AC3E}">
        <p14:creationId xmlns:p14="http://schemas.microsoft.com/office/powerpoint/2010/main" val="32834454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75</a:t>
            </a:fld>
            <a:endParaRPr lang="en-US"/>
          </a:p>
        </p:txBody>
      </p:sp>
    </p:spTree>
    <p:extLst>
      <p:ext uri="{BB962C8B-B14F-4D97-AF65-F5344CB8AC3E}">
        <p14:creationId xmlns:p14="http://schemas.microsoft.com/office/powerpoint/2010/main" val="19864909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76</a:t>
            </a:fld>
            <a:endParaRPr lang="en-US"/>
          </a:p>
        </p:txBody>
      </p:sp>
    </p:spTree>
    <p:extLst>
      <p:ext uri="{BB962C8B-B14F-4D97-AF65-F5344CB8AC3E}">
        <p14:creationId xmlns:p14="http://schemas.microsoft.com/office/powerpoint/2010/main" val="24390439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a:ln/>
        </p:spPr>
      </p:sp>
      <p:sp>
        <p:nvSpPr>
          <p:cNvPr id="63490" name="Rectangle 3"/>
          <p:cNvSpPr>
            <a:spLocks noGrp="1"/>
          </p:cNvSpPr>
          <p:nvPr>
            <p:ph type="body" idx="1"/>
          </p:nvPr>
        </p:nvSpPr>
        <p:spPr>
          <a:noFill/>
        </p:spPr>
        <p:txBody>
          <a:bodyPr/>
          <a:lstStyle/>
          <a:p>
            <a:pPr eaLnBrk="1" hangingPunct="1"/>
            <a:endParaRPr lang="en-US">
              <a:latin typeface="Calibri" charset="0"/>
              <a:ea typeface="ＭＳ Ｐゴシック" charset="0"/>
              <a:cs typeface="ＭＳ Ｐゴシック" charset="0"/>
            </a:endParaRPr>
          </a:p>
        </p:txBody>
      </p:sp>
      <p:sp>
        <p:nvSpPr>
          <p:cNvPr id="63491" name="Footer Placeholder 1"/>
          <p:cNvSpPr>
            <a:spLocks noGrp="1"/>
          </p:cNvSpPr>
          <p:nvPr>
            <p:ph type="ftr" sz="quarter" idx="4"/>
          </p:nvPr>
        </p:nvSpPr>
        <p:spPr>
          <a:noFill/>
        </p:spPr>
        <p:txBody>
          <a:bodyPr/>
          <a:lstStyle>
            <a:lvl1pPr defTabSz="461510" eaLnBrk="0" hangingPunct="0">
              <a:defRPr sz="2300">
                <a:solidFill>
                  <a:schemeClr val="tx1"/>
                </a:solidFill>
                <a:latin typeface="Arial" charset="0"/>
                <a:ea typeface="ＭＳ Ｐゴシック" charset="0"/>
                <a:cs typeface="ＭＳ Ｐゴシック" charset="0"/>
              </a:defRPr>
            </a:lvl1pPr>
            <a:lvl2pPr marL="710483" indent="-273263" defTabSz="461510" eaLnBrk="0" hangingPunct="0">
              <a:defRPr sz="2300">
                <a:solidFill>
                  <a:schemeClr val="tx1"/>
                </a:solidFill>
                <a:latin typeface="Arial" charset="0"/>
                <a:ea typeface="ＭＳ Ｐゴシック" charset="0"/>
              </a:defRPr>
            </a:lvl2pPr>
            <a:lvl3pPr marL="1093051" indent="-218610" defTabSz="461510" eaLnBrk="0" hangingPunct="0">
              <a:defRPr sz="2300">
                <a:solidFill>
                  <a:schemeClr val="tx1"/>
                </a:solidFill>
                <a:latin typeface="Arial" charset="0"/>
                <a:ea typeface="ＭＳ Ｐゴシック" charset="0"/>
              </a:defRPr>
            </a:lvl3pPr>
            <a:lvl4pPr marL="1530271" indent="-218610" defTabSz="461510" eaLnBrk="0" hangingPunct="0">
              <a:defRPr sz="2300">
                <a:solidFill>
                  <a:schemeClr val="tx1"/>
                </a:solidFill>
                <a:latin typeface="Arial" charset="0"/>
                <a:ea typeface="ＭＳ Ｐゴシック" charset="0"/>
              </a:defRPr>
            </a:lvl4pPr>
            <a:lvl5pPr marL="1967492" indent="-218610" defTabSz="461510" eaLnBrk="0" hangingPunct="0">
              <a:defRPr sz="2300">
                <a:solidFill>
                  <a:schemeClr val="tx1"/>
                </a:solidFill>
                <a:latin typeface="Arial" charset="0"/>
                <a:ea typeface="ＭＳ Ｐゴシック" charset="0"/>
              </a:defRPr>
            </a:lvl5pPr>
            <a:lvl6pPr marL="2404712" indent="-218610" defTabSz="461510" eaLnBrk="0" fontAlgn="base" hangingPunct="0">
              <a:spcBef>
                <a:spcPct val="0"/>
              </a:spcBef>
              <a:spcAft>
                <a:spcPct val="0"/>
              </a:spcAft>
              <a:defRPr sz="2300">
                <a:solidFill>
                  <a:schemeClr val="tx1"/>
                </a:solidFill>
                <a:latin typeface="Arial" charset="0"/>
                <a:ea typeface="ＭＳ Ｐゴシック" charset="0"/>
              </a:defRPr>
            </a:lvl6pPr>
            <a:lvl7pPr marL="2841932" indent="-218610" defTabSz="461510" eaLnBrk="0" fontAlgn="base" hangingPunct="0">
              <a:spcBef>
                <a:spcPct val="0"/>
              </a:spcBef>
              <a:spcAft>
                <a:spcPct val="0"/>
              </a:spcAft>
              <a:defRPr sz="2300">
                <a:solidFill>
                  <a:schemeClr val="tx1"/>
                </a:solidFill>
                <a:latin typeface="Arial" charset="0"/>
                <a:ea typeface="ＭＳ Ｐゴシック" charset="0"/>
              </a:defRPr>
            </a:lvl7pPr>
            <a:lvl8pPr marL="3279153" indent="-218610" defTabSz="461510" eaLnBrk="0" fontAlgn="base" hangingPunct="0">
              <a:spcBef>
                <a:spcPct val="0"/>
              </a:spcBef>
              <a:spcAft>
                <a:spcPct val="0"/>
              </a:spcAft>
              <a:defRPr sz="2300">
                <a:solidFill>
                  <a:schemeClr val="tx1"/>
                </a:solidFill>
                <a:latin typeface="Arial" charset="0"/>
                <a:ea typeface="ＭＳ Ｐゴシック" charset="0"/>
              </a:defRPr>
            </a:lvl8pPr>
            <a:lvl9pPr marL="3716373" indent="-218610" defTabSz="461510"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r>
              <a:rPr lang="en-US" sz="1200"/>
              <a:t>©2012 Selfhelp Community Services, Inc.</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a:ln/>
        </p:spPr>
      </p:sp>
      <p:sp>
        <p:nvSpPr>
          <p:cNvPr id="65538" name="Rectangle 3"/>
          <p:cNvSpPr>
            <a:spLocks noGrp="1"/>
          </p:cNvSpPr>
          <p:nvPr>
            <p:ph type="body" idx="1"/>
          </p:nvPr>
        </p:nvSpPr>
        <p:spPr>
          <a:noFill/>
        </p:spPr>
        <p:txBody>
          <a:bodyPr/>
          <a:lstStyle/>
          <a:p>
            <a:pPr eaLnBrk="1" hangingPunct="1"/>
            <a:endParaRPr lang="en-US">
              <a:latin typeface="Calibri" charset="0"/>
              <a:ea typeface="ＭＳ Ｐゴシック" charset="0"/>
              <a:cs typeface="ＭＳ Ｐゴシック" charset="0"/>
            </a:endParaRPr>
          </a:p>
        </p:txBody>
      </p:sp>
      <p:sp>
        <p:nvSpPr>
          <p:cNvPr id="65539" name="Footer Placeholder 1"/>
          <p:cNvSpPr>
            <a:spLocks noGrp="1"/>
          </p:cNvSpPr>
          <p:nvPr>
            <p:ph type="ftr" sz="quarter" idx="4"/>
          </p:nvPr>
        </p:nvSpPr>
        <p:spPr>
          <a:noFill/>
        </p:spPr>
        <p:txBody>
          <a:bodyPr/>
          <a:lstStyle>
            <a:lvl1pPr defTabSz="461510" eaLnBrk="0" hangingPunct="0">
              <a:defRPr sz="2300">
                <a:solidFill>
                  <a:schemeClr val="tx1"/>
                </a:solidFill>
                <a:latin typeface="Arial" charset="0"/>
                <a:ea typeface="ＭＳ Ｐゴシック" charset="0"/>
                <a:cs typeface="ＭＳ Ｐゴシック" charset="0"/>
              </a:defRPr>
            </a:lvl1pPr>
            <a:lvl2pPr marL="710483" indent="-273263" defTabSz="461510" eaLnBrk="0" hangingPunct="0">
              <a:defRPr sz="2300">
                <a:solidFill>
                  <a:schemeClr val="tx1"/>
                </a:solidFill>
                <a:latin typeface="Arial" charset="0"/>
                <a:ea typeface="ＭＳ Ｐゴシック" charset="0"/>
              </a:defRPr>
            </a:lvl2pPr>
            <a:lvl3pPr marL="1093051" indent="-218610" defTabSz="461510" eaLnBrk="0" hangingPunct="0">
              <a:defRPr sz="2300">
                <a:solidFill>
                  <a:schemeClr val="tx1"/>
                </a:solidFill>
                <a:latin typeface="Arial" charset="0"/>
                <a:ea typeface="ＭＳ Ｐゴシック" charset="0"/>
              </a:defRPr>
            </a:lvl3pPr>
            <a:lvl4pPr marL="1530271" indent="-218610" defTabSz="461510" eaLnBrk="0" hangingPunct="0">
              <a:defRPr sz="2300">
                <a:solidFill>
                  <a:schemeClr val="tx1"/>
                </a:solidFill>
                <a:latin typeface="Arial" charset="0"/>
                <a:ea typeface="ＭＳ Ｐゴシック" charset="0"/>
              </a:defRPr>
            </a:lvl4pPr>
            <a:lvl5pPr marL="1967492" indent="-218610" defTabSz="461510" eaLnBrk="0" hangingPunct="0">
              <a:defRPr sz="2300">
                <a:solidFill>
                  <a:schemeClr val="tx1"/>
                </a:solidFill>
                <a:latin typeface="Arial" charset="0"/>
                <a:ea typeface="ＭＳ Ｐゴシック" charset="0"/>
              </a:defRPr>
            </a:lvl5pPr>
            <a:lvl6pPr marL="2404712" indent="-218610" defTabSz="461510" eaLnBrk="0" fontAlgn="base" hangingPunct="0">
              <a:spcBef>
                <a:spcPct val="0"/>
              </a:spcBef>
              <a:spcAft>
                <a:spcPct val="0"/>
              </a:spcAft>
              <a:defRPr sz="2300">
                <a:solidFill>
                  <a:schemeClr val="tx1"/>
                </a:solidFill>
                <a:latin typeface="Arial" charset="0"/>
                <a:ea typeface="ＭＳ Ｐゴシック" charset="0"/>
              </a:defRPr>
            </a:lvl6pPr>
            <a:lvl7pPr marL="2841932" indent="-218610" defTabSz="461510" eaLnBrk="0" fontAlgn="base" hangingPunct="0">
              <a:spcBef>
                <a:spcPct val="0"/>
              </a:spcBef>
              <a:spcAft>
                <a:spcPct val="0"/>
              </a:spcAft>
              <a:defRPr sz="2300">
                <a:solidFill>
                  <a:schemeClr val="tx1"/>
                </a:solidFill>
                <a:latin typeface="Arial" charset="0"/>
                <a:ea typeface="ＭＳ Ｐゴシック" charset="0"/>
              </a:defRPr>
            </a:lvl7pPr>
            <a:lvl8pPr marL="3279153" indent="-218610" defTabSz="461510" eaLnBrk="0" fontAlgn="base" hangingPunct="0">
              <a:spcBef>
                <a:spcPct val="0"/>
              </a:spcBef>
              <a:spcAft>
                <a:spcPct val="0"/>
              </a:spcAft>
              <a:defRPr sz="2300">
                <a:solidFill>
                  <a:schemeClr val="tx1"/>
                </a:solidFill>
                <a:latin typeface="Arial" charset="0"/>
                <a:ea typeface="ＭＳ Ｐゴシック" charset="0"/>
              </a:defRPr>
            </a:lvl8pPr>
            <a:lvl9pPr marL="3716373" indent="-218610" defTabSz="461510"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r>
              <a:rPr lang="en-US" sz="1200"/>
              <a:t>©2012 Selfhelp Community Services, Inc.</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a:ln/>
        </p:spPr>
      </p:sp>
      <p:sp>
        <p:nvSpPr>
          <p:cNvPr id="67586" name="Rectangle 3"/>
          <p:cNvSpPr>
            <a:spLocks noGrp="1"/>
          </p:cNvSpPr>
          <p:nvPr>
            <p:ph type="body" idx="1"/>
          </p:nvPr>
        </p:nvSpPr>
        <p:spPr>
          <a:noFill/>
        </p:spPr>
        <p:txBody>
          <a:bodyPr/>
          <a:lstStyle/>
          <a:p>
            <a:pPr eaLnBrk="1" hangingPunct="1"/>
            <a:endParaRPr lang="en-US">
              <a:latin typeface="Calibri" charset="0"/>
              <a:ea typeface="ＭＳ Ｐゴシック" charset="0"/>
              <a:cs typeface="ＭＳ Ｐゴシック" charset="0"/>
            </a:endParaRPr>
          </a:p>
        </p:txBody>
      </p:sp>
      <p:sp>
        <p:nvSpPr>
          <p:cNvPr id="67587" name="Footer Placeholder 1"/>
          <p:cNvSpPr>
            <a:spLocks noGrp="1"/>
          </p:cNvSpPr>
          <p:nvPr>
            <p:ph type="ftr" sz="quarter" idx="4"/>
          </p:nvPr>
        </p:nvSpPr>
        <p:spPr>
          <a:noFill/>
        </p:spPr>
        <p:txBody>
          <a:bodyPr/>
          <a:lstStyle>
            <a:lvl1pPr defTabSz="461510" eaLnBrk="0" hangingPunct="0">
              <a:defRPr sz="2300">
                <a:solidFill>
                  <a:schemeClr val="tx1"/>
                </a:solidFill>
                <a:latin typeface="Arial" charset="0"/>
                <a:ea typeface="ＭＳ Ｐゴシック" charset="0"/>
                <a:cs typeface="ＭＳ Ｐゴシック" charset="0"/>
              </a:defRPr>
            </a:lvl1pPr>
            <a:lvl2pPr marL="710483" indent="-273263" defTabSz="461510" eaLnBrk="0" hangingPunct="0">
              <a:defRPr sz="2300">
                <a:solidFill>
                  <a:schemeClr val="tx1"/>
                </a:solidFill>
                <a:latin typeface="Arial" charset="0"/>
                <a:ea typeface="ＭＳ Ｐゴシック" charset="0"/>
              </a:defRPr>
            </a:lvl2pPr>
            <a:lvl3pPr marL="1093051" indent="-218610" defTabSz="461510" eaLnBrk="0" hangingPunct="0">
              <a:defRPr sz="2300">
                <a:solidFill>
                  <a:schemeClr val="tx1"/>
                </a:solidFill>
                <a:latin typeface="Arial" charset="0"/>
                <a:ea typeface="ＭＳ Ｐゴシック" charset="0"/>
              </a:defRPr>
            </a:lvl3pPr>
            <a:lvl4pPr marL="1530271" indent="-218610" defTabSz="461510" eaLnBrk="0" hangingPunct="0">
              <a:defRPr sz="2300">
                <a:solidFill>
                  <a:schemeClr val="tx1"/>
                </a:solidFill>
                <a:latin typeface="Arial" charset="0"/>
                <a:ea typeface="ＭＳ Ｐゴシック" charset="0"/>
              </a:defRPr>
            </a:lvl4pPr>
            <a:lvl5pPr marL="1967492" indent="-218610" defTabSz="461510" eaLnBrk="0" hangingPunct="0">
              <a:defRPr sz="2300">
                <a:solidFill>
                  <a:schemeClr val="tx1"/>
                </a:solidFill>
                <a:latin typeface="Arial" charset="0"/>
                <a:ea typeface="ＭＳ Ｐゴシック" charset="0"/>
              </a:defRPr>
            </a:lvl5pPr>
            <a:lvl6pPr marL="2404712" indent="-218610" defTabSz="461510" eaLnBrk="0" fontAlgn="base" hangingPunct="0">
              <a:spcBef>
                <a:spcPct val="0"/>
              </a:spcBef>
              <a:spcAft>
                <a:spcPct val="0"/>
              </a:spcAft>
              <a:defRPr sz="2300">
                <a:solidFill>
                  <a:schemeClr val="tx1"/>
                </a:solidFill>
                <a:latin typeface="Arial" charset="0"/>
                <a:ea typeface="ＭＳ Ｐゴシック" charset="0"/>
              </a:defRPr>
            </a:lvl6pPr>
            <a:lvl7pPr marL="2841932" indent="-218610" defTabSz="461510" eaLnBrk="0" fontAlgn="base" hangingPunct="0">
              <a:spcBef>
                <a:spcPct val="0"/>
              </a:spcBef>
              <a:spcAft>
                <a:spcPct val="0"/>
              </a:spcAft>
              <a:defRPr sz="2300">
                <a:solidFill>
                  <a:schemeClr val="tx1"/>
                </a:solidFill>
                <a:latin typeface="Arial" charset="0"/>
                <a:ea typeface="ＭＳ Ｐゴシック" charset="0"/>
              </a:defRPr>
            </a:lvl7pPr>
            <a:lvl8pPr marL="3279153" indent="-218610" defTabSz="461510" eaLnBrk="0" fontAlgn="base" hangingPunct="0">
              <a:spcBef>
                <a:spcPct val="0"/>
              </a:spcBef>
              <a:spcAft>
                <a:spcPct val="0"/>
              </a:spcAft>
              <a:defRPr sz="2300">
                <a:solidFill>
                  <a:schemeClr val="tx1"/>
                </a:solidFill>
                <a:latin typeface="Arial" charset="0"/>
                <a:ea typeface="ＭＳ Ｐゴシック" charset="0"/>
              </a:defRPr>
            </a:lvl8pPr>
            <a:lvl9pPr marL="3716373" indent="-218610" defTabSz="461510"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r>
              <a:rPr lang="en-US" sz="1200"/>
              <a:t>©2012 Selfhelp Community Services, Inc.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33832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AA210-F09A-4D2C-988F-5E80B2706499}" type="slidenum">
              <a:rPr lang="en-US" smtClean="0"/>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80</a:t>
            </a:fld>
            <a:endParaRPr lang="en-US"/>
          </a:p>
        </p:txBody>
      </p:sp>
    </p:spTree>
    <p:extLst>
      <p:ext uri="{BB962C8B-B14F-4D97-AF65-F5344CB8AC3E}">
        <p14:creationId xmlns:p14="http://schemas.microsoft.com/office/powerpoint/2010/main" val="2800394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AA210-F09A-4D2C-988F-5E80B270649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Calibri" pitchFamily="34" charset="0"/>
            </a:endParaRPr>
          </a:p>
        </p:txBody>
      </p:sp>
      <p:pic>
        <p:nvPicPr>
          <p:cNvPr id="5"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750" y="554038"/>
            <a:ext cx="26670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ctrTitle"/>
          </p:nvPr>
        </p:nvSpPr>
        <p:spPr bwMode="auto">
          <a:xfrm>
            <a:off x="685800" y="2693988"/>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mtClean="0"/>
            </a:lvl1pPr>
          </a:lstStyle>
          <a:p>
            <a:pPr lvl="0"/>
            <a:r>
              <a:rPr lang="en-US" noProof="0"/>
              <a:t>Click to edit Master title style</a:t>
            </a:r>
          </a:p>
        </p:txBody>
      </p:sp>
      <p:sp>
        <p:nvSpPr>
          <p:cNvPr id="36868" name="Text Placeholder 2"/>
          <p:cNvSpPr>
            <a:spLocks noGrp="1"/>
          </p:cNvSpPr>
          <p:nvPr>
            <p:ph type="subTitle" idx="1"/>
          </p:nvPr>
        </p:nvSpPr>
        <p:spPr>
          <a:xfrm>
            <a:off x="685800" y="4449763"/>
            <a:ext cx="6400800" cy="1752600"/>
          </a:xfrm>
        </p:spPr>
        <p:txBody>
          <a:bodyPr/>
          <a:lstStyle>
            <a:lvl1pPr marL="0" indent="0">
              <a:buFont typeface="Calibri" pitchFamily="34" charset="0"/>
              <a:buNone/>
              <a:defRPr smtClean="0"/>
            </a:lvl1pPr>
          </a:lstStyle>
          <a:p>
            <a:pPr lvl="0"/>
            <a:r>
              <a:rPr lang="en-US" noProof="0"/>
              <a:t>Click to edit Master subtitle style</a:t>
            </a:r>
          </a:p>
        </p:txBody>
      </p:sp>
      <p:sp>
        <p:nvSpPr>
          <p:cNvPr id="6" name="Date Placeholder 3"/>
          <p:cNvSpPr>
            <a:spLocks noGrp="1"/>
          </p:cNvSpPr>
          <p:nvPr>
            <p:ph type="dt" sz="half" idx="10"/>
          </p:nvPr>
        </p:nvSpPr>
        <p:spPr>
          <a:xfrm>
            <a:off x="457200" y="6245225"/>
            <a:ext cx="2133600" cy="476250"/>
          </a:xfrm>
        </p:spPr>
        <p:txBody>
          <a:bodyPr/>
          <a:lstStyle>
            <a:lvl1pPr>
              <a:defRPr smtClean="0"/>
            </a:lvl1pPr>
          </a:lstStyle>
          <a:p>
            <a:pPr>
              <a:defRPr/>
            </a:pPr>
            <a:fld id="{AB35869E-2A5B-4B60-A09E-F23A4D33A732}" type="datetime1">
              <a:rPr lang="en-US" smtClean="0"/>
              <a:t>4/13/2016</a:t>
            </a:fld>
            <a:endParaRPr lang="en-US"/>
          </a:p>
        </p:txBody>
      </p:sp>
      <p:sp>
        <p:nvSpPr>
          <p:cNvPr id="7"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Tree>
    <p:extLst>
      <p:ext uri="{BB962C8B-B14F-4D97-AF65-F5344CB8AC3E}">
        <p14:creationId xmlns:p14="http://schemas.microsoft.com/office/powerpoint/2010/main" val="397939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666845-5CE6-43FA-9E4F-BD6B5CBF094C}" type="datetime1">
              <a:rPr lang="en-US" smtClean="0"/>
              <a:t>4/13/2016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7B897F-98F3-4BD0-9E73-8B636AA67513}" type="slidenum">
              <a:rPr lang="en-US"/>
              <a:pPr>
                <a:defRPr/>
              </a:pPr>
              <a:t>‹#›</a:t>
            </a:fld>
            <a:endParaRPr lang="en-US"/>
          </a:p>
        </p:txBody>
      </p:sp>
    </p:spTree>
    <p:extLst>
      <p:ext uri="{BB962C8B-B14F-4D97-AF65-F5344CB8AC3E}">
        <p14:creationId xmlns:p14="http://schemas.microsoft.com/office/powerpoint/2010/main" val="185955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8BED44E-95D6-400D-B204-67810BF1CB71}" type="datetime1">
              <a:rPr lang="en-US" smtClean="0"/>
              <a:t>4/13/2016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CD9528-AB83-4D22-B62C-953F363A0105}" type="slidenum">
              <a:rPr lang="en-US"/>
              <a:pPr>
                <a:defRPr/>
              </a:pPr>
              <a:t>‹#›</a:t>
            </a:fld>
            <a:endParaRPr lang="en-US"/>
          </a:p>
        </p:txBody>
      </p:sp>
    </p:spTree>
    <p:extLst>
      <p:ext uri="{BB962C8B-B14F-4D97-AF65-F5344CB8AC3E}">
        <p14:creationId xmlns:p14="http://schemas.microsoft.com/office/powerpoint/2010/main" val="429757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BCF1542-7842-4FEF-95E8-B29E619ACEB4}" type="datetime1">
              <a:rPr lang="en-US" smtClean="0"/>
              <a:t>4/13/2016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A3E62D-9C7D-4761-82A6-CF0FC5CBD5B8}" type="slidenum">
              <a:rPr lang="en-US"/>
              <a:pPr>
                <a:defRPr/>
              </a:pPr>
              <a:t>‹#›</a:t>
            </a:fld>
            <a:endParaRPr lang="en-US"/>
          </a:p>
        </p:txBody>
      </p:sp>
    </p:spTree>
    <p:extLst>
      <p:ext uri="{BB962C8B-B14F-4D97-AF65-F5344CB8AC3E}">
        <p14:creationId xmlns:p14="http://schemas.microsoft.com/office/powerpoint/2010/main" val="1632890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876800"/>
          </a:xfrm>
        </p:spPr>
        <p:txBody>
          <a:bodyPr/>
          <a:lstStyle/>
          <a:p>
            <a:pPr lvl="0"/>
            <a:r>
              <a:rPr lang="en-US" noProof="0"/>
              <a:t>Click icon to add table</a:t>
            </a:r>
          </a:p>
        </p:txBody>
      </p:sp>
      <p:sp>
        <p:nvSpPr>
          <p:cNvPr id="4" name="Date Placeholder 3"/>
          <p:cNvSpPr>
            <a:spLocks noGrp="1"/>
          </p:cNvSpPr>
          <p:nvPr>
            <p:ph type="dt" sz="half" idx="10"/>
          </p:nvPr>
        </p:nvSpPr>
        <p:spPr/>
        <p:txBody>
          <a:bodyPr/>
          <a:lstStyle>
            <a:lvl1pPr>
              <a:defRPr/>
            </a:lvl1pPr>
          </a:lstStyle>
          <a:p>
            <a:pPr>
              <a:defRPr/>
            </a:pPr>
            <a:fld id="{955C9908-6B7E-47CB-8251-9BF5A03ABB95}" type="datetime1">
              <a:rPr lang="en-US" smtClean="0"/>
              <a:t>4/13/2016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DE2C75-9E21-4612-A031-0E85E6667489}" type="slidenum">
              <a:rPr lang="en-US"/>
              <a:pPr>
                <a:defRPr/>
              </a:pPr>
              <a:t>‹#›</a:t>
            </a:fld>
            <a:endParaRPr lang="en-US"/>
          </a:p>
        </p:txBody>
      </p:sp>
    </p:spTree>
    <p:extLst>
      <p:ext uri="{BB962C8B-B14F-4D97-AF65-F5344CB8AC3E}">
        <p14:creationId xmlns:p14="http://schemas.microsoft.com/office/powerpoint/2010/main" val="3392909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3244850"/>
            <a:ext cx="2123529" cy="946150"/>
          </a:xfrm>
          <a:prstGeom prst="rect">
            <a:avLst/>
          </a:prstGeom>
        </p:spPr>
      </p:pic>
      <p:cxnSp>
        <p:nvCxnSpPr>
          <p:cNvPr id="9" name="Straight Connector 8"/>
          <p:cNvCxnSpPr/>
          <p:nvPr userDrawn="1"/>
        </p:nvCxnSpPr>
        <p:spPr>
          <a:xfrm flipH="1">
            <a:off x="2894806" y="2703704"/>
            <a:ext cx="1589" cy="209769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0" y="2702116"/>
            <a:ext cx="9144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480060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a:off x="0" y="0"/>
            <a:ext cx="9144000" cy="770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300" dirty="0">
              <a:solidFill>
                <a:prstClr val="white"/>
              </a:solidFill>
            </a:endParaRPr>
          </a:p>
        </p:txBody>
      </p:sp>
      <p:pic>
        <p:nvPicPr>
          <p:cNvPr id="18" name="Picture 17"/>
          <p:cNvPicPr>
            <a:picLocks noChangeAspect="1"/>
          </p:cNvPicPr>
          <p:nvPr userDrawn="1"/>
        </p:nvPicPr>
        <p:blipFill rotWithShape="1">
          <a:blip r:embed="rId3" cstate="print">
            <a:extLst>
              <a:ext uri="{28A0092B-C50C-407E-A947-70E740481C1C}">
                <a14:useLocalDpi xmlns:a14="http://schemas.microsoft.com/office/drawing/2010/main" val="0"/>
              </a:ext>
            </a:extLst>
          </a:blip>
          <a:srcRect l="13581" r="4937" b="6019"/>
          <a:stretch/>
        </p:blipFill>
        <p:spPr>
          <a:xfrm>
            <a:off x="0" y="770129"/>
            <a:ext cx="2514600" cy="1933575"/>
          </a:xfrm>
          <a:prstGeom prst="rect">
            <a:avLst/>
          </a:prstGeom>
        </p:spPr>
      </p:pic>
      <p:pic>
        <p:nvPicPr>
          <p:cNvPr id="20" name="Picture 19"/>
          <p:cNvPicPr>
            <a:picLocks noChangeAspect="1"/>
          </p:cNvPicPr>
          <p:nvPr userDrawn="1"/>
        </p:nvPicPr>
        <p:blipFill rotWithShape="1">
          <a:blip r:embed="rId4" cstate="print">
            <a:extLst>
              <a:ext uri="{28A0092B-C50C-407E-A947-70E740481C1C}">
                <a14:useLocalDpi xmlns:a14="http://schemas.microsoft.com/office/drawing/2010/main" val="0"/>
              </a:ext>
            </a:extLst>
          </a:blip>
          <a:srcRect l="644" r="193"/>
          <a:stretch/>
        </p:blipFill>
        <p:spPr>
          <a:xfrm>
            <a:off x="0" y="4800599"/>
            <a:ext cx="3067050" cy="2057401"/>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b="20684"/>
          <a:stretch/>
        </p:blipFill>
        <p:spPr>
          <a:xfrm>
            <a:off x="2514600" y="770129"/>
            <a:ext cx="3657600" cy="19304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b="2528"/>
          <a:stretch/>
        </p:blipFill>
        <p:spPr>
          <a:xfrm>
            <a:off x="6172200" y="770130"/>
            <a:ext cx="2971800" cy="1930400"/>
          </a:xfrm>
          <a:prstGeom prst="rect">
            <a:avLst/>
          </a:prstGeom>
        </p:spPr>
      </p:pic>
      <p:pic>
        <p:nvPicPr>
          <p:cNvPr id="23" name="Picture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67050" y="4802188"/>
            <a:ext cx="3086103" cy="2057402"/>
          </a:xfrm>
          <a:prstGeom prst="rect">
            <a:avLst/>
          </a:prstGeom>
        </p:spPr>
      </p:pic>
      <p:pic>
        <p:nvPicPr>
          <p:cNvPr id="24" name="Picture 23"/>
          <p:cNvPicPr>
            <a:picLocks noChangeAspect="1"/>
          </p:cNvPicPr>
          <p:nvPr userDrawn="1"/>
        </p:nvPicPr>
        <p:blipFill rotWithShape="1">
          <a:blip r:embed="rId8" cstate="print">
            <a:extLst>
              <a:ext uri="{28A0092B-C50C-407E-A947-70E740481C1C}">
                <a14:useLocalDpi xmlns:a14="http://schemas.microsoft.com/office/drawing/2010/main" val="0"/>
              </a:ext>
            </a:extLst>
          </a:blip>
          <a:srcRect l="1" r="2611"/>
          <a:stretch/>
        </p:blipFill>
        <p:spPr>
          <a:xfrm>
            <a:off x="6153153" y="4802188"/>
            <a:ext cx="2990847" cy="2055812"/>
          </a:xfrm>
          <a:prstGeom prst="rect">
            <a:avLst/>
          </a:prstGeom>
        </p:spPr>
      </p:pic>
      <p:sp>
        <p:nvSpPr>
          <p:cNvPr id="39" name="Text Placeholder 38"/>
          <p:cNvSpPr>
            <a:spLocks noGrp="1"/>
          </p:cNvSpPr>
          <p:nvPr>
            <p:ph type="body" sz="quarter" idx="10"/>
          </p:nvPr>
        </p:nvSpPr>
        <p:spPr>
          <a:xfrm>
            <a:off x="3200400" y="3276600"/>
            <a:ext cx="5486400" cy="565150"/>
          </a:xfrm>
        </p:spPr>
        <p:txBody>
          <a:bodyPr>
            <a:normAutofit/>
          </a:bodyPr>
          <a:lstStyle>
            <a:lvl1pPr marL="0" indent="0">
              <a:buFontTx/>
              <a:buNone/>
              <a:defRPr sz="2800" b="1">
                <a:solidFill>
                  <a:srgbClr val="A32E37"/>
                </a:solidFill>
              </a:defRPr>
            </a:lvl1pPr>
          </a:lstStyle>
          <a:p>
            <a:pPr lvl="0"/>
            <a:r>
              <a:rPr lang="en-US"/>
              <a:t>Click to edit Master text styles</a:t>
            </a:r>
          </a:p>
        </p:txBody>
      </p:sp>
      <p:sp>
        <p:nvSpPr>
          <p:cNvPr id="43" name="Text Placeholder 42"/>
          <p:cNvSpPr>
            <a:spLocks noGrp="1"/>
          </p:cNvSpPr>
          <p:nvPr>
            <p:ph type="body" sz="quarter" idx="11"/>
          </p:nvPr>
        </p:nvSpPr>
        <p:spPr>
          <a:xfrm>
            <a:off x="3200400" y="3810000"/>
            <a:ext cx="5715000" cy="457200"/>
          </a:xfrm>
        </p:spPr>
        <p:txBody>
          <a:bodyPr>
            <a:normAutofit/>
          </a:bodyPr>
          <a:lstStyle>
            <a:lvl1pPr marL="0" indent="0">
              <a:buFontTx/>
              <a:buNone/>
              <a:defRPr sz="2000" b="1">
                <a:solidFill>
                  <a:schemeClr val="accent6"/>
                </a:solidFill>
              </a:defRPr>
            </a:lvl1pPr>
          </a:lstStyle>
          <a:p>
            <a:pPr lvl="0"/>
            <a:r>
              <a:rPr lang="en-US"/>
              <a:t>Click to edit Master text styles</a:t>
            </a:r>
          </a:p>
        </p:txBody>
      </p:sp>
    </p:spTree>
    <p:extLst>
      <p:ext uri="{BB962C8B-B14F-4D97-AF65-F5344CB8AC3E}">
        <p14:creationId xmlns:p14="http://schemas.microsoft.com/office/powerpoint/2010/main" val="1364540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Calibri" pitchFamily="34" charset="0"/>
            </a:endParaRPr>
          </a:p>
        </p:txBody>
      </p:sp>
      <p:cxnSp>
        <p:nvCxnSpPr>
          <p:cNvPr id="5"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791200"/>
            <a:ext cx="1895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smtClean="0"/>
            </a:lvl1pPr>
          </a:lstStyle>
          <a:p>
            <a:pPr>
              <a:defRPr/>
            </a:pPr>
            <a:fld id="{298E31A4-F0AC-4A5F-BFF2-05E9E543F8EC}" type="datetime1">
              <a:rPr lang="en-US" smtClean="0"/>
              <a:t>4/13/2016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8A15B10-59EB-4966-9748-B0E43A67668C}" type="slidenum">
              <a:rPr lang="en-US"/>
              <a:pPr>
                <a:defRPr/>
              </a:pPr>
              <a:t>‹#›</a:t>
            </a:fld>
            <a:endParaRPr lang="en-US"/>
          </a:p>
        </p:txBody>
      </p:sp>
    </p:spTree>
    <p:extLst>
      <p:ext uri="{BB962C8B-B14F-4D97-AF65-F5344CB8AC3E}">
        <p14:creationId xmlns:p14="http://schemas.microsoft.com/office/powerpoint/2010/main" val="3725067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531F15-C520-4808-86DA-7D7BA604138D}" type="datetime1">
              <a:rPr lang="en-US" smtClean="0"/>
              <a:t>4/13/2016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bwMode="white"/>
        <p:txBody>
          <a:bodyPr/>
          <a:lstStyle>
            <a:lvl1pPr>
              <a:defRPr/>
            </a:lvl1pPr>
          </a:lstStyle>
          <a:p>
            <a:pPr>
              <a:defRPr/>
            </a:pPr>
            <a:fld id="{1E107DAD-D09B-451F-85A5-E6AF2E2057A5}" type="slidenum">
              <a:rPr lang="en-US"/>
              <a:pPr>
                <a:defRPr/>
              </a:pPr>
              <a:t>‹#›</a:t>
            </a:fld>
            <a:endParaRPr lang="en-US"/>
          </a:p>
        </p:txBody>
      </p:sp>
    </p:spTree>
    <p:extLst>
      <p:ext uri="{BB962C8B-B14F-4D97-AF65-F5344CB8AC3E}">
        <p14:creationId xmlns:p14="http://schemas.microsoft.com/office/powerpoint/2010/main" val="115912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Calibri" pitchFamily="34" charset="0"/>
            </a:endParaRPr>
          </a:p>
        </p:txBody>
      </p:sp>
      <p:cxnSp>
        <p:nvCxnSpPr>
          <p:cNvPr id="5"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11" descr="NYLAG_LOGO_Inverse_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013575" y="5791200"/>
            <a:ext cx="18923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smtClean="0"/>
            </a:lvl1pPr>
          </a:lstStyle>
          <a:p>
            <a:pPr>
              <a:defRPr/>
            </a:pPr>
            <a:fld id="{D2ED8B25-A92A-4CC7-92CD-DFBC7B965E4F}" type="datetime1">
              <a:rPr lang="en-US" smtClean="0"/>
              <a:t>4/13/2016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E7002CB-6CCD-4E63-A6DE-B4FBCE461E87}" type="slidenum">
              <a:rPr lang="en-US"/>
              <a:pPr>
                <a:defRPr/>
              </a:pPr>
              <a:t>‹#›</a:t>
            </a:fld>
            <a:endParaRPr lang="en-US"/>
          </a:p>
        </p:txBody>
      </p:sp>
    </p:spTree>
    <p:extLst>
      <p:ext uri="{BB962C8B-B14F-4D97-AF65-F5344CB8AC3E}">
        <p14:creationId xmlns:p14="http://schemas.microsoft.com/office/powerpoint/2010/main" val="252950552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E84DDE0-CB9F-4EDC-A4B4-03BC198B055B}" type="datetime1">
              <a:rPr lang="en-US" smtClean="0"/>
              <a:t>4/13/2016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5F0FF0-CE75-4D15-A0DC-B7480DAD83CC}" type="slidenum">
              <a:rPr lang="en-US"/>
              <a:pPr>
                <a:defRPr/>
              </a:pPr>
              <a:t>‹#›</a:t>
            </a:fld>
            <a:endParaRPr lang="en-US"/>
          </a:p>
        </p:txBody>
      </p:sp>
    </p:spTree>
    <p:extLst>
      <p:ext uri="{BB962C8B-B14F-4D97-AF65-F5344CB8AC3E}">
        <p14:creationId xmlns:p14="http://schemas.microsoft.com/office/powerpoint/2010/main" val="135483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Calibri" pitchFamily="34" charset="0"/>
            </a:endParaRPr>
          </a:p>
        </p:txBody>
      </p:sp>
      <p:cxnSp>
        <p:nvCxnSpPr>
          <p:cNvPr id="8"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791200"/>
            <a:ext cx="1895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p:cNvSpPr>
            <a:spLocks noGrp="1"/>
          </p:cNvSpPr>
          <p:nvPr>
            <p:ph type="dt" sz="half" idx="10"/>
          </p:nvPr>
        </p:nvSpPr>
        <p:spPr/>
        <p:txBody>
          <a:bodyPr/>
          <a:lstStyle>
            <a:lvl1pPr>
              <a:defRPr smtClean="0"/>
            </a:lvl1pPr>
          </a:lstStyle>
          <a:p>
            <a:pPr>
              <a:defRPr/>
            </a:pPr>
            <a:fld id="{4409C50A-3104-407C-BB15-E4A8A7F8C481}" type="datetime1">
              <a:rPr lang="en-US" smtClean="0"/>
              <a:t>4/13/2016</a:t>
            </a:fld>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8"/>
          <p:cNvSpPr>
            <a:spLocks noGrp="1"/>
          </p:cNvSpPr>
          <p:nvPr>
            <p:ph type="sldNum" sz="quarter" idx="12"/>
          </p:nvPr>
        </p:nvSpPr>
        <p:spPr/>
        <p:txBody>
          <a:bodyPr/>
          <a:lstStyle>
            <a:lvl1pPr>
              <a:defRPr/>
            </a:lvl1pPr>
          </a:lstStyle>
          <a:p>
            <a:pPr>
              <a:defRPr/>
            </a:pPr>
            <a:fld id="{D14899F0-2C95-4BE1-BC0A-93322E954E29}" type="slidenum">
              <a:rPr lang="en-US"/>
              <a:pPr>
                <a:defRPr/>
              </a:pPr>
              <a:t>‹#›</a:t>
            </a:fld>
            <a:endParaRPr lang="en-US"/>
          </a:p>
        </p:txBody>
      </p:sp>
    </p:spTree>
    <p:extLst>
      <p:ext uri="{BB962C8B-B14F-4D97-AF65-F5344CB8AC3E}">
        <p14:creationId xmlns:p14="http://schemas.microsoft.com/office/powerpoint/2010/main" val="308408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B932A8D-C724-4E4A-8170-246D7CAA6C36}" type="datetime1">
              <a:rPr lang="en-US" smtClean="0"/>
              <a:t>4/13/2016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9903847-E8FE-42DD-8DFA-25ECAFB37722}" type="slidenum">
              <a:rPr lang="en-US"/>
              <a:pPr>
                <a:defRPr/>
              </a:pPr>
              <a:t>‹#›</a:t>
            </a:fld>
            <a:endParaRPr lang="en-US"/>
          </a:p>
        </p:txBody>
      </p:sp>
    </p:spTree>
    <p:extLst>
      <p:ext uri="{BB962C8B-B14F-4D97-AF65-F5344CB8AC3E}">
        <p14:creationId xmlns:p14="http://schemas.microsoft.com/office/powerpoint/2010/main" val="981239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852643-8CFD-4168-B306-D60B8CF71AE5}" type="datetime1">
              <a:rPr lang="en-US" smtClean="0"/>
              <a:t>4/13/2016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5FD1947-A896-4743-BB27-5045311004AB}" type="slidenum">
              <a:rPr lang="en-US"/>
              <a:pPr>
                <a:defRPr/>
              </a:pPr>
              <a:t>‹#›</a:t>
            </a:fld>
            <a:endParaRPr lang="en-US"/>
          </a:p>
        </p:txBody>
      </p:sp>
    </p:spTree>
    <p:extLst>
      <p:ext uri="{BB962C8B-B14F-4D97-AF65-F5344CB8AC3E}">
        <p14:creationId xmlns:p14="http://schemas.microsoft.com/office/powerpoint/2010/main" val="329445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Calibri" pitchFamily="34" charset="0"/>
            </a:endParaRPr>
          </a:p>
        </p:txBody>
      </p:sp>
      <p:cxnSp>
        <p:nvCxnSpPr>
          <p:cNvPr id="6" name="Straight Connector 5"/>
          <p:cNvCxnSpPr/>
          <p:nvPr/>
        </p:nvCxnSpPr>
        <p:spPr>
          <a:xfrm rot="5400000">
            <a:off x="390525" y="3984625"/>
            <a:ext cx="4770438"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791200"/>
            <a:ext cx="1895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smtClean="0"/>
            </a:lvl1pPr>
          </a:lstStyle>
          <a:p>
            <a:pPr>
              <a:defRPr/>
            </a:pPr>
            <a:fld id="{7693E294-858A-40DA-A521-E0DBB7A2F211}" type="datetime1">
              <a:rPr lang="en-US" smtClean="0"/>
              <a:t>4/13/2016</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A4D3A089-FEAB-4716-AA2A-906A8645526C}" type="slidenum">
              <a:rPr lang="en-US"/>
              <a:pPr>
                <a:defRPr/>
              </a:pPr>
              <a:t>‹#›</a:t>
            </a:fld>
            <a:endParaRPr lang="en-US"/>
          </a:p>
        </p:txBody>
      </p:sp>
    </p:spTree>
    <p:extLst>
      <p:ext uri="{BB962C8B-B14F-4D97-AF65-F5344CB8AC3E}">
        <p14:creationId xmlns:p14="http://schemas.microsoft.com/office/powerpoint/2010/main" val="227350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Calibri" pitchFamily="34" charset="0"/>
            </a:endParaRPr>
          </a:p>
        </p:txBody>
      </p:sp>
      <p:sp>
        <p:nvSpPr>
          <p:cNvPr id="4" name="Date Placeholder 3"/>
          <p:cNvSpPr>
            <a:spLocks noGrp="1"/>
          </p:cNvSpPr>
          <p:nvPr>
            <p:ph type="dt" sz="half" idx="2"/>
          </p:nvPr>
        </p:nvSpPr>
        <p:spPr bwMode="white">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FFFFFF"/>
                </a:solidFill>
              </a:defRPr>
            </a:lvl1pPr>
          </a:lstStyle>
          <a:p>
            <a:pPr fontAlgn="base">
              <a:spcBef>
                <a:spcPct val="0"/>
              </a:spcBef>
              <a:spcAft>
                <a:spcPct val="0"/>
              </a:spcAft>
              <a:defRPr/>
            </a:pPr>
            <a:fld id="{9AA3AB9B-6C7C-4FD2-A409-9E768237CE1B}" type="datetime1">
              <a:rPr lang="en-US" smtClean="0">
                <a:latin typeface="Calibri" pitchFamily="34" charset="0"/>
              </a:rPr>
              <a:t>4/13/2016</a:t>
            </a:fld>
            <a:endParaRPr lang="en-US">
              <a:latin typeface="Calibri" pitchFamily="34" charset="0"/>
            </a:endParaRPr>
          </a:p>
        </p:txBody>
      </p:sp>
      <p:sp>
        <p:nvSpPr>
          <p:cNvPr id="5" name="Footer Placeholder 4"/>
          <p:cNvSpPr>
            <a:spLocks noGrp="1"/>
          </p:cNvSpPr>
          <p:nvPr>
            <p:ph type="ftr" sz="quarter" idx="3"/>
          </p:nvPr>
        </p:nvSpPr>
        <p:spPr bwMode="white">
          <a:xfrm>
            <a:off x="3429000" y="19050"/>
            <a:ext cx="4114800" cy="32861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defRPr>
            </a:lvl1pPr>
          </a:lstStyle>
          <a:p>
            <a:pPr fontAlgn="base">
              <a:spcBef>
                <a:spcPct val="0"/>
              </a:spcBef>
              <a:spcAft>
                <a:spcPct val="0"/>
              </a:spcAft>
              <a:defRPr/>
            </a:pPr>
            <a:endParaRPr lang="en-US">
              <a:latin typeface="Calibri" pitchFamily="34" charset="0"/>
            </a:endParaRPr>
          </a:p>
        </p:txBody>
      </p:sp>
      <p:sp>
        <p:nvSpPr>
          <p:cNvPr id="6" name="Slide Number Placeholder 5"/>
          <p:cNvSpPr>
            <a:spLocks noGrp="1"/>
          </p:cNvSpPr>
          <p:nvPr>
            <p:ph type="sldNum" sz="quarter" idx="4"/>
          </p:nvPr>
        </p:nvSpPr>
        <p:spPr bwMode="white">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FFFFFF"/>
                </a:solidFill>
              </a:defRPr>
            </a:lvl1pPr>
          </a:lstStyle>
          <a:p>
            <a:pPr fontAlgn="base">
              <a:spcBef>
                <a:spcPct val="0"/>
              </a:spcBef>
              <a:spcAft>
                <a:spcPct val="0"/>
              </a:spcAft>
              <a:defRPr/>
            </a:pPr>
            <a:fld id="{A572ABA2-5892-4E21-8BBD-490019909FDE}" type="slidenum">
              <a:rPr lang="en-US">
                <a:latin typeface="Calibri" pitchFamily="34" charset="0"/>
              </a:rPr>
              <a:pPr fontAlgn="base">
                <a:spcBef>
                  <a:spcPct val="0"/>
                </a:spcBef>
                <a:spcAft>
                  <a:spcPct val="0"/>
                </a:spcAft>
                <a:defRPr/>
              </a:pPr>
              <a:t>‹#›</a:t>
            </a:fld>
            <a:endParaRPr lang="en-US">
              <a:latin typeface="Calibri" pitchFamily="34" charset="0"/>
            </a:endParaRPr>
          </a:p>
        </p:txBody>
      </p:sp>
      <p:pic>
        <p:nvPicPr>
          <p:cNvPr id="1032" name="Picture 4"/>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10400" y="5791200"/>
            <a:ext cx="1895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197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rtl="0" eaLnBrk="1" fontAlgn="base" hangingPunct="1">
        <a:spcBef>
          <a:spcPct val="0"/>
        </a:spcBef>
        <a:spcAft>
          <a:spcPct val="0"/>
        </a:spcAft>
        <a:defRPr sz="4000" kern="1200" spc="-100">
          <a:solidFill>
            <a:schemeClr val="tx2"/>
          </a:solidFill>
          <a:latin typeface="Calibri" pitchFamily="34" charset="0"/>
          <a:ea typeface="+mj-ea"/>
          <a:cs typeface="+mj-cs"/>
        </a:defRPr>
      </a:lvl1pPr>
      <a:lvl2pPr algn="l" rtl="0" eaLnBrk="1" fontAlgn="base" hangingPunct="1">
        <a:spcBef>
          <a:spcPct val="0"/>
        </a:spcBef>
        <a:spcAft>
          <a:spcPct val="0"/>
        </a:spcAft>
        <a:defRPr sz="4000">
          <a:solidFill>
            <a:schemeClr val="tx2"/>
          </a:solidFill>
          <a:latin typeface="Calibri" pitchFamily="34" charset="0"/>
        </a:defRPr>
      </a:lvl2pPr>
      <a:lvl3pPr algn="l" rtl="0" eaLnBrk="1" fontAlgn="base" hangingPunct="1">
        <a:spcBef>
          <a:spcPct val="0"/>
        </a:spcBef>
        <a:spcAft>
          <a:spcPct val="0"/>
        </a:spcAft>
        <a:defRPr sz="4000">
          <a:solidFill>
            <a:schemeClr val="tx2"/>
          </a:solidFill>
          <a:latin typeface="Calibri" pitchFamily="34" charset="0"/>
        </a:defRPr>
      </a:lvl3pPr>
      <a:lvl4pPr algn="l" rtl="0" eaLnBrk="1" fontAlgn="base" hangingPunct="1">
        <a:spcBef>
          <a:spcPct val="0"/>
        </a:spcBef>
        <a:spcAft>
          <a:spcPct val="0"/>
        </a:spcAft>
        <a:defRPr sz="4000">
          <a:solidFill>
            <a:schemeClr val="tx2"/>
          </a:solidFill>
          <a:latin typeface="Calibri" pitchFamily="34" charset="0"/>
        </a:defRPr>
      </a:lvl4pPr>
      <a:lvl5pPr algn="l" rtl="0" eaLnBrk="1" fontAlgn="base" hangingPunct="1">
        <a:spcBef>
          <a:spcPct val="0"/>
        </a:spcBef>
        <a:spcAft>
          <a:spcPct val="0"/>
        </a:spcAft>
        <a:defRPr sz="4000">
          <a:solidFill>
            <a:schemeClr val="tx2"/>
          </a:solidFill>
          <a:latin typeface="Calibri" pitchFamily="34" charset="0"/>
        </a:defRPr>
      </a:lvl5pPr>
      <a:lvl6pPr marL="457200" algn="l" rtl="0" eaLnBrk="1" fontAlgn="base" hangingPunct="1">
        <a:spcBef>
          <a:spcPct val="0"/>
        </a:spcBef>
        <a:spcAft>
          <a:spcPct val="0"/>
        </a:spcAft>
        <a:defRPr sz="4000">
          <a:solidFill>
            <a:schemeClr val="tx2"/>
          </a:solidFill>
          <a:latin typeface="Calibri" pitchFamily="34" charset="0"/>
        </a:defRPr>
      </a:lvl6pPr>
      <a:lvl7pPr marL="914400" algn="l" rtl="0" eaLnBrk="1" fontAlgn="base" hangingPunct="1">
        <a:spcBef>
          <a:spcPct val="0"/>
        </a:spcBef>
        <a:spcAft>
          <a:spcPct val="0"/>
        </a:spcAft>
        <a:defRPr sz="4000">
          <a:solidFill>
            <a:schemeClr val="tx2"/>
          </a:solidFill>
          <a:latin typeface="Calibri" pitchFamily="34" charset="0"/>
        </a:defRPr>
      </a:lvl7pPr>
      <a:lvl8pPr marL="1371600" algn="l" rtl="0" eaLnBrk="1" fontAlgn="base" hangingPunct="1">
        <a:spcBef>
          <a:spcPct val="0"/>
        </a:spcBef>
        <a:spcAft>
          <a:spcPct val="0"/>
        </a:spcAft>
        <a:defRPr sz="4000">
          <a:solidFill>
            <a:schemeClr val="tx2"/>
          </a:solidFill>
          <a:latin typeface="Calibri" pitchFamily="34" charset="0"/>
        </a:defRPr>
      </a:lvl8pPr>
      <a:lvl9pPr marL="1828800" algn="l" rtl="0" eaLnBrk="1" fontAlgn="base" hangingPunct="1">
        <a:spcBef>
          <a:spcPct val="0"/>
        </a:spcBef>
        <a:spcAft>
          <a:spcPct val="0"/>
        </a:spcAft>
        <a:defRPr sz="4000">
          <a:solidFill>
            <a:schemeClr val="tx2"/>
          </a:solidFill>
          <a:latin typeface="Calibri" pitchFamily="34" charset="0"/>
        </a:defRPr>
      </a:lvl9pPr>
    </p:titleStyle>
    <p:bodyStyle>
      <a:lvl1pPr marL="182563" indent="-182563" algn="l" rtl="0" eaLnBrk="1" fontAlgn="base" hangingPunct="1">
        <a:spcBef>
          <a:spcPct val="20000"/>
        </a:spcBef>
        <a:spcAft>
          <a:spcPct val="0"/>
        </a:spcAft>
        <a:buClr>
          <a:schemeClr val="accent1"/>
        </a:buClr>
        <a:buSzPct val="85000"/>
        <a:buFont typeface="Calibri" pitchFamily="34" charset="0"/>
        <a:buChar char="•"/>
        <a:defRPr sz="2400" kern="1200">
          <a:solidFill>
            <a:schemeClr val="tx1"/>
          </a:solidFill>
          <a:latin typeface="Calibri"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Calibri" pitchFamily="34" charset="0"/>
        <a:buChar char="•"/>
        <a:defRPr sz="2000" kern="1200">
          <a:solidFill>
            <a:schemeClr val="tx1"/>
          </a:solidFill>
          <a:latin typeface="Calibri"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Calibri" pitchFamily="34" charset="0"/>
        <a:buChar char="•"/>
        <a:defRPr kern="1200">
          <a:solidFill>
            <a:schemeClr val="tx1"/>
          </a:solidFill>
          <a:latin typeface="Calibri" pitchFamily="34" charset="0"/>
          <a:ea typeface="+mn-ea"/>
          <a:cs typeface="+mn-cs"/>
        </a:defRPr>
      </a:lvl3pPr>
      <a:lvl4pPr marL="1004888" indent="-182563" algn="l" rtl="0" eaLnBrk="1" fontAlgn="base" hangingPunct="1">
        <a:spcBef>
          <a:spcPct val="20000"/>
        </a:spcBef>
        <a:spcAft>
          <a:spcPct val="0"/>
        </a:spcAft>
        <a:buClr>
          <a:schemeClr val="accent1"/>
        </a:buClr>
        <a:buFont typeface="Calibri" pitchFamily="34" charset="0"/>
        <a:buChar char="•"/>
        <a:defRPr sz="1600" kern="1200">
          <a:solidFill>
            <a:schemeClr val="tx1"/>
          </a:solidFill>
          <a:latin typeface="Calibri"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Calibri" pitchFamily="34" charset="0"/>
        <a:buChar char="•"/>
        <a:defRPr sz="1400" kern="1200">
          <a:solidFill>
            <a:schemeClr val="tx1"/>
          </a:solidFill>
          <a:latin typeface="Calibri"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policy.ssa.gov/poms.nsf/lnx/0600805270"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secure.ssa.gov/poms.nsf/lnx/0600805275"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hyperlink" Target="http://www.wnylc.com/health/entry/145/"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3" Type="http://schemas.openxmlformats.org/officeDocument/2006/relationships/hyperlink" Target="http://www.wnylc.com/health/afile/10/6/"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hyperlink" Target="http://tinyurl.com/jj3eef9"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23.jpeg"/><Relationship Id="rId4" Type="http://schemas.openxmlformats.org/officeDocument/2006/relationships/image" Target="../media/image22.gi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hyperlink" Target="http://www.medicareadvocacy.org/medicare-info/improvement-standard/" TargetMode="External"/><Relationship Id="rId4" Type="http://schemas.openxmlformats.org/officeDocument/2006/relationships/hyperlink" Target="http://www.cms.gov/Regulations-and-Guidance/Guidance/Transmittals/Downloads/R179BP.pdf"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medicareadvocacy.org/medicare-info/observation-status/"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www.wnylc.com/health/download/6/"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68.xml.rels><?xml version="1.0" encoding="UTF-8" standalone="yes"?>
<Relationships xmlns="http://schemas.openxmlformats.org/package/2006/relationships"><Relationship Id="rId3" Type="http://schemas.openxmlformats.org/officeDocument/2006/relationships/hyperlink" Target="http://www.dfs.ny.gov/consumer/caremain.htm#tables"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73.xml.rels><?xml version="1.0" encoding="UTF-8" standalone="yes"?>
<Relationships xmlns="http://schemas.openxmlformats.org/package/2006/relationships"><Relationship Id="rId3" Type="http://schemas.openxmlformats.org/officeDocument/2006/relationships/hyperlink" Target="http://www.medicaid.gov/Federal-Policy-Guidance/downloads/CIB-01-06-12.pdf" TargetMode="External"/><Relationship Id="rId2" Type="http://schemas.openxmlformats.org/officeDocument/2006/relationships/notesSlide" Target="../notesSlides/notesSlide73.xml"/><Relationship Id="rId1" Type="http://schemas.openxmlformats.org/officeDocument/2006/relationships/slideLayout" Target="../slideLayouts/slideLayout3.xml"/><Relationship Id="rId5" Type="http://schemas.openxmlformats.org/officeDocument/2006/relationships/hyperlink" Target="http://www.justiceinaging.org/our-work/healthcare/dual-eligibles-california-and-federal/balance-billing/" TargetMode="External"/><Relationship Id="rId4" Type="http://schemas.openxmlformats.org/officeDocument/2006/relationships/hyperlink" Target="http://www.wnylc.com/health/entry/94/" TargetMode="Externa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hyperlink" Target="http://www.health.ny.gov/health_care/epic/" TargetMode="External"/><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0.xml.rels><?xml version="1.0" encoding="UTF-8" standalone="yes"?>
<Relationships xmlns="http://schemas.openxmlformats.org/package/2006/relationships"><Relationship Id="rId3" Type="http://schemas.openxmlformats.org/officeDocument/2006/relationships/hyperlink" Target="http://medicareadvocacy.org/"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 Id="rId6" Type="http://schemas.openxmlformats.org/officeDocument/2006/relationships/hyperlink" Target="http://nyhealthaccess.org/" TargetMode="External"/><Relationship Id="rId5" Type="http://schemas.openxmlformats.org/officeDocument/2006/relationships/hyperlink" Target="https://www.medicare.gov/" TargetMode="External"/><Relationship Id="rId4" Type="http://schemas.openxmlformats.org/officeDocument/2006/relationships/hyperlink" Target="http://medicareinteractive.org/"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sa.gov/medicare/apply.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2819400"/>
            <a:ext cx="5486400" cy="990600"/>
          </a:xfrm>
        </p:spPr>
        <p:txBody>
          <a:bodyPr>
            <a:normAutofit fontScale="77500" lnSpcReduction="20000"/>
          </a:bodyPr>
          <a:lstStyle/>
          <a:p>
            <a:r>
              <a:rPr lang="en-US" dirty="0" smtClean="0"/>
              <a:t>Medicare 101  (2016)</a:t>
            </a:r>
          </a:p>
          <a:p>
            <a:r>
              <a:rPr lang="en-US" dirty="0" err="1" smtClean="0"/>
              <a:t>Borchard</a:t>
            </a:r>
            <a:r>
              <a:rPr lang="en-US" dirty="0" smtClean="0"/>
              <a:t> Foundation Training Series – Part </a:t>
            </a:r>
            <a:r>
              <a:rPr lang="en-US" dirty="0" smtClean="0"/>
              <a:t>I</a:t>
            </a:r>
            <a:endParaRPr lang="en-US" dirty="0"/>
          </a:p>
        </p:txBody>
      </p:sp>
      <p:sp>
        <p:nvSpPr>
          <p:cNvPr id="3" name="Text Placeholder 2"/>
          <p:cNvSpPr>
            <a:spLocks noGrp="1"/>
          </p:cNvSpPr>
          <p:nvPr>
            <p:ph type="body" sz="quarter" idx="11"/>
          </p:nvPr>
        </p:nvSpPr>
        <p:spPr>
          <a:xfrm>
            <a:off x="3048000" y="3810000"/>
            <a:ext cx="5943600" cy="1066800"/>
          </a:xfrm>
        </p:spPr>
        <p:txBody>
          <a:bodyPr>
            <a:normAutofit lnSpcReduction="10000"/>
          </a:bodyPr>
          <a:lstStyle/>
          <a:p>
            <a:r>
              <a:rPr lang="en-US" dirty="0" smtClean="0"/>
              <a:t>Kelly Ann Murray, Esq.</a:t>
            </a:r>
          </a:p>
          <a:p>
            <a:r>
              <a:rPr lang="en-US" dirty="0" smtClean="0"/>
              <a:t>Paula Arboleda, MSS, MLSP</a:t>
            </a:r>
          </a:p>
          <a:p>
            <a:r>
              <a:rPr lang="en-US" dirty="0" smtClean="0"/>
              <a:t>Evelyn Frank Legal Resources Program</a:t>
            </a:r>
            <a:endParaRPr lang="en-US" dirty="0"/>
          </a:p>
        </p:txBody>
      </p:sp>
      <p:sp>
        <p:nvSpPr>
          <p:cNvPr id="4" name="TextBox 3"/>
          <p:cNvSpPr txBox="1"/>
          <p:nvPr/>
        </p:nvSpPr>
        <p:spPr>
          <a:xfrm>
            <a:off x="381000" y="4311134"/>
            <a:ext cx="2514600" cy="369332"/>
          </a:xfrm>
          <a:prstGeom prst="rect">
            <a:avLst/>
          </a:prstGeom>
          <a:noFill/>
        </p:spPr>
        <p:txBody>
          <a:bodyPr wrap="square" rtlCol="0">
            <a:spAutoFit/>
          </a:bodyPr>
          <a:lstStyle/>
          <a:p>
            <a:r>
              <a:rPr lang="en-US" dirty="0" smtClean="0"/>
              <a:t>© NYLAG 2016</a:t>
            </a:r>
            <a:endParaRPr lang="en-US" dirty="0"/>
          </a:p>
        </p:txBody>
      </p:sp>
    </p:spTree>
    <p:extLst>
      <p:ext uri="{BB962C8B-B14F-4D97-AF65-F5344CB8AC3E}">
        <p14:creationId xmlns:p14="http://schemas.microsoft.com/office/powerpoint/2010/main" val="261550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sp>
        <p:nvSpPr>
          <p:cNvPr id="10" name="Content Placeholder 9"/>
          <p:cNvSpPr>
            <a:spLocks noGrp="1"/>
          </p:cNvSpPr>
          <p:nvPr>
            <p:ph idx="1"/>
          </p:nvPr>
        </p:nvSpPr>
        <p:spPr/>
        <p:txBody>
          <a:bodyPr/>
          <a:lstStyle/>
          <a:p>
            <a:endParaRPr lang="en-US" dirty="0"/>
          </a:p>
        </p:txBody>
      </p:sp>
      <p:sp>
        <p:nvSpPr>
          <p:cNvPr id="5" name="Slide Number Placeholder 4"/>
          <p:cNvSpPr>
            <a:spLocks noGrp="1"/>
          </p:cNvSpPr>
          <p:nvPr>
            <p:ph type="sldNum" sz="quarter" idx="4294967295"/>
          </p:nvPr>
        </p:nvSpPr>
        <p:spPr>
          <a:xfrm>
            <a:off x="6553200" y="6340475"/>
            <a:ext cx="2133600" cy="365125"/>
          </a:xfrm>
          <a:prstGeom prst="rect">
            <a:avLst/>
          </a:prstGeom>
        </p:spPr>
        <p:txBody>
          <a:bodyPr/>
          <a:lstStyle/>
          <a:p>
            <a:pPr>
              <a:defRPr/>
            </a:pPr>
            <a:fld id="{885A69B2-5218-42C2-B888-204363120602}" type="slidenum">
              <a:rPr lang="en-US" smtClean="0"/>
              <a:pPr>
                <a:defRPr/>
              </a:pPr>
              <a:t>10</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945520640"/>
              </p:ext>
            </p:extLst>
          </p:nvPr>
        </p:nvGraphicFramePr>
        <p:xfrm>
          <a:off x="228600" y="10886"/>
          <a:ext cx="8763000" cy="6618514"/>
        </p:xfrm>
        <a:graphic>
          <a:graphicData uri="http://schemas.openxmlformats.org/drawingml/2006/table">
            <a:tbl>
              <a:tblPr firstRow="1" bandRow="1">
                <a:tableStyleId>{5C22544A-7EE6-4342-B048-85BDC9FD1C3A}</a:tableStyleId>
              </a:tblPr>
              <a:tblGrid>
                <a:gridCol w="1095375"/>
                <a:gridCol w="1095375"/>
                <a:gridCol w="1095375"/>
                <a:gridCol w="1095375"/>
                <a:gridCol w="1095375"/>
                <a:gridCol w="1095375"/>
                <a:gridCol w="1095375"/>
                <a:gridCol w="1095375"/>
              </a:tblGrid>
              <a:tr h="1019098">
                <a:tc gridSpan="8">
                  <a:txBody>
                    <a:bodyPr/>
                    <a:lstStyle/>
                    <a:p>
                      <a:pPr algn="ctr"/>
                      <a:r>
                        <a:rPr lang="en-US" sz="2400" dirty="0" smtClean="0">
                          <a:solidFill>
                            <a:schemeClr val="tx1"/>
                          </a:solidFill>
                        </a:rPr>
                        <a:t>If Not</a:t>
                      </a:r>
                      <a:r>
                        <a:rPr lang="en-US" sz="2400" baseline="0" dirty="0" smtClean="0">
                          <a:solidFill>
                            <a:schemeClr val="tx1"/>
                          </a:solidFill>
                        </a:rPr>
                        <a:t> Automatically Enrolled </a:t>
                      </a:r>
                    </a:p>
                    <a:p>
                      <a:pPr algn="ctr"/>
                      <a:r>
                        <a:rPr lang="en-US" sz="2400" baseline="0" dirty="0" smtClean="0">
                          <a:solidFill>
                            <a:schemeClr val="tx1"/>
                          </a:solidFill>
                        </a:rPr>
                        <a:t>Your </a:t>
                      </a:r>
                      <a:r>
                        <a:rPr lang="en-US" sz="2400" dirty="0" smtClean="0">
                          <a:solidFill>
                            <a:schemeClr val="tx1"/>
                          </a:solidFill>
                        </a:rPr>
                        <a:t>7-Month Initial Enrollment Period</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200" dirty="0">
                        <a:solidFill>
                          <a:schemeClr val="tx1"/>
                        </a:solidFill>
                      </a:endParaRPr>
                    </a:p>
                  </a:txBody>
                  <a:tcPr>
                    <a:solidFill>
                      <a:schemeClr val="bg1">
                        <a:lumMod val="85000"/>
                      </a:schemeClr>
                    </a:solidFill>
                  </a:tcPr>
                </a:tc>
                <a:tc hMerge="1">
                  <a:txBody>
                    <a:bodyPr/>
                    <a:lstStyle/>
                    <a:p>
                      <a:pPr algn="ctr"/>
                      <a:endParaRPr lang="en-US" sz="2200" dirty="0">
                        <a:solidFill>
                          <a:schemeClr val="tx1"/>
                        </a:solidFill>
                      </a:endParaRPr>
                    </a:p>
                  </a:txBody>
                  <a:tcPr>
                    <a:solidFill>
                      <a:schemeClr val="bg1">
                        <a:lumMod val="85000"/>
                      </a:schemeClr>
                    </a:solidFill>
                  </a:tcPr>
                </a:tc>
                <a:tc hMerge="1">
                  <a:txBody>
                    <a:bodyPr/>
                    <a:lstStyle/>
                    <a:p>
                      <a:pPr algn="ctr"/>
                      <a:endParaRPr lang="en-US" sz="2200" dirty="0">
                        <a:solidFill>
                          <a:schemeClr val="tx1"/>
                        </a:solidFill>
                      </a:endParaRPr>
                    </a:p>
                  </a:txBody>
                  <a:tcPr>
                    <a:solidFill>
                      <a:schemeClr val="bg1">
                        <a:lumMod val="85000"/>
                      </a:schemeClr>
                    </a:solidFill>
                  </a:tcPr>
                </a:tc>
                <a:tc hMerge="1">
                  <a:txBody>
                    <a:bodyPr/>
                    <a:lstStyle/>
                    <a:p>
                      <a:pPr algn="ctr"/>
                      <a:endParaRPr lang="en-US" sz="2200" dirty="0"/>
                    </a:p>
                  </a:txBody>
                  <a:tcPr>
                    <a:lnR w="12700" cap="flat" cmpd="sng" algn="ctr">
                      <a:solidFill>
                        <a:schemeClr val="bg1"/>
                      </a:solidFill>
                      <a:prstDash val="solid"/>
                      <a:round/>
                      <a:headEnd type="none" w="med" len="med"/>
                      <a:tailEnd type="none" w="med" len="med"/>
                    </a:lnR>
                    <a:solidFill>
                      <a:schemeClr val="bg1">
                        <a:lumMod val="50000"/>
                      </a:schemeClr>
                    </a:solidFill>
                  </a:tcPr>
                </a:tc>
                <a:tc hMerge="1">
                  <a:txBody>
                    <a:bodyPr/>
                    <a:lstStyle/>
                    <a:p>
                      <a:pPr algn="ctr"/>
                      <a:endParaRPr lang="en-US" sz="22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hMerge="1">
                  <a:txBody>
                    <a:bodyPr/>
                    <a:lstStyle/>
                    <a:p>
                      <a:pPr algn="ctr"/>
                      <a:endParaRPr lang="en-US" sz="22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hMerge="1">
                  <a:txBody>
                    <a:bodyPr/>
                    <a:lstStyle/>
                    <a:p>
                      <a:pPr algn="ctr"/>
                      <a:endParaRPr lang="en-US" sz="2200" dirty="0">
                        <a:solidFill>
                          <a:schemeClr val="tx1"/>
                        </a:solidFill>
                      </a:endParaRPr>
                    </a:p>
                  </a:txBody>
                  <a:tcPr>
                    <a:lnL w="12700" cap="flat" cmpd="sng" algn="ctr">
                      <a:solidFill>
                        <a:schemeClr val="bg1"/>
                      </a:solidFill>
                      <a:prstDash val="solid"/>
                      <a:round/>
                      <a:headEnd type="none" w="med" len="med"/>
                      <a:tailEnd type="none" w="med" len="med"/>
                    </a:lnL>
                    <a:solidFill>
                      <a:schemeClr val="bg1">
                        <a:lumMod val="85000"/>
                      </a:schemeClr>
                    </a:solidFill>
                  </a:tcPr>
                </a:tc>
              </a:tr>
              <a:tr h="798816">
                <a:tc gridSpan="4">
                  <a:txBody>
                    <a:bodyPr/>
                    <a:lstStyle/>
                    <a:p>
                      <a:pPr algn="ctr"/>
                      <a:r>
                        <a:rPr lang="en-US" sz="2400" dirty="0" smtClean="0">
                          <a:solidFill>
                            <a:schemeClr val="tx1"/>
                          </a:solidFill>
                        </a:rPr>
                        <a:t>No Delay—Effective</a:t>
                      </a:r>
                      <a:r>
                        <a:rPr lang="en-US" sz="2400" baseline="0" dirty="0" smtClean="0">
                          <a:solidFill>
                            <a:schemeClr val="tx1"/>
                          </a:solidFill>
                        </a:rPr>
                        <a:t> the month of your 65</a:t>
                      </a:r>
                      <a:r>
                        <a:rPr lang="en-US" sz="2400" baseline="30000" dirty="0" smtClean="0">
                          <a:solidFill>
                            <a:schemeClr val="tx1"/>
                          </a:solidFill>
                        </a:rPr>
                        <a:t>th</a:t>
                      </a:r>
                      <a:r>
                        <a:rPr lang="en-US" sz="2400" baseline="0" dirty="0" smtClean="0">
                          <a:solidFill>
                            <a:schemeClr val="tx1"/>
                          </a:solidFill>
                        </a:rPr>
                        <a:t> Birthday</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BC0F1"/>
                    </a:solidFill>
                  </a:tcPr>
                </a:tc>
                <a:tc hMerge="1">
                  <a:txBody>
                    <a:bodyPr/>
                    <a:lstStyle/>
                    <a:p>
                      <a:pPr algn="ctr"/>
                      <a:endParaRPr lang="en-US" sz="2200" dirty="0">
                        <a:solidFill>
                          <a:schemeClr val="tx1"/>
                        </a:solidFill>
                      </a:endParaRPr>
                    </a:p>
                  </a:txBody>
                  <a:tcPr/>
                </a:tc>
                <a:tc hMerge="1">
                  <a:txBody>
                    <a:bodyPr/>
                    <a:lstStyle/>
                    <a:p>
                      <a:pPr algn="ctr"/>
                      <a:endParaRPr lang="en-US" sz="2200" dirty="0">
                        <a:solidFill>
                          <a:schemeClr val="tx1"/>
                        </a:solidFill>
                      </a:endParaRPr>
                    </a:p>
                  </a:txBody>
                  <a:tcPr/>
                </a:tc>
                <a:tc hMerge="1">
                  <a:txBody>
                    <a:bodyPr/>
                    <a:lstStyle/>
                    <a:p>
                      <a:pPr algn="ctr"/>
                      <a:endParaRPr lang="en-US" sz="2200" dirty="0">
                        <a:solidFill>
                          <a:schemeClr val="tx1"/>
                        </a:solidFill>
                      </a:endParaRPr>
                    </a:p>
                  </a:txBody>
                  <a:tcPr/>
                </a:tc>
                <a:tc gridSpan="4">
                  <a:txBody>
                    <a:bodyPr/>
                    <a:lstStyle/>
                    <a:p>
                      <a:pPr algn="ctr"/>
                      <a:r>
                        <a:rPr lang="en-US" sz="2400" dirty="0" smtClean="0">
                          <a:solidFill>
                            <a:schemeClr val="bg1"/>
                          </a:solidFill>
                        </a:rPr>
                        <a:t>Delayed Start</a:t>
                      </a:r>
                      <a:endParaRPr lang="en-US" sz="2400" dirty="0">
                        <a:solidFill>
                          <a:schemeClr val="bg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hMerge="1">
                  <a:txBody>
                    <a:bodyPr/>
                    <a:lstStyle/>
                    <a:p>
                      <a:pPr algn="ctr"/>
                      <a:endParaRPr lang="en-US" sz="2200" dirty="0">
                        <a:solidFill>
                          <a:schemeClr val="tx1"/>
                        </a:solidFill>
                      </a:endParaRPr>
                    </a:p>
                  </a:txBody>
                  <a:tcPr/>
                </a:tc>
                <a:tc hMerge="1">
                  <a:txBody>
                    <a:bodyPr/>
                    <a:lstStyle/>
                    <a:p>
                      <a:pPr algn="ctr"/>
                      <a:endParaRPr lang="en-US" sz="2200" dirty="0">
                        <a:solidFill>
                          <a:schemeClr val="tx1"/>
                        </a:solidFill>
                      </a:endParaRPr>
                    </a:p>
                  </a:txBody>
                  <a:tcPr/>
                </a:tc>
                <a:tc hMerge="1">
                  <a:txBody>
                    <a:bodyPr/>
                    <a:lstStyle/>
                    <a:p>
                      <a:pPr algn="ctr"/>
                      <a:endParaRPr lang="en-US" sz="2200" dirty="0">
                        <a:solidFill>
                          <a:schemeClr val="tx1"/>
                        </a:solidFill>
                      </a:endParaRPr>
                    </a:p>
                  </a:txBody>
                  <a:tcPr/>
                </a:tc>
              </a:tr>
              <a:tr h="3086410">
                <a:tc>
                  <a:txBody>
                    <a:bodyPr/>
                    <a:lstStyle/>
                    <a:p>
                      <a:pPr algn="ctr"/>
                      <a:endParaRPr lang="en-US" sz="2400" b="1" dirty="0" smtClean="0">
                        <a:solidFill>
                          <a:schemeClr val="tx1"/>
                        </a:solidFill>
                      </a:endParaRPr>
                    </a:p>
                    <a:p>
                      <a:pPr algn="ctr"/>
                      <a:r>
                        <a:rPr lang="en-US" sz="2400" b="1" dirty="0" smtClean="0">
                          <a:solidFill>
                            <a:schemeClr val="tx1"/>
                          </a:solidFill>
                        </a:rPr>
                        <a:t>If you enroll in </a:t>
                      </a:r>
                    </a:p>
                    <a:p>
                      <a:pPr algn="ctr"/>
                      <a:r>
                        <a:rPr lang="en-US" sz="2400" b="1" dirty="0" smtClean="0">
                          <a:solidFill>
                            <a:schemeClr val="tx1"/>
                          </a:solidFill>
                        </a:rPr>
                        <a:t>Part B </a:t>
                      </a:r>
                      <a:endParaRPr lang="en-US" sz="2400" b="1" dirty="0">
                        <a:solidFill>
                          <a:schemeClr val="tx1"/>
                        </a:solidFill>
                      </a:endParaRP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tx1"/>
                          </a:solidFill>
                        </a:rPr>
                        <a:t>3</a:t>
                      </a:r>
                      <a:r>
                        <a:rPr lang="en-US" sz="1800" b="1" baseline="0" dirty="0" smtClean="0">
                          <a:solidFill>
                            <a:schemeClr val="tx1"/>
                          </a:solidFill>
                        </a:rPr>
                        <a:t> months before the month you turn 65 </a:t>
                      </a:r>
                      <a:endParaRPr lang="en-US" sz="18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tx1"/>
                          </a:solidFill>
                        </a:rPr>
                        <a:t>2 months before the month you turn 65 </a:t>
                      </a:r>
                      <a:endParaRPr lang="en-US" sz="18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tx1"/>
                          </a:solidFill>
                        </a:rPr>
                        <a:t>1 </a:t>
                      </a:r>
                    </a:p>
                    <a:p>
                      <a:pPr algn="ctr"/>
                      <a:r>
                        <a:rPr lang="en-US" sz="1800" b="1" dirty="0" smtClean="0">
                          <a:solidFill>
                            <a:schemeClr val="tx1"/>
                          </a:solidFill>
                        </a:rPr>
                        <a:t>month before the</a:t>
                      </a:r>
                      <a:r>
                        <a:rPr lang="en-US" sz="1800" b="1" baseline="0" dirty="0" smtClean="0">
                          <a:solidFill>
                            <a:schemeClr val="tx1"/>
                          </a:solidFill>
                        </a:rPr>
                        <a:t> month you turn 65 </a:t>
                      </a:r>
                      <a:endParaRPr lang="en-US" sz="18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b="1" dirty="0" smtClean="0"/>
                    </a:p>
                    <a:p>
                      <a:pPr algn="ctr"/>
                      <a:r>
                        <a:rPr lang="en-US" sz="1800" b="1" i="1" dirty="0" smtClean="0">
                          <a:solidFill>
                            <a:schemeClr val="tx1"/>
                          </a:solidFill>
                          <a:effectLst/>
                        </a:rPr>
                        <a:t>The month you turn 65</a:t>
                      </a:r>
                    </a:p>
                    <a:p>
                      <a:pPr algn="ctr"/>
                      <a:endParaRPr lang="en-US" sz="1800" b="1" i="1" dirty="0" smtClean="0">
                        <a:solidFill>
                          <a:schemeClr val="tx1"/>
                        </a:solidFill>
                        <a:effectLst/>
                      </a:endParaRPr>
                    </a:p>
                    <a:p>
                      <a:pPr algn="ctr"/>
                      <a:r>
                        <a:rPr lang="en-US" sz="1600" b="1" i="1" dirty="0" smtClean="0">
                          <a:solidFill>
                            <a:schemeClr val="tx1"/>
                          </a:solidFill>
                          <a:effectLst/>
                        </a:rPr>
                        <a:t>Effective:</a:t>
                      </a:r>
                      <a:r>
                        <a:rPr lang="en-US" sz="1600" b="1" i="1" baseline="0" dirty="0" smtClean="0">
                          <a:solidFill>
                            <a:schemeClr val="tx1"/>
                          </a:solidFill>
                          <a:effectLst/>
                        </a:rPr>
                        <a:t> the month after you sign up</a:t>
                      </a:r>
                      <a:endParaRPr lang="en-US" sz="1600" b="1" i="1" dirty="0" smtClean="0">
                        <a:solidFill>
                          <a:schemeClr val="tx1"/>
                        </a:solidFill>
                        <a:effectLst/>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c>
                  <a:txBody>
                    <a:bodyPr/>
                    <a:lstStyle/>
                    <a:p>
                      <a:pPr algn="ctr"/>
                      <a:r>
                        <a:rPr lang="en-US" sz="1800" b="1" dirty="0" smtClean="0">
                          <a:solidFill>
                            <a:schemeClr val="tx1"/>
                          </a:solidFill>
                        </a:rPr>
                        <a:t>1 </a:t>
                      </a:r>
                    </a:p>
                    <a:p>
                      <a:pPr algn="ctr"/>
                      <a:r>
                        <a:rPr lang="en-US" sz="1800" b="1" dirty="0" smtClean="0">
                          <a:solidFill>
                            <a:schemeClr val="tx1"/>
                          </a:solidFill>
                        </a:rPr>
                        <a:t>month after you turn 65</a:t>
                      </a:r>
                    </a:p>
                    <a:p>
                      <a:pPr algn="ctr"/>
                      <a:endParaRPr lang="en-US" sz="1800" b="1" dirty="0" smtClean="0">
                        <a:solidFill>
                          <a:schemeClr val="tx1"/>
                        </a:solidFill>
                      </a:endParaRPr>
                    </a:p>
                    <a:p>
                      <a:pPr algn="ctr"/>
                      <a:r>
                        <a:rPr lang="en-US" sz="1600" b="1" dirty="0" smtClean="0">
                          <a:solidFill>
                            <a:schemeClr val="tx1"/>
                          </a:solidFill>
                        </a:rPr>
                        <a:t>Effective: two months after you sign up</a:t>
                      </a:r>
                      <a:endParaRPr lang="en-US" sz="16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tx1"/>
                          </a:solidFill>
                        </a:rPr>
                        <a:t>2 months after you turn 65</a:t>
                      </a:r>
                    </a:p>
                    <a:p>
                      <a:pPr algn="ctr"/>
                      <a:endParaRPr lang="en-US" sz="18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Effective: three months after you sign up</a:t>
                      </a:r>
                    </a:p>
                    <a:p>
                      <a:pPr algn="ctr"/>
                      <a:endParaRPr lang="en-US" sz="18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tx1"/>
                          </a:solidFill>
                        </a:rPr>
                        <a:t>3 months after you turn 65</a:t>
                      </a:r>
                    </a:p>
                    <a:p>
                      <a:pPr algn="ctr"/>
                      <a:endParaRPr lang="en-US" sz="18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Effective: three months after you sign up</a:t>
                      </a:r>
                    </a:p>
                    <a:p>
                      <a:pPr algn="ctr"/>
                      <a:endParaRPr lang="en-US" sz="1800" b="1" dirty="0">
                        <a:solidFill>
                          <a:schemeClr val="tx1"/>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1545576">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latin typeface="+mn-lt"/>
                          <a:ea typeface="+mn-ea"/>
                          <a:cs typeface="+mn-cs"/>
                        </a:rPr>
                        <a:t>Sign up early to avoid a delay in getting coverage for Part B services. To get Part B coverage the month you turn 65, you must sign up during the first three months before the month you turn 65. </a:t>
                      </a:r>
                      <a:endParaRPr lang="en-US" sz="18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BC0F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200" b="1" dirty="0" smtClean="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50000"/>
                      </a:schemeClr>
                    </a:solidFill>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latin typeface="+mn-lt"/>
                          <a:ea typeface="+mn-ea"/>
                          <a:cs typeface="+mn-cs"/>
                        </a:rPr>
                        <a:t>If you wait until the last four months of your Initial Enrollment Period to sign up for Part B, your start date for coverage will be delayed. </a:t>
                      </a:r>
                      <a:r>
                        <a:rPr lang="en-US" sz="1900" kern="1200" baseline="0" dirty="0" smtClean="0">
                          <a:solidFill>
                            <a:schemeClr val="dk1"/>
                          </a:solidFill>
                          <a:latin typeface="+mn-lt"/>
                          <a:ea typeface="+mn-ea"/>
                          <a:cs typeface="+mn-cs"/>
                        </a:rPr>
                        <a:t>	</a:t>
                      </a:r>
                    </a:p>
                    <a:p>
                      <a:pPr algn="ctr"/>
                      <a:endParaRPr lang="en-US" sz="2200" b="1" dirty="0">
                        <a:solidFill>
                          <a:schemeClr val="bg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BC0F1"/>
                    </a:solidFill>
                  </a:tcPr>
                </a:tc>
                <a:tc hMerge="1">
                  <a:txBody>
                    <a:bodyPr/>
                    <a:lstStyle/>
                    <a:p>
                      <a:pPr algn="ctr"/>
                      <a:endParaRPr lang="en-US" sz="2200" b="1" dirty="0">
                        <a:solidFill>
                          <a:schemeClr val="bg1"/>
                        </a:solidFill>
                      </a:endParaRPr>
                    </a:p>
                  </a:txBody>
                  <a:tcPr>
                    <a:lnL w="12700" cap="flat" cmpd="sng" algn="ctr">
                      <a:solidFill>
                        <a:schemeClr val="bg1"/>
                      </a:solidFill>
                      <a:prstDash val="solid"/>
                      <a:round/>
                      <a:headEnd type="none" w="med" len="med"/>
                      <a:tailEnd type="none" w="med" len="med"/>
                    </a:lnL>
                    <a:solidFill>
                      <a:schemeClr val="tx1">
                        <a:lumMod val="50000"/>
                        <a:lumOff val="50000"/>
                      </a:schemeClr>
                    </a:solidFill>
                  </a:tcPr>
                </a:tc>
                <a:tc hMerge="1">
                  <a:txBody>
                    <a:bodyPr/>
                    <a:lstStyle/>
                    <a:p>
                      <a:pPr algn="ctr"/>
                      <a:endParaRPr lang="en-US" sz="2200" b="1" dirty="0">
                        <a:solidFill>
                          <a:schemeClr val="bg1"/>
                        </a:solidFill>
                      </a:endParaRPr>
                    </a:p>
                  </a:txBody>
                  <a:tcPr>
                    <a:lnL w="12700" cap="flat" cmpd="sng" algn="ctr">
                      <a:solidFill>
                        <a:schemeClr val="bg1"/>
                      </a:solidFill>
                      <a:prstDash val="solid"/>
                      <a:round/>
                      <a:headEnd type="none" w="med" len="med"/>
                      <a:tailEnd type="none" w="med" len="med"/>
                    </a:lnL>
                    <a:solidFill>
                      <a:schemeClr val="tx1">
                        <a:lumMod val="50000"/>
                        <a:lumOff val="50000"/>
                      </a:schemeClr>
                    </a:solidFill>
                  </a:tcPr>
                </a:tc>
                <a:tc hMerge="1">
                  <a:txBody>
                    <a:bodyPr/>
                    <a:lstStyle/>
                    <a:p>
                      <a:pPr algn="ctr"/>
                      <a:endParaRPr lang="en-US" sz="2200" b="1" dirty="0">
                        <a:solidFill>
                          <a:schemeClr val="bg1"/>
                        </a:solidFill>
                      </a:endParaRPr>
                    </a:p>
                  </a:txBody>
                  <a:tcPr>
                    <a:lnL w="12700" cap="flat" cmpd="sng" algn="ctr">
                      <a:solidFill>
                        <a:schemeClr val="bg1"/>
                      </a:solidFill>
                      <a:prstDash val="solid"/>
                      <a:round/>
                      <a:headEnd type="none" w="med" len="med"/>
                      <a:tailEnd type="none" w="med" len="med"/>
                    </a:lnL>
                    <a:solidFill>
                      <a:schemeClr val="tx1">
                        <a:lumMod val="50000"/>
                        <a:lumOff val="50000"/>
                      </a:schemeClr>
                    </a:solidFill>
                  </a:tcPr>
                </a:tc>
              </a:tr>
            </a:tbl>
          </a:graphicData>
        </a:graphic>
      </p:graphicFrame>
      <p:cxnSp>
        <p:nvCxnSpPr>
          <p:cNvPr id="4" name="Straight Connector 3"/>
          <p:cNvCxnSpPr/>
          <p:nvPr/>
        </p:nvCxnSpPr>
        <p:spPr>
          <a:xfrm>
            <a:off x="228600" y="1828800"/>
            <a:ext cx="0" cy="3276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991600" y="1828800"/>
            <a:ext cx="0" cy="3276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589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04800"/>
            <a:ext cx="8229600" cy="1096962"/>
          </a:xfrm>
        </p:spPr>
        <p:txBody>
          <a:bodyPr>
            <a:noAutofit/>
          </a:bodyPr>
          <a:lstStyle/>
          <a:p>
            <a:pPr>
              <a:defRPr/>
            </a:pPr>
            <a:r>
              <a:rPr lang="en-US" sz="3600" dirty="0" smtClean="0"/>
              <a:t>Enrolling in Part B if You </a:t>
            </a:r>
            <a:br>
              <a:rPr lang="en-US" sz="3600" dirty="0" smtClean="0"/>
            </a:br>
            <a:r>
              <a:rPr lang="en-US" sz="3600" dirty="0" smtClean="0"/>
              <a:t>Have Employer or Union Coverage </a:t>
            </a:r>
            <a:endParaRPr lang="en-US" sz="3600" dirty="0"/>
          </a:p>
        </p:txBody>
      </p:sp>
      <p:sp>
        <p:nvSpPr>
          <p:cNvPr id="9" name="Content Placeholder 8"/>
          <p:cNvSpPr>
            <a:spLocks noGrp="1"/>
          </p:cNvSpPr>
          <p:nvPr>
            <p:ph idx="1"/>
          </p:nvPr>
        </p:nvSpPr>
        <p:spPr>
          <a:xfrm>
            <a:off x="533400" y="1447800"/>
            <a:ext cx="8153400" cy="5029200"/>
          </a:xfrm>
        </p:spPr>
        <p:txBody>
          <a:bodyPr>
            <a:noAutofit/>
          </a:bodyPr>
          <a:lstStyle/>
          <a:p>
            <a:pPr lvl="0">
              <a:spcBef>
                <a:spcPts val="600"/>
              </a:spcBef>
              <a:defRPr/>
            </a:pPr>
            <a:r>
              <a:rPr lang="en-US" dirty="0">
                <a:solidFill>
                  <a:prstClr val="black"/>
                </a:solidFill>
              </a:rPr>
              <a:t>May affect your Part B enrollment </a:t>
            </a:r>
            <a:r>
              <a:rPr lang="en-US" dirty="0" smtClean="0">
                <a:solidFill>
                  <a:prstClr val="black"/>
                </a:solidFill>
              </a:rPr>
              <a:t>rights</a:t>
            </a:r>
          </a:p>
          <a:p>
            <a:pPr lvl="1">
              <a:defRPr/>
            </a:pPr>
            <a:r>
              <a:rPr lang="en-US" sz="2400" dirty="0" smtClean="0">
                <a:solidFill>
                  <a:prstClr val="black"/>
                </a:solidFill>
              </a:rPr>
              <a:t>You </a:t>
            </a:r>
            <a:r>
              <a:rPr lang="en-US" sz="2400" dirty="0">
                <a:solidFill>
                  <a:prstClr val="black"/>
                </a:solidFill>
              </a:rPr>
              <a:t>may want to delay enrolling in Part B </a:t>
            </a:r>
            <a:r>
              <a:rPr lang="en-US" sz="2400" dirty="0" smtClean="0">
                <a:solidFill>
                  <a:prstClr val="black"/>
                </a:solidFill>
              </a:rPr>
              <a:t>if</a:t>
            </a:r>
          </a:p>
          <a:p>
            <a:pPr marL="1087438" lvl="2" indent="-287338">
              <a:defRPr/>
            </a:pPr>
            <a:r>
              <a:rPr lang="en-US" sz="2400" dirty="0" smtClean="0">
                <a:solidFill>
                  <a:prstClr val="black"/>
                </a:solidFill>
              </a:rPr>
              <a:t>You </a:t>
            </a:r>
            <a:r>
              <a:rPr lang="en-US" sz="2400" dirty="0">
                <a:solidFill>
                  <a:prstClr val="black"/>
                </a:solidFill>
              </a:rPr>
              <a:t>have </a:t>
            </a:r>
            <a:r>
              <a:rPr lang="en-US" sz="2400" dirty="0" smtClean="0">
                <a:solidFill>
                  <a:prstClr val="black"/>
                </a:solidFill>
              </a:rPr>
              <a:t>creditable coverage through an employer </a:t>
            </a:r>
            <a:r>
              <a:rPr lang="en-US" sz="2400" dirty="0">
                <a:solidFill>
                  <a:prstClr val="black"/>
                </a:solidFill>
              </a:rPr>
              <a:t>or union </a:t>
            </a:r>
            <a:r>
              <a:rPr lang="en-US" sz="2400" dirty="0" smtClean="0">
                <a:solidFill>
                  <a:prstClr val="black"/>
                </a:solidFill>
              </a:rPr>
              <a:t>and</a:t>
            </a:r>
          </a:p>
          <a:p>
            <a:pPr marL="1087438" lvl="2" indent="-287338">
              <a:defRPr/>
            </a:pPr>
            <a:r>
              <a:rPr lang="en-US" sz="2400" dirty="0" smtClean="0">
                <a:solidFill>
                  <a:prstClr val="black"/>
                </a:solidFill>
              </a:rPr>
              <a:t>You </a:t>
            </a:r>
            <a:r>
              <a:rPr lang="en-US" sz="2400" dirty="0">
                <a:solidFill>
                  <a:prstClr val="black"/>
                </a:solidFill>
              </a:rPr>
              <a:t>or your </a:t>
            </a:r>
            <a:r>
              <a:rPr lang="en-US" sz="2400" dirty="0" smtClean="0">
                <a:solidFill>
                  <a:prstClr val="black"/>
                </a:solidFill>
              </a:rPr>
              <a:t>spouse, or family member if you are disabled, </a:t>
            </a:r>
            <a:r>
              <a:rPr lang="en-US" sz="2400" b="1" i="1" dirty="0" smtClean="0">
                <a:solidFill>
                  <a:prstClr val="black"/>
                </a:solidFill>
              </a:rPr>
              <a:t>is </a:t>
            </a:r>
            <a:r>
              <a:rPr lang="en-US" sz="2400" b="1" i="1" dirty="0">
                <a:solidFill>
                  <a:prstClr val="black"/>
                </a:solidFill>
              </a:rPr>
              <a:t>still </a:t>
            </a:r>
            <a:r>
              <a:rPr lang="en-US" sz="2400" b="1" i="1" dirty="0" smtClean="0">
                <a:solidFill>
                  <a:prstClr val="black"/>
                </a:solidFill>
              </a:rPr>
              <a:t>working </a:t>
            </a:r>
          </a:p>
          <a:p>
            <a:pPr marL="1544638" lvl="4" indent="-287338">
              <a:defRPr/>
            </a:pPr>
            <a:r>
              <a:rPr lang="en-US" sz="2000" dirty="0" smtClean="0">
                <a:solidFill>
                  <a:prstClr val="black"/>
                </a:solidFill>
              </a:rPr>
              <a:t>If you have </a:t>
            </a:r>
            <a:r>
              <a:rPr lang="en-US" sz="2000" b="1" dirty="0" smtClean="0">
                <a:solidFill>
                  <a:prstClr val="black"/>
                </a:solidFill>
              </a:rPr>
              <a:t>retiree</a:t>
            </a:r>
            <a:r>
              <a:rPr lang="en-US" sz="2000" dirty="0" smtClean="0">
                <a:solidFill>
                  <a:prstClr val="black"/>
                </a:solidFill>
              </a:rPr>
              <a:t> insurance, you must enroll in Part B or will have a Late Enrollment Penalty </a:t>
            </a:r>
          </a:p>
          <a:p>
            <a:pPr marL="1087438" lvl="2" indent="-287338">
              <a:defRPr/>
            </a:pPr>
            <a:r>
              <a:rPr lang="en-US" sz="2400" dirty="0" smtClean="0">
                <a:solidFill>
                  <a:prstClr val="black"/>
                </a:solidFill>
              </a:rPr>
              <a:t>The size of your employer may determine whether you can decline Part B</a:t>
            </a:r>
            <a:r>
              <a:rPr lang="en-US" sz="2400" dirty="0">
                <a:solidFill>
                  <a:prstClr val="black"/>
                </a:solidFill>
              </a:rPr>
              <a:t> </a:t>
            </a:r>
          </a:p>
          <a:p>
            <a:pPr marL="231775" lvl="2" indent="-231775">
              <a:defRPr/>
            </a:pPr>
            <a:r>
              <a:rPr lang="en-US" sz="2400" spc="-90" dirty="0" smtClean="0"/>
              <a:t>Contact your employer/union benefits administrator before deciding if you should decline Medicare Part B coverage</a:t>
            </a:r>
          </a:p>
          <a:p>
            <a:pPr marL="274637" lvl="1" indent="0">
              <a:spcBef>
                <a:spcPts val="600"/>
              </a:spcBef>
              <a:buNone/>
              <a:defRPr/>
            </a:pPr>
            <a:endParaRPr lang="en-US" sz="2800" spc="-90" dirty="0" smtClean="0"/>
          </a:p>
        </p:txBody>
      </p:sp>
      <p:sp>
        <p:nvSpPr>
          <p:cNvPr id="7" name="Slide Number Placeholder 6"/>
          <p:cNvSpPr>
            <a:spLocks noGrp="1"/>
          </p:cNvSpPr>
          <p:nvPr>
            <p:ph type="sldNum" sz="quarter" idx="4294967295"/>
          </p:nvPr>
        </p:nvSpPr>
        <p:spPr>
          <a:xfrm>
            <a:off x="6553200" y="6340475"/>
            <a:ext cx="2133600" cy="365125"/>
          </a:xfrm>
          <a:prstGeom prst="rect">
            <a:avLst/>
          </a:prstGeom>
        </p:spPr>
        <p:txBody>
          <a:bodyPr/>
          <a:lstStyle/>
          <a:p>
            <a:pPr>
              <a:defRPr/>
            </a:pPr>
            <a:fld id="{5BB1B065-B2BC-498E-AC26-2105F87576E4}" type="slidenum">
              <a:rPr lang="en-US" smtClean="0"/>
              <a:pPr>
                <a:defRPr/>
              </a:pPr>
              <a:t>11</a:t>
            </a:fld>
            <a:endParaRPr lang="en-US" dirty="0"/>
          </a:p>
        </p:txBody>
      </p:sp>
      <p:sp>
        <p:nvSpPr>
          <p:cNvPr id="2" name="Rectangle 1"/>
          <p:cNvSpPr/>
          <p:nvPr/>
        </p:nvSpPr>
        <p:spPr>
          <a:xfrm>
            <a:off x="8382000" y="0"/>
            <a:ext cx="370101" cy="307777"/>
          </a:xfrm>
          <a:prstGeom prst="rect">
            <a:avLst/>
          </a:prstGeom>
        </p:spPr>
        <p:txBody>
          <a:bodyPr wrap="none">
            <a:spAutoFit/>
          </a:bodyPr>
          <a:lstStyle/>
          <a:p>
            <a:fld id="{1E107DAD-D09B-451F-85A5-E6AF2E2057A5}" type="slidenum">
              <a:rPr lang="en-US" sz="1400" b="1">
                <a:solidFill>
                  <a:schemeClr val="bg1"/>
                </a:solidFill>
              </a:rPr>
              <a:pPr/>
              <a:t>11</a:t>
            </a:fld>
            <a:endParaRPr lang="en-US" sz="1400" b="1" dirty="0">
              <a:solidFill>
                <a:schemeClr val="bg1"/>
              </a:solidFill>
            </a:endParaRPr>
          </a:p>
        </p:txBody>
      </p:sp>
    </p:spTree>
    <p:custDataLst>
      <p:tags r:id="rId1"/>
    </p:custDataLst>
    <p:extLst>
      <p:ext uri="{BB962C8B-B14F-4D97-AF65-F5344CB8AC3E}">
        <p14:creationId xmlns:p14="http://schemas.microsoft.com/office/powerpoint/2010/main" val="2589049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 of Benefits</a:t>
            </a:r>
            <a:endParaRPr lang="en-US" dirty="0"/>
          </a:p>
        </p:txBody>
      </p:sp>
      <p:sp>
        <p:nvSpPr>
          <p:cNvPr id="3" name="Content Placeholder 2"/>
          <p:cNvSpPr>
            <a:spLocks noGrp="1"/>
          </p:cNvSpPr>
          <p:nvPr>
            <p:ph idx="1"/>
          </p:nvPr>
        </p:nvSpPr>
        <p:spPr>
          <a:xfrm>
            <a:off x="533400" y="1447800"/>
            <a:ext cx="8382000" cy="5181600"/>
          </a:xfrm>
          <a:solidFill>
            <a:schemeClr val="bg1"/>
          </a:solidFill>
        </p:spPr>
        <p:txBody>
          <a:bodyPr/>
          <a:lstStyle/>
          <a:p>
            <a:r>
              <a:rPr lang="en-US" dirty="0" smtClean="0"/>
              <a:t>There are complicated rules about which insurance is PRIMARY – Medicare or  employer or retiree insurance of you or your spouse.  </a:t>
            </a:r>
          </a:p>
          <a:p>
            <a:r>
              <a:rPr lang="en-US" dirty="0" smtClean="0"/>
              <a:t>Next slide explains basic rules</a:t>
            </a:r>
          </a:p>
          <a:p>
            <a:r>
              <a:rPr lang="en-US" b="1" dirty="0" smtClean="0"/>
              <a:t>WARNING</a:t>
            </a:r>
            <a:r>
              <a:rPr lang="en-US" dirty="0" smtClean="0"/>
              <a:t> – When the chart shows </a:t>
            </a:r>
            <a:r>
              <a:rPr lang="en-US" b="1" dirty="0" smtClean="0"/>
              <a:t>MEDICARE</a:t>
            </a:r>
            <a:r>
              <a:rPr lang="en-US" dirty="0" smtClean="0"/>
              <a:t> pays first, you and your spouse </a:t>
            </a:r>
            <a:r>
              <a:rPr lang="en-US" b="1" dirty="0" smtClean="0"/>
              <a:t>MUST enroll in Medicare Part A and Part B, even though you have the work/retiree insurance</a:t>
            </a:r>
            <a:r>
              <a:rPr lang="en-US" dirty="0" smtClean="0"/>
              <a:t>.  Otherwise you may be liable later to repay what your work/retiree insurance paid.  </a:t>
            </a:r>
          </a:p>
          <a:p>
            <a:pPr lvl="1"/>
            <a:r>
              <a:rPr lang="en-US" sz="2400" dirty="0" smtClean="0"/>
              <a:t>Plus you’ll have a late enrollment penalty for Part B when you enroll later. </a:t>
            </a:r>
            <a:endParaRPr lang="en-US" sz="2400" dirty="0"/>
          </a:p>
          <a:p>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12</a:t>
            </a:fld>
            <a:endParaRPr lang="en-US" dirty="0"/>
          </a:p>
        </p:txBody>
      </p:sp>
    </p:spTree>
    <p:extLst>
      <p:ext uri="{BB962C8B-B14F-4D97-AF65-F5344CB8AC3E}">
        <p14:creationId xmlns:p14="http://schemas.microsoft.com/office/powerpoint/2010/main" val="780712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44694084"/>
              </p:ext>
            </p:extLst>
          </p:nvPr>
        </p:nvGraphicFramePr>
        <p:xfrm>
          <a:off x="228600" y="457200"/>
          <a:ext cx="8763000" cy="6248398"/>
        </p:xfrm>
        <a:graphic>
          <a:graphicData uri="http://schemas.openxmlformats.org/drawingml/2006/table">
            <a:tbl>
              <a:tblPr firstRow="1" bandRow="1">
                <a:tableStyleId>{2D5ABB26-0587-4C30-8999-92F81FD0307C}</a:tableStyleId>
              </a:tblPr>
              <a:tblGrid>
                <a:gridCol w="2190750"/>
                <a:gridCol w="2190750"/>
                <a:gridCol w="2190750"/>
                <a:gridCol w="2190750"/>
              </a:tblGrid>
              <a:tr h="612755">
                <a:tc>
                  <a:txBody>
                    <a:bodyPr/>
                    <a:lstStyle/>
                    <a:p>
                      <a:r>
                        <a:rPr lang="en-US" b="1" dirty="0" smtClean="0"/>
                        <a:t>Medicare</a:t>
                      </a:r>
                      <a:r>
                        <a:rPr lang="en-US" b="1" baseline="0" dirty="0" smtClean="0"/>
                        <a:t> Group</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Work Status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 of Employees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Who</a:t>
                      </a:r>
                      <a:r>
                        <a:rPr lang="en-US" b="1" baseline="0" dirty="0" smtClean="0"/>
                        <a:t> Pays First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3604">
                <a:tc rowSpan="3">
                  <a:txBody>
                    <a:bodyPr/>
                    <a:lstStyle/>
                    <a:p>
                      <a:pPr algn="ctr"/>
                      <a:r>
                        <a:rPr lang="en-US" dirty="0" smtClean="0"/>
                        <a:t>65 or Older</a:t>
                      </a:r>
                      <a:endParaRPr lang="en-US" dirty="0"/>
                    </a:p>
                    <a:p>
                      <a:r>
                        <a:rPr lang="en-US" dirty="0" smtClean="0"/>
                        <a:t> </a:t>
                      </a:r>
                      <a:endParaRPr lang="en-US" dirty="0"/>
                    </a:p>
                    <a:p>
                      <a:r>
                        <a:rPr lang="en-US" dirty="0" smtClean="0"/>
                        <a:t>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Retired</a:t>
                      </a:r>
                      <a:r>
                        <a:rPr lang="en-US" baseline="0" dirty="0" smtClean="0"/>
                        <a:t> (self or spouse)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smtClean="0"/>
                        <a:t>N/A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b="1" dirty="0" smtClean="0"/>
                        <a:t>Medicare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875364">
                <a:tc vMerge="1">
                  <a:txBody>
                    <a:bodyPr/>
                    <a:lstStyle/>
                    <a:p>
                      <a:endParaRPr lang="en-US" dirty="0"/>
                    </a:p>
                  </a:txBody>
                  <a:tcPr anchor="ctr"/>
                </a:tc>
                <a:tc rowSpan="2">
                  <a:txBody>
                    <a:bodyPr/>
                    <a:lstStyle/>
                    <a:p>
                      <a:r>
                        <a:rPr lang="en-US" dirty="0" smtClean="0"/>
                        <a:t>Currently</a:t>
                      </a:r>
                      <a:r>
                        <a:rPr lang="en-US" baseline="0" dirty="0" smtClean="0"/>
                        <a:t> working (self or spouse)</a:t>
                      </a:r>
                      <a:endParaRPr lang="en-US" dirty="0"/>
                    </a:p>
                    <a:p>
                      <a:r>
                        <a:rPr lang="en-US" dirty="0" smtClean="0"/>
                        <a:t>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Group Health Plan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5364">
                <a:tc vMerge="1">
                  <a:txBody>
                    <a:bodyPr/>
                    <a:lstStyle/>
                    <a:p>
                      <a:endParaRPr lang="en-US" dirty="0"/>
                    </a:p>
                  </a:txBody>
                  <a:tcPr/>
                </a:tc>
                <a:tc vMerge="1">
                  <a:txBody>
                    <a:bodyPr/>
                    <a:lstStyle/>
                    <a:p>
                      <a:endParaRPr lang="en-US" dirty="0"/>
                    </a:p>
                  </a:txBody>
                  <a:tcPr/>
                </a:tc>
                <a:tc>
                  <a:txBody>
                    <a:bodyPr/>
                    <a:lstStyle/>
                    <a:p>
                      <a:r>
                        <a:rPr lang="en-US" dirty="0" smtClean="0"/>
                        <a:t>Less than 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Medicare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5364">
                <a:tc rowSpan="2">
                  <a:txBody>
                    <a:bodyPr/>
                    <a:lstStyle/>
                    <a:p>
                      <a:pPr algn="ctr"/>
                      <a:r>
                        <a:rPr lang="en-US" dirty="0" smtClean="0"/>
                        <a:t>Under</a:t>
                      </a:r>
                      <a:r>
                        <a:rPr lang="en-US" baseline="0" dirty="0" smtClean="0"/>
                        <a:t> 65 and Disabled</a:t>
                      </a:r>
                      <a:endParaRPr lang="en-US" dirty="0"/>
                    </a:p>
                    <a:p>
                      <a:r>
                        <a:rPr lang="en-US" dirty="0" smtClean="0"/>
                        <a:t>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r>
                        <a:rPr lang="en-US" dirty="0" smtClean="0"/>
                        <a:t>Family</a:t>
                      </a:r>
                      <a:r>
                        <a:rPr lang="en-US" baseline="0" dirty="0" smtClean="0"/>
                        <a:t> member currently working</a:t>
                      </a:r>
                      <a:endParaRPr lang="en-US" dirty="0"/>
                    </a:p>
                    <a:p>
                      <a:r>
                        <a:rPr lang="en-US" dirty="0" smtClean="0"/>
                        <a:t>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smtClean="0"/>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smtClean="0"/>
                        <a:t>Group Health Plan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875364">
                <a:tc vMerge="1">
                  <a:txBody>
                    <a:bodyPr/>
                    <a:lstStyle/>
                    <a:p>
                      <a:endParaRPr lang="en-US" dirty="0"/>
                    </a:p>
                  </a:txBody>
                  <a:tcPr/>
                </a:tc>
                <a:tc vMerge="1">
                  <a:txBody>
                    <a:bodyPr/>
                    <a:lstStyle/>
                    <a:p>
                      <a:endParaRPr lang="en-US" dirty="0"/>
                    </a:p>
                  </a:txBody>
                  <a:tcPr/>
                </a:tc>
                <a:tc>
                  <a:txBody>
                    <a:bodyPr/>
                    <a:lstStyle/>
                    <a:p>
                      <a:r>
                        <a:rPr lang="en-US" dirty="0" smtClean="0"/>
                        <a:t>Less than 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b="1" dirty="0" smtClean="0"/>
                        <a:t>Medicare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400583">
                <a:tc>
                  <a:txBody>
                    <a:bodyPr/>
                    <a:lstStyle/>
                    <a:p>
                      <a:pPr algn="ctr"/>
                      <a:r>
                        <a:rPr lang="en-US" dirty="0" smtClean="0"/>
                        <a:t>End-Stage Renal Disease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Currently</a:t>
                      </a:r>
                      <a:r>
                        <a:rPr lang="en-US" baseline="0" dirty="0" smtClean="0"/>
                        <a:t> working (self or spouse)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N/A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Group Health</a:t>
                      </a:r>
                      <a:r>
                        <a:rPr lang="en-US" baseline="0" dirty="0" smtClean="0"/>
                        <a:t> Plan for first 30 months and Medicare thereafter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1E107DAD-D09B-451F-85A5-E6AF2E2057A5}" type="slidenum">
              <a:rPr lang="en-US" smtClean="0"/>
              <a:pPr>
                <a:defRPr/>
              </a:pPr>
              <a:t>13</a:t>
            </a:fld>
            <a:endParaRPr lang="en-US"/>
          </a:p>
        </p:txBody>
      </p:sp>
    </p:spTree>
    <p:custDataLst>
      <p:tags r:id="rId1"/>
    </p:custDataLst>
    <p:extLst>
      <p:ext uri="{BB962C8B-B14F-4D97-AF65-F5344CB8AC3E}">
        <p14:creationId xmlns:p14="http://schemas.microsoft.com/office/powerpoint/2010/main" val="3120115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General </a:t>
            </a:r>
            <a:r>
              <a:rPr lang="en-US" dirty="0" smtClean="0"/>
              <a:t>Enrollment Period </a:t>
            </a:r>
            <a:r>
              <a:rPr lang="en-US" dirty="0"/>
              <a:t>(GEP</a:t>
            </a:r>
            <a:r>
              <a:rPr lang="en-US" dirty="0" smtClean="0"/>
              <a:t>)</a:t>
            </a:r>
            <a:endParaRPr lang="en-US" dirty="0"/>
          </a:p>
        </p:txBody>
      </p:sp>
      <p:sp>
        <p:nvSpPr>
          <p:cNvPr id="7" name="Content Placeholder 8"/>
          <p:cNvSpPr>
            <a:spLocks noGrp="1"/>
          </p:cNvSpPr>
          <p:nvPr>
            <p:ph idx="1"/>
          </p:nvPr>
        </p:nvSpPr>
        <p:spPr>
          <a:xfrm>
            <a:off x="152400" y="1600200"/>
            <a:ext cx="8839200" cy="5105400"/>
          </a:xfrm>
          <a:solidFill>
            <a:schemeClr val="bg1"/>
          </a:solidFill>
        </p:spPr>
        <p:txBody>
          <a:bodyPr/>
          <a:lstStyle/>
          <a:p>
            <a:pPr lvl="1" indent="-457200">
              <a:spcBef>
                <a:spcPts val="600"/>
              </a:spcBef>
            </a:pPr>
            <a:r>
              <a:rPr lang="en-US" sz="3200" dirty="0"/>
              <a:t>January 1 through March 31 each year</a:t>
            </a:r>
          </a:p>
          <a:p>
            <a:pPr lvl="1" indent="-457200">
              <a:spcBef>
                <a:spcPts val="600"/>
              </a:spcBef>
            </a:pPr>
            <a:r>
              <a:rPr lang="en-US" sz="3200" dirty="0"/>
              <a:t>Coverage effective July </a:t>
            </a:r>
            <a:r>
              <a:rPr lang="en-US" sz="3200" dirty="0" smtClean="0"/>
              <a:t>1</a:t>
            </a:r>
            <a:r>
              <a:rPr lang="en-US" sz="3200" baseline="30000" dirty="0" smtClean="0"/>
              <a:t>st</a:t>
            </a:r>
            <a:r>
              <a:rPr lang="en-US" sz="3200" dirty="0" smtClean="0"/>
              <a:t> (up to 6-month delay!) </a:t>
            </a:r>
            <a:endParaRPr lang="en-US" sz="3200" dirty="0"/>
          </a:p>
          <a:p>
            <a:pPr lvl="1" indent="-457200">
              <a:spcBef>
                <a:spcPts val="600"/>
              </a:spcBef>
            </a:pPr>
            <a:r>
              <a:rPr lang="en-US" sz="3200" dirty="0" smtClean="0"/>
              <a:t>Part B Premium penalty</a:t>
            </a:r>
          </a:p>
          <a:p>
            <a:pPr marL="742950" lvl="2" indent="-285750" eaLnBrk="1" hangingPunct="1">
              <a:spcBef>
                <a:spcPts val="600"/>
              </a:spcBef>
              <a:buSzPct val="100000"/>
              <a:buFont typeface="Arial" pitchFamily="34" charset="0"/>
              <a:buChar char="•"/>
            </a:pPr>
            <a:r>
              <a:rPr lang="en-US" sz="3000" dirty="0"/>
              <a:t>10% for each </a:t>
            </a:r>
            <a:r>
              <a:rPr lang="en-US" sz="3000" dirty="0" smtClean="0"/>
              <a:t>12-months eligible </a:t>
            </a:r>
            <a:r>
              <a:rPr lang="en-US" sz="3000" dirty="0"/>
              <a:t>but not enrolled</a:t>
            </a:r>
          </a:p>
          <a:p>
            <a:pPr marL="742950" lvl="2" indent="-285750" eaLnBrk="1" hangingPunct="1">
              <a:spcBef>
                <a:spcPts val="600"/>
              </a:spcBef>
              <a:buSzPct val="100000"/>
              <a:buFont typeface="Arial" pitchFamily="34" charset="0"/>
              <a:buChar char="•"/>
            </a:pPr>
            <a:r>
              <a:rPr lang="en-US" sz="3000" dirty="0" smtClean="0"/>
              <a:t>Must pay penalty in addition to the Part B premium as </a:t>
            </a:r>
            <a:r>
              <a:rPr lang="en-US" sz="3000" dirty="0"/>
              <a:t>long as </a:t>
            </a:r>
            <a:r>
              <a:rPr lang="en-US" sz="3000" dirty="0" smtClean="0"/>
              <a:t>you have </a:t>
            </a:r>
            <a:r>
              <a:rPr lang="en-US" sz="3000" dirty="0"/>
              <a:t>Part </a:t>
            </a:r>
            <a:r>
              <a:rPr lang="en-US" sz="3000" dirty="0" smtClean="0"/>
              <a:t>B</a:t>
            </a:r>
          </a:p>
          <a:p>
            <a:pPr marL="742950" lvl="2" indent="-285750" eaLnBrk="1" hangingPunct="1">
              <a:spcBef>
                <a:spcPts val="600"/>
              </a:spcBef>
              <a:buSzPct val="100000"/>
              <a:buFont typeface="Arial" pitchFamily="34" charset="0"/>
              <a:buChar char="•"/>
            </a:pPr>
            <a:r>
              <a:rPr lang="en-US" sz="3000" dirty="0" smtClean="0"/>
              <a:t>Penalty eliminated if low income &amp; enroll in a Medicare Savings Program (MSP)(discussed later)</a:t>
            </a:r>
          </a:p>
          <a:p>
            <a:pPr marL="798512" lvl="2" indent="0" eaLnBrk="1" hangingPunct="1">
              <a:spcBef>
                <a:spcPts val="600"/>
              </a:spcBef>
              <a:buSzPct val="100000"/>
              <a:buNone/>
            </a:pPr>
            <a:r>
              <a:rPr lang="en-US" sz="1600" dirty="0"/>
              <a:t>	</a:t>
            </a:r>
          </a:p>
          <a:p>
            <a:pPr marL="0" lvl="2" indent="0">
              <a:spcBef>
                <a:spcPts val="600"/>
              </a:spcBef>
              <a:buSzPct val="100000"/>
              <a:buNone/>
            </a:pPr>
            <a:endParaRPr lang="en-US" sz="2800" dirty="0" smtClean="0"/>
          </a:p>
        </p:txBody>
      </p:sp>
      <p:sp>
        <p:nvSpPr>
          <p:cNvPr id="5" name="Slide Number Placeholder 4"/>
          <p:cNvSpPr>
            <a:spLocks noGrp="1"/>
          </p:cNvSpPr>
          <p:nvPr>
            <p:ph type="sldNum" sz="quarter" idx="4294967295"/>
          </p:nvPr>
        </p:nvSpPr>
        <p:spPr>
          <a:xfrm>
            <a:off x="6553200" y="6340475"/>
            <a:ext cx="2133600" cy="365125"/>
          </a:xfrm>
          <a:prstGeom prst="rect">
            <a:avLst/>
          </a:prstGeom>
        </p:spPr>
        <p:txBody>
          <a:bodyPr/>
          <a:lstStyle/>
          <a:p>
            <a:pPr>
              <a:defRPr/>
            </a:pPr>
            <a:fld id="{885A69B2-5218-42C2-B888-204363120602}" type="slidenum">
              <a:rPr lang="en-US" smtClean="0"/>
              <a:pPr>
                <a:defRPr/>
              </a:pPr>
              <a:t>14</a:t>
            </a:fld>
            <a:endParaRPr lang="en-US" dirty="0"/>
          </a:p>
        </p:txBody>
      </p:sp>
      <p:sp>
        <p:nvSpPr>
          <p:cNvPr id="3" name="Rectangle 2"/>
          <p:cNvSpPr/>
          <p:nvPr/>
        </p:nvSpPr>
        <p:spPr>
          <a:xfrm>
            <a:off x="8305800" y="11277"/>
            <a:ext cx="383438" cy="307777"/>
          </a:xfrm>
          <a:prstGeom prst="rect">
            <a:avLst/>
          </a:prstGeom>
        </p:spPr>
        <p:txBody>
          <a:bodyPr wrap="none">
            <a:spAutoFit/>
          </a:bodyPr>
          <a:lstStyle/>
          <a:p>
            <a:fld id="{1E107DAD-D09B-451F-85A5-E6AF2E2057A5}" type="slidenum">
              <a:rPr lang="en-US" sz="1400" b="1">
                <a:solidFill>
                  <a:schemeClr val="bg1"/>
                </a:solidFill>
              </a:rPr>
              <a:pPr/>
              <a:t>14</a:t>
            </a:fld>
            <a:endParaRPr lang="en-US" sz="1400" b="1" dirty="0">
              <a:solidFill>
                <a:schemeClr val="bg1"/>
              </a:solidFill>
            </a:endParaRPr>
          </a:p>
        </p:txBody>
      </p:sp>
    </p:spTree>
    <p:extLst>
      <p:ext uri="{BB962C8B-B14F-4D97-AF65-F5344CB8AC3E}">
        <p14:creationId xmlns:p14="http://schemas.microsoft.com/office/powerpoint/2010/main" val="3971163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Autofit/>
          </a:bodyPr>
          <a:lstStyle/>
          <a:p>
            <a:r>
              <a:rPr lang="en-US" dirty="0" smtClean="0"/>
              <a:t>Special Enrollment Periods for A/B (SEP)</a:t>
            </a:r>
            <a:endParaRPr lang="en-US" dirty="0"/>
          </a:p>
        </p:txBody>
      </p:sp>
      <p:sp>
        <p:nvSpPr>
          <p:cNvPr id="7" name="Content Placeholder 8"/>
          <p:cNvSpPr>
            <a:spLocks noGrp="1"/>
          </p:cNvSpPr>
          <p:nvPr>
            <p:ph idx="1"/>
          </p:nvPr>
        </p:nvSpPr>
        <p:spPr>
          <a:xfrm>
            <a:off x="381000" y="1371600"/>
            <a:ext cx="8534400" cy="5334000"/>
          </a:xfrm>
          <a:solidFill>
            <a:schemeClr val="bg1"/>
          </a:solidFill>
        </p:spPr>
        <p:txBody>
          <a:bodyPr>
            <a:noAutofit/>
          </a:bodyPr>
          <a:lstStyle/>
          <a:p>
            <a:pPr marL="0" indent="0">
              <a:buNone/>
            </a:pPr>
            <a:r>
              <a:rPr lang="en-US" dirty="0" smtClean="0"/>
              <a:t>If you did not enroll in Medicare during your IEP or GEP, you may qualify for a very limited Special Enrollment Period, which would allow you to enroll. </a:t>
            </a:r>
          </a:p>
          <a:p>
            <a:pPr marL="457200" indent="-457200">
              <a:buFont typeface="+mj-lt"/>
              <a:buAutoNum type="arabicPeriod"/>
            </a:pPr>
            <a:r>
              <a:rPr lang="en-US" dirty="0" smtClean="0"/>
              <a:t>Individuals </a:t>
            </a:r>
            <a:r>
              <a:rPr lang="en-US" dirty="0"/>
              <a:t>who are age 65 or over, or </a:t>
            </a:r>
            <a:r>
              <a:rPr lang="en-US" dirty="0" smtClean="0"/>
              <a:t>eligible for Medicare based on disability, </a:t>
            </a:r>
            <a:r>
              <a:rPr lang="en-US" dirty="0"/>
              <a:t>can enroll (or re-enroll) in </a:t>
            </a:r>
            <a:r>
              <a:rPr lang="en-US" dirty="0" smtClean="0"/>
              <a:t>Part B, during </a:t>
            </a:r>
            <a:r>
              <a:rPr lang="en-US" dirty="0"/>
              <a:t>any month (including a partial month) in which they </a:t>
            </a:r>
            <a:r>
              <a:rPr lang="en-US" dirty="0" smtClean="0"/>
              <a:t>are:</a:t>
            </a:r>
          </a:p>
          <a:p>
            <a:pPr lvl="1"/>
            <a:r>
              <a:rPr lang="en-US" dirty="0" smtClean="0"/>
              <a:t> </a:t>
            </a:r>
            <a:r>
              <a:rPr lang="en-US" dirty="0"/>
              <a:t>E</a:t>
            </a:r>
            <a:r>
              <a:rPr lang="en-US" dirty="0" smtClean="0"/>
              <a:t>nrolled </a:t>
            </a:r>
            <a:r>
              <a:rPr lang="en-US" dirty="0"/>
              <a:t>in a group health plan (GHP) or a large group health plan (LGHP</a:t>
            </a:r>
            <a:r>
              <a:rPr lang="en-US" dirty="0" smtClean="0"/>
              <a:t>)</a:t>
            </a:r>
          </a:p>
          <a:p>
            <a:pPr lvl="1">
              <a:spcAft>
                <a:spcPts val="600"/>
              </a:spcAft>
            </a:pPr>
            <a:r>
              <a:rPr lang="en-US" dirty="0"/>
              <a:t> b</a:t>
            </a:r>
            <a:r>
              <a:rPr lang="en-US" dirty="0" smtClean="0"/>
              <a:t>ased on </a:t>
            </a:r>
            <a:r>
              <a:rPr lang="en-US" b="1" dirty="0" smtClean="0"/>
              <a:t>current employment status </a:t>
            </a:r>
            <a:r>
              <a:rPr lang="en-US" dirty="0" smtClean="0"/>
              <a:t>or that of a spouse</a:t>
            </a:r>
            <a:r>
              <a:rPr lang="en-US" sz="1000" dirty="0"/>
              <a:t>.  </a:t>
            </a:r>
            <a:r>
              <a:rPr lang="en-US" sz="1000" dirty="0" smtClean="0"/>
              <a:t> </a:t>
            </a:r>
            <a:r>
              <a:rPr lang="en-US" sz="1800" dirty="0" smtClean="0"/>
              <a:t>SSA </a:t>
            </a:r>
            <a:r>
              <a:rPr lang="en-US" sz="1800" dirty="0"/>
              <a:t>POMS </a:t>
            </a:r>
            <a:r>
              <a:rPr lang="en-US" sz="1800" dirty="0" smtClean="0"/>
              <a:t> HI 00805.275;  HI 00805.270 * (not for retirees) </a:t>
            </a:r>
          </a:p>
          <a:p>
            <a:pPr marL="457200" indent="-457200">
              <a:buFont typeface="+mj-lt"/>
              <a:buAutoNum type="arabicPeriod"/>
            </a:pPr>
            <a:r>
              <a:rPr lang="en-US" dirty="0" smtClean="0"/>
              <a:t>OR after stop working, you have 8 consecutive </a:t>
            </a:r>
            <a:r>
              <a:rPr lang="en-US" dirty="0"/>
              <a:t>months following the last </a:t>
            </a:r>
            <a:r>
              <a:rPr lang="en-US" dirty="0" smtClean="0"/>
              <a:t>month of coverage through a GHP or LGHP to enroll in Medicare Part B.  See next slide for more.</a:t>
            </a:r>
          </a:p>
          <a:p>
            <a:pPr marL="0" indent="0">
              <a:buNone/>
            </a:pPr>
            <a:r>
              <a:rPr lang="en-US" dirty="0" smtClean="0"/>
              <a:t>* </a:t>
            </a:r>
            <a:r>
              <a:rPr lang="en-US" sz="1500" dirty="0" smtClean="0">
                <a:hlinkClick r:id="rId3"/>
              </a:rPr>
              <a:t>http</a:t>
            </a:r>
            <a:r>
              <a:rPr lang="en-US" sz="1500" dirty="0">
                <a:hlinkClick r:id="rId3"/>
              </a:rPr>
              <a:t>://</a:t>
            </a:r>
            <a:r>
              <a:rPr lang="en-US" sz="1500" dirty="0" smtClean="0">
                <a:hlinkClick r:id="rId3"/>
              </a:rPr>
              <a:t>policy.ssa.gov/poms.nsf/lnx/0600805270</a:t>
            </a:r>
            <a:r>
              <a:rPr lang="en-US" sz="1500" dirty="0" smtClean="0"/>
              <a:t> , </a:t>
            </a:r>
            <a:r>
              <a:rPr lang="en-US" sz="1500" dirty="0">
                <a:hlinkClick r:id="rId4"/>
              </a:rPr>
              <a:t>https://</a:t>
            </a:r>
            <a:r>
              <a:rPr lang="en-US" sz="1500" dirty="0" smtClean="0">
                <a:hlinkClick r:id="rId4"/>
              </a:rPr>
              <a:t>secure.ssa.gov/poms.nsf/lnx/0600805275</a:t>
            </a:r>
            <a:r>
              <a:rPr lang="en-US" sz="1500" dirty="0" smtClean="0"/>
              <a:t>   </a:t>
            </a:r>
            <a:r>
              <a:rPr lang="en-US" dirty="0"/>
              <a:t>	</a:t>
            </a:r>
          </a:p>
          <a:p>
            <a:pPr marL="0" lvl="2" indent="0">
              <a:spcBef>
                <a:spcPts val="600"/>
              </a:spcBef>
              <a:buSzPct val="100000"/>
              <a:buNone/>
            </a:pPr>
            <a:endParaRPr lang="en-US" sz="2800" dirty="0" smtClean="0"/>
          </a:p>
        </p:txBody>
      </p:sp>
      <p:sp>
        <p:nvSpPr>
          <p:cNvPr id="5" name="Slide Number Placeholder 4"/>
          <p:cNvSpPr>
            <a:spLocks noGrp="1"/>
          </p:cNvSpPr>
          <p:nvPr>
            <p:ph type="sldNum" sz="quarter" idx="4294967295"/>
          </p:nvPr>
        </p:nvSpPr>
        <p:spPr>
          <a:xfrm>
            <a:off x="6553200" y="6340475"/>
            <a:ext cx="2133600" cy="365125"/>
          </a:xfrm>
          <a:prstGeom prst="rect">
            <a:avLst/>
          </a:prstGeom>
        </p:spPr>
        <p:txBody>
          <a:bodyPr/>
          <a:lstStyle/>
          <a:p>
            <a:pPr>
              <a:defRPr/>
            </a:pPr>
            <a:fld id="{885A69B2-5218-42C2-B888-204363120602}" type="slidenum">
              <a:rPr lang="en-US" smtClean="0"/>
              <a:pPr>
                <a:defRPr/>
              </a:pPr>
              <a:t>15</a:t>
            </a:fld>
            <a:endParaRPr lang="en-US" dirty="0"/>
          </a:p>
        </p:txBody>
      </p:sp>
      <p:sp>
        <p:nvSpPr>
          <p:cNvPr id="3" name="Rectangle 2"/>
          <p:cNvSpPr/>
          <p:nvPr/>
        </p:nvSpPr>
        <p:spPr>
          <a:xfrm>
            <a:off x="8305800" y="0"/>
            <a:ext cx="383438" cy="307777"/>
          </a:xfrm>
          <a:prstGeom prst="rect">
            <a:avLst/>
          </a:prstGeom>
        </p:spPr>
        <p:txBody>
          <a:bodyPr wrap="none">
            <a:spAutoFit/>
          </a:bodyPr>
          <a:lstStyle/>
          <a:p>
            <a:fld id="{1E107DAD-D09B-451F-85A5-E6AF2E2057A5}" type="slidenum">
              <a:rPr lang="en-US" sz="1400" b="1">
                <a:solidFill>
                  <a:schemeClr val="bg1"/>
                </a:solidFill>
              </a:rPr>
              <a:pPr/>
              <a:t>15</a:t>
            </a:fld>
            <a:endParaRPr lang="en-US" sz="1400" b="1" dirty="0">
              <a:solidFill>
                <a:schemeClr val="bg1"/>
              </a:solidFill>
            </a:endParaRPr>
          </a:p>
        </p:txBody>
      </p:sp>
    </p:spTree>
    <p:extLst>
      <p:ext uri="{BB962C8B-B14F-4D97-AF65-F5344CB8AC3E}">
        <p14:creationId xmlns:p14="http://schemas.microsoft.com/office/powerpoint/2010/main" val="1117132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81000"/>
            <a:ext cx="8229600" cy="762000"/>
          </a:xfrm>
        </p:spPr>
        <p:txBody>
          <a:bodyPr>
            <a:noAutofit/>
          </a:bodyPr>
          <a:lstStyle/>
          <a:p>
            <a:r>
              <a:rPr lang="en-US" sz="3600" b="1" dirty="0" smtClean="0"/>
              <a:t>SEP:  Employer or Union Coverage Ends</a:t>
            </a:r>
            <a:endParaRPr lang="en-US" sz="3600" b="1" dirty="0"/>
          </a:p>
        </p:txBody>
      </p:sp>
      <p:sp>
        <p:nvSpPr>
          <p:cNvPr id="9" name="Content Placeholder 8"/>
          <p:cNvSpPr>
            <a:spLocks noGrp="1"/>
          </p:cNvSpPr>
          <p:nvPr>
            <p:ph idx="1"/>
          </p:nvPr>
        </p:nvSpPr>
        <p:spPr>
          <a:xfrm>
            <a:off x="304800" y="1143000"/>
            <a:ext cx="8382000" cy="5334000"/>
          </a:xfrm>
        </p:spPr>
        <p:txBody>
          <a:bodyPr>
            <a:normAutofit lnSpcReduction="10000"/>
          </a:bodyPr>
          <a:lstStyle/>
          <a:p>
            <a:pPr>
              <a:spcBef>
                <a:spcPts val="600"/>
              </a:spcBef>
              <a:defRPr/>
            </a:pPr>
            <a:r>
              <a:rPr lang="en-US" dirty="0" smtClean="0"/>
              <a:t>When your employment ends</a:t>
            </a:r>
          </a:p>
          <a:p>
            <a:pPr lvl="1">
              <a:spcBef>
                <a:spcPts val="600"/>
              </a:spcBef>
              <a:buFont typeface="Arial" panose="020B0604020202020204" pitchFamily="34" charset="0"/>
              <a:buChar char="•"/>
              <a:defRPr/>
            </a:pPr>
            <a:r>
              <a:rPr lang="en-US" sz="1900" dirty="0"/>
              <a:t>You </a:t>
            </a:r>
            <a:r>
              <a:rPr lang="en-US" sz="1900" dirty="0" smtClean="0"/>
              <a:t>have </a:t>
            </a:r>
            <a:r>
              <a:rPr lang="en-US" sz="1900" dirty="0"/>
              <a:t>a Special Enrollment Period </a:t>
            </a:r>
            <a:r>
              <a:rPr lang="en-US" sz="1900" dirty="0" smtClean="0"/>
              <a:t>(SEP) to sign </a:t>
            </a:r>
            <a:r>
              <a:rPr lang="en-US" sz="1900" dirty="0"/>
              <a:t>up for </a:t>
            </a:r>
            <a:r>
              <a:rPr lang="en-US" sz="1900" dirty="0" smtClean="0"/>
              <a:t>Medicare Part </a:t>
            </a:r>
            <a:r>
              <a:rPr lang="en-US" sz="1900" dirty="0"/>
              <a:t>B without a </a:t>
            </a:r>
            <a:r>
              <a:rPr lang="en-US" sz="1900" dirty="0" smtClean="0"/>
              <a:t>penalty – 8 months after month Group Health Plan coverage ends.</a:t>
            </a:r>
            <a:endParaRPr lang="en-US" sz="1900" dirty="0"/>
          </a:p>
          <a:p>
            <a:pPr lvl="1">
              <a:spcBef>
                <a:spcPts val="600"/>
              </a:spcBef>
              <a:defRPr/>
            </a:pPr>
            <a:r>
              <a:rPr lang="en-US" sz="1900" dirty="0"/>
              <a:t>You may </a:t>
            </a:r>
            <a:r>
              <a:rPr lang="en-US" sz="1900" dirty="0" smtClean="0"/>
              <a:t>also get </a:t>
            </a:r>
            <a:r>
              <a:rPr lang="en-US" sz="1900" dirty="0"/>
              <a:t>a chance to elect </a:t>
            </a:r>
            <a:r>
              <a:rPr lang="en-US" sz="1900" dirty="0"/>
              <a:t>COBRA – see </a:t>
            </a:r>
            <a:r>
              <a:rPr lang="en-US" sz="1900" dirty="0">
                <a:hlinkClick r:id="rId4"/>
              </a:rPr>
              <a:t>http://www.wnylc.com/health/entry/145</a:t>
            </a:r>
            <a:r>
              <a:rPr lang="en-US" sz="1900" dirty="0" smtClean="0">
                <a:hlinkClick r:id="rId4"/>
              </a:rPr>
              <a:t>/</a:t>
            </a:r>
            <a:r>
              <a:rPr lang="en-US" sz="1900" dirty="0" smtClean="0"/>
              <a:t> </a:t>
            </a:r>
            <a:endParaRPr lang="en-US" sz="1900" dirty="0"/>
          </a:p>
          <a:p>
            <a:pPr>
              <a:spcBef>
                <a:spcPts val="600"/>
              </a:spcBef>
              <a:defRPr/>
            </a:pPr>
            <a:r>
              <a:rPr lang="en-US" b="1" i="1" dirty="0" smtClean="0">
                <a:hlinkClick r:id="rId4"/>
              </a:rPr>
              <a:t>COBRA</a:t>
            </a:r>
            <a:r>
              <a:rPr lang="en-US" b="1" i="1" dirty="0" smtClean="0"/>
              <a:t> </a:t>
            </a:r>
            <a:r>
              <a:rPr lang="en-US" b="1" i="1" dirty="0"/>
              <a:t>and </a:t>
            </a:r>
            <a:r>
              <a:rPr lang="en-US" b="1" i="1" dirty="0" smtClean="0"/>
              <a:t>Medicare</a:t>
            </a:r>
            <a:endParaRPr lang="en-US" dirty="0"/>
          </a:p>
          <a:p>
            <a:pPr lvl="1"/>
            <a:r>
              <a:rPr lang="en-US" dirty="0" smtClean="0"/>
              <a:t>Medicare does </a:t>
            </a:r>
            <a:r>
              <a:rPr lang="en-US" u="sng" dirty="0" smtClean="0"/>
              <a:t>NOT</a:t>
            </a:r>
            <a:r>
              <a:rPr lang="en-US" dirty="0" smtClean="0"/>
              <a:t> consider COBRA to </a:t>
            </a:r>
            <a:r>
              <a:rPr lang="en-US" dirty="0"/>
              <a:t>be </a:t>
            </a:r>
            <a:r>
              <a:rPr lang="en-US" dirty="0" smtClean="0"/>
              <a:t>creditable coverage, which would ordinarily allow you to delay enrollment in Medicare Part B. This is  because it is not based on your own or a spouse’s ACTIVE employment. </a:t>
            </a:r>
          </a:p>
          <a:p>
            <a:pPr lvl="1"/>
            <a:r>
              <a:rPr lang="en-US" b="1" dirty="0" smtClean="0"/>
              <a:t>If you elect COBRA</a:t>
            </a:r>
            <a:r>
              <a:rPr lang="en-US" dirty="0" smtClean="0"/>
              <a:t>, </a:t>
            </a:r>
            <a:r>
              <a:rPr lang="en-US" b="1" i="1" dirty="0" smtClean="0"/>
              <a:t>you must still enroll in Medicare Part B </a:t>
            </a:r>
            <a:r>
              <a:rPr lang="en-US" dirty="0" smtClean="0"/>
              <a:t>within the 8 month Special Enrollment Period (SEP).</a:t>
            </a:r>
          </a:p>
          <a:p>
            <a:pPr lvl="1"/>
            <a:r>
              <a:rPr lang="en-US" dirty="0" smtClean="0"/>
              <a:t>If you do not enroll in Part B during the SEP, you will pay a Part B penalty when you do enroll AND may be liable for costs paid by COBRA. </a:t>
            </a:r>
          </a:p>
          <a:p>
            <a:pPr lvl="1"/>
            <a:r>
              <a:rPr lang="en-US" dirty="0" smtClean="0"/>
              <a:t>Remember you may not enroll in Part B at anytime. You’ll have to wait until the next General Enrollment period. This means your Part B coverage will not be effective until July 1</a:t>
            </a:r>
            <a:r>
              <a:rPr lang="en-US" baseline="30000" dirty="0" smtClean="0"/>
              <a:t>st </a:t>
            </a:r>
            <a:r>
              <a:rPr lang="en-US" dirty="0" smtClean="0"/>
              <a:t>of that year or the following,  which may cause a gap in your health insurance coverage.</a:t>
            </a:r>
          </a:p>
          <a:p>
            <a:pPr lvl="1">
              <a:spcBef>
                <a:spcPts val="600"/>
              </a:spcBef>
              <a:defRPr/>
            </a:pPr>
            <a:endParaRPr lang="en-US" dirty="0" smtClean="0"/>
          </a:p>
          <a:p>
            <a:pPr marL="274637" lvl="1" indent="0">
              <a:spcBef>
                <a:spcPts val="600"/>
              </a:spcBef>
              <a:buNone/>
              <a:defRPr/>
            </a:pPr>
            <a:endParaRPr lang="en-US" dirty="0"/>
          </a:p>
        </p:txBody>
      </p:sp>
      <p:sp>
        <p:nvSpPr>
          <p:cNvPr id="7" name="Slide Number Placeholder 6"/>
          <p:cNvSpPr>
            <a:spLocks noGrp="1"/>
          </p:cNvSpPr>
          <p:nvPr>
            <p:ph type="sldNum" sz="quarter" idx="4294967295"/>
          </p:nvPr>
        </p:nvSpPr>
        <p:spPr>
          <a:xfrm>
            <a:off x="6553200" y="6340475"/>
            <a:ext cx="2133600" cy="365125"/>
          </a:xfrm>
          <a:prstGeom prst="rect">
            <a:avLst/>
          </a:prstGeom>
        </p:spPr>
        <p:txBody>
          <a:bodyPr/>
          <a:lstStyle/>
          <a:p>
            <a:pPr>
              <a:defRPr/>
            </a:pPr>
            <a:fld id="{5BB1B065-B2BC-498E-AC26-2105F87576E4}" type="slidenum">
              <a:rPr lang="en-US" smtClean="0"/>
              <a:pPr>
                <a:defRPr/>
              </a:pPr>
              <a:t>16</a:t>
            </a:fld>
            <a:endParaRPr lang="en-US" dirty="0"/>
          </a:p>
        </p:txBody>
      </p:sp>
      <p:sp>
        <p:nvSpPr>
          <p:cNvPr id="2" name="Rectangle 1"/>
          <p:cNvSpPr/>
          <p:nvPr/>
        </p:nvSpPr>
        <p:spPr>
          <a:xfrm>
            <a:off x="8382000" y="391"/>
            <a:ext cx="383438" cy="307777"/>
          </a:xfrm>
          <a:prstGeom prst="rect">
            <a:avLst/>
          </a:prstGeom>
        </p:spPr>
        <p:txBody>
          <a:bodyPr wrap="none">
            <a:spAutoFit/>
          </a:bodyPr>
          <a:lstStyle/>
          <a:p>
            <a:fld id="{1E107DAD-D09B-451F-85A5-E6AF2E2057A5}" type="slidenum">
              <a:rPr lang="en-US" sz="1400" b="1">
                <a:solidFill>
                  <a:schemeClr val="bg1"/>
                </a:solidFill>
              </a:rPr>
              <a:pPr/>
              <a:t>16</a:t>
            </a:fld>
            <a:endParaRPr lang="en-US" sz="1400" b="1" dirty="0">
              <a:solidFill>
                <a:schemeClr val="bg1"/>
              </a:solidFill>
            </a:endParaRPr>
          </a:p>
        </p:txBody>
      </p:sp>
    </p:spTree>
    <p:custDataLst>
      <p:tags r:id="rId1"/>
    </p:custDataLst>
    <p:extLst>
      <p:ext uri="{BB962C8B-B14F-4D97-AF65-F5344CB8AC3E}">
        <p14:creationId xmlns:p14="http://schemas.microsoft.com/office/powerpoint/2010/main" val="1859184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228600"/>
            <a:ext cx="8305800" cy="1401762"/>
          </a:xfrm>
        </p:spPr>
        <p:txBody>
          <a:bodyPr>
            <a:noAutofit/>
          </a:bodyPr>
          <a:lstStyle/>
          <a:p>
            <a:r>
              <a:rPr lang="en-US" dirty="0" smtClean="0"/>
              <a:t>Enrollment in Medicare if You Have TRICARE Coverage</a:t>
            </a:r>
            <a:endParaRPr lang="en-US" dirty="0"/>
          </a:p>
        </p:txBody>
      </p:sp>
      <p:sp>
        <p:nvSpPr>
          <p:cNvPr id="10" name="Content Placeholder 9"/>
          <p:cNvSpPr>
            <a:spLocks noGrp="1"/>
          </p:cNvSpPr>
          <p:nvPr>
            <p:ph idx="1"/>
          </p:nvPr>
        </p:nvSpPr>
        <p:spPr/>
        <p:txBody>
          <a:bodyPr>
            <a:noAutofit/>
          </a:bodyPr>
          <a:lstStyle/>
          <a:p>
            <a:pPr marL="341313" lvl="1" indent="-280988">
              <a:spcBef>
                <a:spcPts val="600"/>
              </a:spcBef>
              <a:buFont typeface="Arial" panose="020B0604020202020204" pitchFamily="34" charset="0"/>
              <a:buChar char="•"/>
              <a:tabLst>
                <a:tab pos="573088" algn="l"/>
              </a:tabLst>
              <a:defRPr/>
            </a:pPr>
            <a:r>
              <a:rPr lang="en-US" sz="3200" dirty="0" smtClean="0"/>
              <a:t>Medicare Part A and TRICARE For Life</a:t>
            </a:r>
          </a:p>
          <a:p>
            <a:pPr marL="614363" lvl="2" indent="-280988">
              <a:spcBef>
                <a:spcPts val="600"/>
              </a:spcBef>
              <a:buFont typeface="Arial" panose="020B0604020202020204" pitchFamily="34" charset="0"/>
              <a:buChar char="•"/>
              <a:tabLst>
                <a:tab pos="573088" algn="l"/>
              </a:tabLst>
              <a:defRPr/>
            </a:pPr>
            <a:r>
              <a:rPr lang="en-US" sz="2600" dirty="0" smtClean="0"/>
              <a:t>If retired you must have Part B to keep TRICARE</a:t>
            </a:r>
          </a:p>
          <a:p>
            <a:pPr marL="341313" lvl="1" indent="-280988">
              <a:spcBef>
                <a:spcPts val="600"/>
              </a:spcBef>
              <a:buFont typeface="Arial" panose="020B0604020202020204" pitchFamily="34" charset="0"/>
              <a:buChar char="•"/>
              <a:defRPr/>
            </a:pPr>
            <a:r>
              <a:rPr lang="en-US" sz="3200" spc="-100" dirty="0" smtClean="0"/>
              <a:t>Active‑duty member, spouse or dependent child</a:t>
            </a:r>
          </a:p>
          <a:p>
            <a:pPr marL="614363" lvl="2" indent="-280988">
              <a:spcBef>
                <a:spcPts val="600"/>
              </a:spcBef>
              <a:buFont typeface="Arial" panose="020B0604020202020204" pitchFamily="34" charset="0"/>
              <a:buChar char="•"/>
              <a:defRPr/>
            </a:pPr>
            <a:r>
              <a:rPr lang="en-US" sz="2600" dirty="0" smtClean="0"/>
              <a:t>You don’t have to have Part B to keep TRICARE</a:t>
            </a:r>
          </a:p>
          <a:p>
            <a:pPr marL="341313" lvl="1" indent="-280988">
              <a:spcBef>
                <a:spcPts val="600"/>
              </a:spcBef>
              <a:buFont typeface="Arial" panose="020B0604020202020204" pitchFamily="34" charset="0"/>
              <a:buChar char="•"/>
              <a:defRPr/>
            </a:pPr>
            <a:r>
              <a:rPr lang="en-US" sz="3200" dirty="0" smtClean="0"/>
              <a:t>You get a Part B Special Enrollment Period </a:t>
            </a:r>
          </a:p>
          <a:p>
            <a:pPr marL="614363" lvl="2" indent="-280988">
              <a:spcBef>
                <a:spcPts val="600"/>
              </a:spcBef>
              <a:buFont typeface="Arial" panose="020B0604020202020204" pitchFamily="34" charset="0"/>
              <a:buChar char="•"/>
              <a:defRPr/>
            </a:pPr>
            <a:r>
              <a:rPr lang="en-US" sz="2600" dirty="0" smtClean="0"/>
              <a:t>If you have Medicare because you are age 65 or</a:t>
            </a:r>
          </a:p>
          <a:p>
            <a:pPr marL="614363" lvl="2" indent="-280988">
              <a:spcBef>
                <a:spcPts val="600"/>
              </a:spcBef>
              <a:buFont typeface="Arial" panose="020B0604020202020204" pitchFamily="34" charset="0"/>
              <a:buChar char="•"/>
              <a:defRPr/>
            </a:pPr>
            <a:r>
              <a:rPr lang="en-US" sz="2800" dirty="0" smtClean="0"/>
              <a:t>Because you are disabled </a:t>
            </a:r>
          </a:p>
        </p:txBody>
      </p:sp>
      <p:sp>
        <p:nvSpPr>
          <p:cNvPr id="8" name="Slide Number Placeholder 7"/>
          <p:cNvSpPr>
            <a:spLocks noGrp="1"/>
          </p:cNvSpPr>
          <p:nvPr>
            <p:ph type="sldNum" sz="quarter" idx="4294967295"/>
          </p:nvPr>
        </p:nvSpPr>
        <p:spPr>
          <a:xfrm>
            <a:off x="7010400" y="0"/>
            <a:ext cx="2133600" cy="365125"/>
          </a:xfrm>
          <a:prstGeom prst="rect">
            <a:avLst/>
          </a:prstGeom>
        </p:spPr>
        <p:txBody>
          <a:bodyPr/>
          <a:lstStyle/>
          <a:p>
            <a:pPr>
              <a:defRPr/>
            </a:pPr>
            <a:r>
              <a:rPr lang="en-US" dirty="0" smtClean="0"/>
              <a:t>17</a:t>
            </a:r>
            <a:endParaRPr lang="en-US" dirty="0"/>
          </a:p>
        </p:txBody>
      </p:sp>
    </p:spTree>
    <p:custDataLst>
      <p:tags r:id="rId1"/>
    </p:custDataLst>
    <p:extLst>
      <p:ext uri="{BB962C8B-B14F-4D97-AF65-F5344CB8AC3E}">
        <p14:creationId xmlns:p14="http://schemas.microsoft.com/office/powerpoint/2010/main" val="2168541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D Enrollment Periods</a:t>
            </a:r>
            <a:endParaRPr lang="en-US" dirty="0"/>
          </a:p>
        </p:txBody>
      </p:sp>
      <p:sp>
        <p:nvSpPr>
          <p:cNvPr id="3" name="Subtitle 2"/>
          <p:cNvSpPr>
            <a:spLocks noGrp="1"/>
          </p:cNvSpPr>
          <p:nvPr>
            <p:ph type="subTitle" idx="1"/>
          </p:nvPr>
        </p:nvSpPr>
        <p:spPr/>
        <p:txBody>
          <a:bodyPr/>
          <a:lstStyle/>
          <a:p>
            <a:r>
              <a:rPr lang="en-US" dirty="0" smtClean="0"/>
              <a:t>For complete reference on Part D, with legal citations, see NYLAG </a:t>
            </a:r>
            <a:r>
              <a:rPr lang="en-US" dirty="0"/>
              <a:t>Training Outline on Part D </a:t>
            </a:r>
            <a:r>
              <a:rPr lang="en-US" dirty="0">
                <a:hlinkClick r:id="rId3"/>
              </a:rPr>
              <a:t>http://</a:t>
            </a:r>
            <a:r>
              <a:rPr lang="en-US" dirty="0" smtClean="0">
                <a:hlinkClick r:id="rId3"/>
              </a:rPr>
              <a:t>www.wnylc.com/health/download/6/</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38A15B10-59EB-4966-9748-B0E43A67668C}" type="slidenum">
              <a:rPr lang="en-US" smtClean="0"/>
              <a:pPr>
                <a:defRPr/>
              </a:pPr>
              <a:t>18</a:t>
            </a:fld>
            <a:endParaRPr lang="en-US"/>
          </a:p>
        </p:txBody>
      </p:sp>
    </p:spTree>
    <p:extLst>
      <p:ext uri="{BB962C8B-B14F-4D97-AF65-F5344CB8AC3E}">
        <p14:creationId xmlns:p14="http://schemas.microsoft.com/office/powerpoint/2010/main" val="3190480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a:xfrm>
            <a:off x="457200" y="228600"/>
            <a:ext cx="8229600" cy="685800"/>
          </a:xfrm>
        </p:spPr>
        <p:txBody>
          <a:bodyPr>
            <a:normAutofit fontScale="90000"/>
          </a:bodyPr>
          <a:lstStyle/>
          <a:p>
            <a:r>
              <a:rPr lang="en-US" dirty="0" smtClean="0">
                <a:effectLst/>
                <a:ea typeface="ＭＳ Ｐゴシック" charset="0"/>
                <a:cs typeface="ＭＳ Ｐゴシック" charset="0"/>
              </a:rPr>
              <a:t>Initial Enrollment Period for Part D</a:t>
            </a:r>
            <a:endParaRPr lang="en-US" dirty="0">
              <a:effectLst/>
              <a:ea typeface="ＭＳ Ｐゴシック" charset="0"/>
              <a:cs typeface="ＭＳ Ｐゴシック" charset="0"/>
            </a:endParaRPr>
          </a:p>
        </p:txBody>
      </p:sp>
      <p:sp>
        <p:nvSpPr>
          <p:cNvPr id="47106" name="Rectangle 3"/>
          <p:cNvSpPr>
            <a:spLocks noGrp="1"/>
          </p:cNvSpPr>
          <p:nvPr>
            <p:ph type="body" idx="1"/>
          </p:nvPr>
        </p:nvSpPr>
        <p:spPr>
          <a:xfrm>
            <a:off x="279400" y="838200"/>
            <a:ext cx="8839200" cy="5715000"/>
          </a:xfrm>
          <a:solidFill>
            <a:schemeClr val="bg1"/>
          </a:solidFill>
        </p:spPr>
        <p:txBody>
          <a:bodyPr/>
          <a:lstStyle/>
          <a:p>
            <a:pPr marL="0" indent="0">
              <a:spcBef>
                <a:spcPts val="0"/>
              </a:spcBef>
              <a:buNone/>
            </a:pPr>
            <a:r>
              <a:rPr lang="en-US" b="1" dirty="0" smtClean="0">
                <a:ea typeface="ＭＳ Ｐゴシック" charset="0"/>
              </a:rPr>
              <a:t>Initial </a:t>
            </a:r>
            <a:r>
              <a:rPr lang="en-US" b="1" dirty="0">
                <a:ea typeface="ＭＳ Ｐゴシック" charset="0"/>
              </a:rPr>
              <a:t>Enrollment Period (IEP</a:t>
            </a:r>
            <a:r>
              <a:rPr lang="en-US" b="1" dirty="0" smtClean="0">
                <a:ea typeface="ＭＳ Ｐゴシック" charset="0"/>
              </a:rPr>
              <a:t>) is the same as Medicare Part A/B –   </a:t>
            </a:r>
            <a:br>
              <a:rPr lang="en-US" b="1" dirty="0" smtClean="0">
                <a:ea typeface="ＭＳ Ｐゴシック" charset="0"/>
              </a:rPr>
            </a:br>
            <a:r>
              <a:rPr lang="en-US" dirty="0" smtClean="0">
                <a:ea typeface="ＭＳ Ｐゴシック" charset="0"/>
              </a:rPr>
              <a:t>7 months surrounding the month turn 65.  But some differences -</a:t>
            </a:r>
          </a:p>
          <a:p>
            <a:pPr indent="52388">
              <a:lnSpc>
                <a:spcPct val="120000"/>
              </a:lnSpc>
              <a:spcBef>
                <a:spcPts val="0"/>
              </a:spcBef>
            </a:pPr>
            <a:r>
              <a:rPr lang="en-US" dirty="0" smtClean="0">
                <a:ea typeface="ＭＳ Ｐゴシック" charset="0"/>
              </a:rPr>
              <a:t> </a:t>
            </a:r>
            <a:r>
              <a:rPr lang="en-US" b="1" dirty="0" smtClean="0">
                <a:ea typeface="ＭＳ Ｐゴシック" charset="0"/>
              </a:rPr>
              <a:t>If you want coverage in month turn AGE 65 </a:t>
            </a:r>
            <a:r>
              <a:rPr lang="en-US" dirty="0" smtClean="0">
                <a:ea typeface="ＭＳ Ｐゴシック" charset="0"/>
              </a:rPr>
              <a:t>– you must enroll in one of the 3 months before that month.</a:t>
            </a:r>
          </a:p>
          <a:p>
            <a:pPr lvl="2" indent="52388">
              <a:lnSpc>
                <a:spcPct val="120000"/>
              </a:lnSpc>
              <a:spcBef>
                <a:spcPts val="0"/>
              </a:spcBef>
            </a:pPr>
            <a:r>
              <a:rPr lang="en-US" sz="2400" dirty="0" smtClean="0">
                <a:ea typeface="ＭＳ Ｐゴシック" charset="0"/>
              </a:rPr>
              <a:t> NO automatic enrollment when you turn 65, even if receive Social Security (UNLESS you are on Medicaid/ MSP  </a:t>
            </a:r>
          </a:p>
          <a:p>
            <a:pPr indent="52388">
              <a:lnSpc>
                <a:spcPct val="120000"/>
              </a:lnSpc>
              <a:spcBef>
                <a:spcPts val="0"/>
              </a:spcBef>
            </a:pPr>
            <a:r>
              <a:rPr lang="en-US" b="1" dirty="0" smtClean="0">
                <a:ea typeface="ＭＳ Ｐゴシック" charset="0"/>
              </a:rPr>
              <a:t>If enroll in month you turn 65 or in 3 following months -</a:t>
            </a:r>
          </a:p>
          <a:p>
            <a:pPr lvl="2" indent="52388">
              <a:lnSpc>
                <a:spcPct val="120000"/>
              </a:lnSpc>
              <a:spcBef>
                <a:spcPts val="0"/>
              </a:spcBef>
            </a:pPr>
            <a:r>
              <a:rPr lang="en-US" sz="2400" dirty="0" smtClean="0">
                <a:ea typeface="ＭＳ Ｐゴシック" charset="0"/>
              </a:rPr>
              <a:t>Part D coverage effective the month following the enrollment.   This is better than Part B, which is 2-3 months after enrollment.   </a:t>
            </a:r>
          </a:p>
          <a:p>
            <a:pPr indent="52388">
              <a:lnSpc>
                <a:spcPct val="120000"/>
              </a:lnSpc>
              <a:spcBef>
                <a:spcPts val="0"/>
              </a:spcBef>
            </a:pPr>
            <a:r>
              <a:rPr lang="en-US" dirty="0">
                <a:ea typeface="ＭＳ Ｐゴシック" charset="0"/>
                <a:cs typeface="ＭＳ Ｐゴシック" charset="0"/>
              </a:rPr>
              <a:t> </a:t>
            </a:r>
            <a:r>
              <a:rPr lang="en-US" b="1" dirty="0" smtClean="0">
                <a:ea typeface="ＭＳ Ｐゴシック" charset="0"/>
                <a:cs typeface="ＭＳ Ｐゴシック" charset="0"/>
              </a:rPr>
              <a:t>Late Enrollment Penalty  </a:t>
            </a:r>
            <a:r>
              <a:rPr lang="en-US" dirty="0" smtClean="0">
                <a:ea typeface="ＭＳ Ｐゴシック" charset="0"/>
                <a:cs typeface="ＭＳ Ｐゴシック" charset="0"/>
              </a:rPr>
              <a:t>You </a:t>
            </a:r>
            <a:r>
              <a:rPr lang="en-US" dirty="0">
                <a:ea typeface="ＭＳ Ｐゴシック" charset="0"/>
                <a:cs typeface="ＭＳ Ｐゴシック" charset="0"/>
              </a:rPr>
              <a:t>pay a higher premium for Part D for the rest of your life if you delay enrolling after first </a:t>
            </a:r>
            <a:r>
              <a:rPr lang="en-US" dirty="0" smtClean="0">
                <a:ea typeface="ＭＳ Ｐゴシック" charset="0"/>
                <a:cs typeface="ＭＳ Ｐゴシック" charset="0"/>
              </a:rPr>
              <a:t>eligible. The penalty is 1% for every month you delayed enrollment. </a:t>
            </a:r>
            <a:endParaRPr lang="en-US" dirty="0">
              <a:ea typeface="ＭＳ Ｐゴシック" charset="0"/>
              <a:cs typeface="ＭＳ Ｐゴシック" charset="0"/>
            </a:endParaRPr>
          </a:p>
          <a:p>
            <a:pPr marL="857250" indent="0">
              <a:spcBef>
                <a:spcPts val="0"/>
              </a:spcBef>
              <a:buFont typeface="Courier New" panose="02070309020205020404" pitchFamily="49" charset="0"/>
              <a:buChar char="o"/>
              <a:tabLst>
                <a:tab pos="1828800" algn="l"/>
              </a:tabLst>
            </a:pPr>
            <a:r>
              <a:rPr lang="en-US" dirty="0" smtClean="0">
                <a:ea typeface="ＭＳ Ｐゴシック" charset="0"/>
              </a:rPr>
              <a:t> Exceptions include: Creditable Coverage or Extra Help</a:t>
            </a:r>
          </a:p>
          <a:p>
            <a:pPr marL="857250" indent="0">
              <a:spcBef>
                <a:spcPts val="0"/>
              </a:spcBef>
              <a:buFont typeface="Courier New" panose="02070309020205020404" pitchFamily="49" charset="0"/>
              <a:buChar char="o"/>
              <a:tabLst>
                <a:tab pos="1828800" algn="l"/>
              </a:tabLst>
            </a:pPr>
            <a:endParaRPr lang="en-US" dirty="0">
              <a:ea typeface="ＭＳ Ｐゴシック" charset="0"/>
            </a:endParaRPr>
          </a:p>
        </p:txBody>
      </p:sp>
      <p:sp>
        <p:nvSpPr>
          <p:cNvPr id="2" name="Slide Number Placeholder 1"/>
          <p:cNvSpPr>
            <a:spLocks noGrp="1"/>
          </p:cNvSpPr>
          <p:nvPr>
            <p:ph type="sldNum" sz="quarter" idx="12"/>
          </p:nvPr>
        </p:nvSpPr>
        <p:spPr/>
        <p:txBody>
          <a:bodyPr/>
          <a:lstStyle/>
          <a:p>
            <a:pPr>
              <a:defRPr/>
            </a:pPr>
            <a:fld id="{1E107DAD-D09B-451F-85A5-E6AF2E2057A5}" type="slidenum">
              <a:rPr lang="en-US" smtClean="0"/>
              <a:pPr>
                <a:defRPr/>
              </a:pPr>
              <a:t>19</a:t>
            </a:fld>
            <a:endParaRPr lang="en-US"/>
          </a:p>
        </p:txBody>
      </p:sp>
    </p:spTree>
    <p:extLst>
      <p:ext uri="{BB962C8B-B14F-4D97-AF65-F5344CB8AC3E}">
        <p14:creationId xmlns:p14="http://schemas.microsoft.com/office/powerpoint/2010/main" val="3392046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Roadmap of CLE</a:t>
            </a:r>
            <a:endParaRPr lang="en-US" dirty="0"/>
          </a:p>
        </p:txBody>
      </p:sp>
      <p:sp>
        <p:nvSpPr>
          <p:cNvPr id="3" name="Content Placeholder 2"/>
          <p:cNvSpPr>
            <a:spLocks noGrp="1"/>
          </p:cNvSpPr>
          <p:nvPr>
            <p:ph idx="1"/>
          </p:nvPr>
        </p:nvSpPr>
        <p:spPr>
          <a:xfrm>
            <a:off x="304800" y="1143000"/>
            <a:ext cx="8382000" cy="4419600"/>
          </a:xfrm>
          <a:solidFill>
            <a:schemeClr val="bg1"/>
          </a:solidFill>
        </p:spPr>
        <p:txBody>
          <a:bodyPr/>
          <a:lstStyle/>
          <a:p>
            <a:pPr marL="457200" indent="-457200">
              <a:buFont typeface="+mj-lt"/>
              <a:buAutoNum type="arabicPeriod"/>
            </a:pPr>
            <a:r>
              <a:rPr lang="en-US" sz="3200" dirty="0"/>
              <a:t>4</a:t>
            </a:r>
            <a:r>
              <a:rPr lang="en-US" sz="3200" dirty="0" smtClean="0"/>
              <a:t> Parts of Medicare &amp; Medicare Eligibility</a:t>
            </a:r>
          </a:p>
          <a:p>
            <a:pPr marL="457200" indent="-457200">
              <a:buFont typeface="+mj-lt"/>
              <a:buAutoNum type="arabicPeriod"/>
            </a:pPr>
            <a:r>
              <a:rPr lang="en-US" sz="3200" dirty="0" smtClean="0"/>
              <a:t>Enrolling in Medicare (Parts A &amp; B, Part D)</a:t>
            </a:r>
          </a:p>
          <a:p>
            <a:pPr marL="457200" indent="-457200">
              <a:buFont typeface="+mj-lt"/>
              <a:buAutoNum type="arabicPeriod"/>
            </a:pPr>
            <a:r>
              <a:rPr lang="en-US" sz="3200" dirty="0" smtClean="0"/>
              <a:t>Medicare Premiums</a:t>
            </a:r>
          </a:p>
          <a:p>
            <a:pPr marL="457200" indent="-457200">
              <a:buFont typeface="+mj-lt"/>
              <a:buAutoNum type="arabicPeriod"/>
            </a:pPr>
            <a:r>
              <a:rPr lang="en-US" sz="3200" dirty="0" smtClean="0"/>
              <a:t>Medicare Choices – Original Medicare vs. Medicare Advantage (Part C) </a:t>
            </a:r>
          </a:p>
          <a:p>
            <a:pPr marL="457200" indent="-457200">
              <a:buFont typeface="+mj-lt"/>
              <a:buAutoNum type="arabicPeriod"/>
            </a:pPr>
            <a:r>
              <a:rPr lang="en-US" sz="3200" dirty="0" smtClean="0"/>
              <a:t>Medicare Services &amp; Costs (Parts A&amp;B, Part D)</a:t>
            </a:r>
          </a:p>
          <a:p>
            <a:pPr marL="457200" indent="-457200">
              <a:buFont typeface="+mj-lt"/>
              <a:buAutoNum type="arabicPeriod"/>
            </a:pPr>
            <a:r>
              <a:rPr lang="en-US" sz="3200" dirty="0" smtClean="0"/>
              <a:t>Reducing Medicare Costs – </a:t>
            </a:r>
            <a:r>
              <a:rPr lang="en-US" sz="3200" dirty="0" err="1" smtClean="0"/>
              <a:t>Medigap</a:t>
            </a:r>
            <a:r>
              <a:rPr lang="en-US" sz="3200" dirty="0" smtClean="0"/>
              <a:t>, Medicare Savings Programs, EPIC, Medicaid</a:t>
            </a:r>
          </a:p>
          <a:p>
            <a:pPr marL="457200" indent="-457200">
              <a:buFont typeface="+mj-lt"/>
              <a:buAutoNum type="arabicPeriod"/>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2</a:t>
            </a:fld>
            <a:endParaRPr lang="en-US"/>
          </a:p>
        </p:txBody>
      </p:sp>
    </p:spTree>
    <p:extLst>
      <p:ext uri="{BB962C8B-B14F-4D97-AF65-F5344CB8AC3E}">
        <p14:creationId xmlns:p14="http://schemas.microsoft.com/office/powerpoint/2010/main" val="3664254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90600"/>
          </a:xfrm>
        </p:spPr>
        <p:txBody>
          <a:bodyPr>
            <a:noAutofit/>
          </a:bodyPr>
          <a:lstStyle/>
          <a:p>
            <a:pPr lvl="1"/>
            <a:r>
              <a:rPr lang="en-US" sz="3200" b="1" dirty="0">
                <a:ea typeface="ＭＳ Ｐゴシック" charset="0"/>
              </a:rPr>
              <a:t>Automatic Enrollment due to Extra Help status</a:t>
            </a:r>
            <a:br>
              <a:rPr lang="en-US" sz="3200" b="1" dirty="0">
                <a:ea typeface="ＭＳ Ｐゴシック" charset="0"/>
              </a:rPr>
            </a:br>
            <a:endParaRPr lang="en-US" sz="3200" dirty="0"/>
          </a:p>
        </p:txBody>
      </p:sp>
      <p:sp>
        <p:nvSpPr>
          <p:cNvPr id="3" name="Content Placeholder 2"/>
          <p:cNvSpPr>
            <a:spLocks noGrp="1"/>
          </p:cNvSpPr>
          <p:nvPr>
            <p:ph idx="1"/>
          </p:nvPr>
        </p:nvSpPr>
        <p:spPr>
          <a:xfrm>
            <a:off x="381000" y="990600"/>
            <a:ext cx="7924800" cy="4724400"/>
          </a:xfrm>
          <a:solidFill>
            <a:schemeClr val="bg1"/>
          </a:solidFill>
        </p:spPr>
        <p:txBody>
          <a:bodyPr/>
          <a:lstStyle/>
          <a:p>
            <a:pPr indent="0">
              <a:lnSpc>
                <a:spcPct val="120000"/>
              </a:lnSpc>
              <a:buNone/>
            </a:pPr>
            <a:r>
              <a:rPr lang="en-US" b="1" dirty="0" smtClean="0">
                <a:ea typeface="ＭＳ Ｐゴシック" charset="0"/>
              </a:rPr>
              <a:t>People with “Extra Help,” a/k/a the “Low Income Subsidy” have these special enrollment benefits:</a:t>
            </a:r>
          </a:p>
          <a:p>
            <a:pPr marL="639763" indent="-457200">
              <a:lnSpc>
                <a:spcPct val="120000"/>
              </a:lnSpc>
              <a:buFont typeface="+mj-lt"/>
              <a:buAutoNum type="arabicPeriod"/>
            </a:pPr>
            <a:r>
              <a:rPr lang="en-US" sz="2100" b="1" dirty="0" smtClean="0">
                <a:ea typeface="ＭＳ Ｐゴシック" charset="0"/>
              </a:rPr>
              <a:t>Automatic Enrollment into Part D </a:t>
            </a:r>
            <a:r>
              <a:rPr lang="en-US" sz="2100" dirty="0" smtClean="0">
                <a:ea typeface="ＭＳ Ｐゴシック" charset="0"/>
              </a:rPr>
              <a:t>if not already in a plan-</a:t>
            </a:r>
            <a:endParaRPr lang="en-US" sz="2100" b="1" dirty="0" smtClean="0">
              <a:ea typeface="ＭＳ Ｐゴシック" charset="0"/>
            </a:endParaRPr>
          </a:p>
          <a:p>
            <a:pPr marL="742950" lvl="1" indent="-285750">
              <a:lnSpc>
                <a:spcPct val="120000"/>
              </a:lnSpc>
            </a:pPr>
            <a:r>
              <a:rPr lang="en-US" sz="2100" b="1" dirty="0" smtClean="0">
                <a:ea typeface="ＭＳ Ｐゴシック" charset="0"/>
              </a:rPr>
              <a:t>Medicaid </a:t>
            </a:r>
            <a:r>
              <a:rPr lang="en-US" sz="2100" dirty="0" smtClean="0">
                <a:ea typeface="ＭＳ Ｐゴシック" charset="0"/>
              </a:rPr>
              <a:t> (SSI/dual </a:t>
            </a:r>
            <a:r>
              <a:rPr lang="en-US" sz="2100" dirty="0" err="1" smtClean="0">
                <a:ea typeface="ＭＳ Ｐゴシック" charset="0"/>
              </a:rPr>
              <a:t>eligibles</a:t>
            </a:r>
            <a:r>
              <a:rPr lang="en-US" sz="2100" dirty="0" smtClean="0">
                <a:ea typeface="ＭＳ Ｐゴシック" charset="0"/>
              </a:rPr>
              <a:t>) – random auto-assignment to a </a:t>
            </a:r>
            <a:r>
              <a:rPr lang="ja-JP" altLang="en-US" sz="2100" dirty="0" smtClean="0">
                <a:ea typeface="ＭＳ Ｐゴシック" charset="0"/>
              </a:rPr>
              <a:t>“</a:t>
            </a:r>
            <a:r>
              <a:rPr lang="en-US" altLang="ja-JP" sz="2100" dirty="0" smtClean="0">
                <a:ea typeface="ＭＳ Ｐゴシック" charset="0"/>
              </a:rPr>
              <a:t>benchmark</a:t>
            </a:r>
            <a:r>
              <a:rPr lang="ja-JP" altLang="en-US" sz="2100" dirty="0" smtClean="0">
                <a:ea typeface="ＭＳ Ｐゴシック" charset="0"/>
              </a:rPr>
              <a:t>”</a:t>
            </a:r>
            <a:r>
              <a:rPr lang="en-US" altLang="ja-JP" sz="2100" dirty="0" smtClean="0">
                <a:ea typeface="ＭＳ Ｐゴシック" charset="0"/>
              </a:rPr>
              <a:t> drug plan, which means premium-free for Medicaid </a:t>
            </a:r>
          </a:p>
          <a:p>
            <a:pPr marL="742950" lvl="1" indent="-285750">
              <a:lnSpc>
                <a:spcPct val="120000"/>
              </a:lnSpc>
            </a:pPr>
            <a:r>
              <a:rPr lang="en-US" sz="2100" b="1" dirty="0" smtClean="0">
                <a:ea typeface="ＭＳ Ｐゴシック" charset="0"/>
              </a:rPr>
              <a:t>Medicare </a:t>
            </a:r>
            <a:r>
              <a:rPr lang="en-US" sz="2100" b="1" dirty="0">
                <a:ea typeface="ＭＳ Ｐゴシック" charset="0"/>
              </a:rPr>
              <a:t>Savings Program</a:t>
            </a:r>
            <a:r>
              <a:rPr lang="en-US" sz="2100" dirty="0">
                <a:ea typeface="ＭＳ Ｐゴシック" charset="0"/>
              </a:rPr>
              <a:t> – same </a:t>
            </a:r>
          </a:p>
          <a:p>
            <a:pPr lvl="1" indent="4763">
              <a:lnSpc>
                <a:spcPct val="120000"/>
              </a:lnSpc>
              <a:buFont typeface="Wingdings 3" charset="0"/>
              <a:buNone/>
            </a:pPr>
            <a:r>
              <a:rPr lang="en-US" sz="2100" b="1" dirty="0">
                <a:ea typeface="ＭＳ Ｐゴシック" charset="0"/>
              </a:rPr>
              <a:t>WARNING:</a:t>
            </a:r>
            <a:r>
              <a:rPr lang="en-US" sz="2100" dirty="0">
                <a:ea typeface="ＭＳ Ｐゴシック" charset="0"/>
              </a:rPr>
              <a:t>  Assigned plan may not be best.  Check </a:t>
            </a:r>
            <a:r>
              <a:rPr lang="en-US" sz="2100" i="1" dirty="0" err="1">
                <a:ea typeface="ＭＳ Ｐゴシック" charset="0"/>
              </a:rPr>
              <a:t>Planfinder</a:t>
            </a:r>
            <a:r>
              <a:rPr lang="en-US" sz="2100" dirty="0">
                <a:ea typeface="ＭＳ Ｐゴシック" charset="0"/>
              </a:rPr>
              <a:t> on </a:t>
            </a:r>
            <a:r>
              <a:rPr lang="en-US" sz="2100" dirty="0">
                <a:ea typeface="ＭＳ Ｐゴシック" charset="0"/>
                <a:hlinkClick r:id="rId3"/>
              </a:rPr>
              <a:t>www.medicare.gov</a:t>
            </a:r>
            <a:r>
              <a:rPr lang="en-US" sz="2100" dirty="0">
                <a:ea typeface="ＭＳ Ｐゴシック" charset="0"/>
              </a:rPr>
              <a:t>  for utilization controls, drug not on formulary  </a:t>
            </a:r>
            <a:endParaRPr lang="en-US" sz="2100" dirty="0" smtClean="0">
              <a:ea typeface="ＭＳ Ｐゴシック" charset="0"/>
            </a:endParaRPr>
          </a:p>
          <a:p>
            <a:pPr marL="525463" indent="-342900">
              <a:lnSpc>
                <a:spcPct val="120000"/>
              </a:lnSpc>
              <a:buFont typeface="+mj-lt"/>
              <a:buAutoNum type="arabicPeriod"/>
            </a:pPr>
            <a:r>
              <a:rPr lang="en-US" sz="2100" b="1" dirty="0" smtClean="0">
                <a:ea typeface="ＭＳ Ｐゴシック" charset="0"/>
              </a:rPr>
              <a:t>WAIVER of Late Enrollment Penalty </a:t>
            </a:r>
            <a:r>
              <a:rPr lang="en-US" sz="2100" dirty="0" smtClean="0">
                <a:ea typeface="ＭＳ Ｐゴシック" charset="0"/>
              </a:rPr>
              <a:t>– no increased premium for late enrollment. </a:t>
            </a:r>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20</a:t>
            </a:fld>
            <a:endParaRPr lang="en-US"/>
          </a:p>
        </p:txBody>
      </p:sp>
    </p:spTree>
    <p:extLst>
      <p:ext uri="{BB962C8B-B14F-4D97-AF65-F5344CB8AC3E}">
        <p14:creationId xmlns:p14="http://schemas.microsoft.com/office/powerpoint/2010/main" val="3371069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a:xfrm>
            <a:off x="457200" y="381000"/>
            <a:ext cx="8229600" cy="990600"/>
          </a:xfrm>
        </p:spPr>
        <p:txBody>
          <a:bodyPr>
            <a:normAutofit fontScale="90000"/>
          </a:bodyPr>
          <a:lstStyle/>
          <a:p>
            <a:r>
              <a:rPr lang="en-US" b="1" dirty="0" smtClean="0">
                <a:effectLst/>
                <a:ea typeface="ＭＳ Ｐゴシック" charset="0"/>
                <a:cs typeface="ＭＳ Ｐゴシック" charset="0"/>
              </a:rPr>
              <a:t>Part D Enrollment Periods after Initial IEP</a:t>
            </a:r>
            <a:endParaRPr lang="en-US" b="1" dirty="0">
              <a:effectLst/>
              <a:ea typeface="ＭＳ Ｐゴシック" charset="0"/>
              <a:cs typeface="ＭＳ Ｐゴシック" charset="0"/>
            </a:endParaRPr>
          </a:p>
        </p:txBody>
      </p:sp>
      <p:sp>
        <p:nvSpPr>
          <p:cNvPr id="50178" name="Rectangle 3"/>
          <p:cNvSpPr>
            <a:spLocks noGrp="1"/>
          </p:cNvSpPr>
          <p:nvPr>
            <p:ph type="body" idx="1"/>
          </p:nvPr>
        </p:nvSpPr>
        <p:spPr>
          <a:xfrm>
            <a:off x="228600" y="1143000"/>
            <a:ext cx="8458200" cy="5334000"/>
          </a:xfrm>
        </p:spPr>
        <p:txBody>
          <a:bodyPr/>
          <a:lstStyle/>
          <a:p>
            <a:pPr lvl="1">
              <a:lnSpc>
                <a:spcPct val="120000"/>
              </a:lnSpc>
            </a:pPr>
            <a:r>
              <a:rPr lang="en-US" sz="2400" b="1" dirty="0">
                <a:ea typeface="ＭＳ Ｐゴシック" charset="0"/>
              </a:rPr>
              <a:t>Annual Coordinated Election Period (ACEP</a:t>
            </a:r>
            <a:r>
              <a:rPr lang="en-US" sz="2400" b="1" dirty="0" smtClean="0">
                <a:ea typeface="ＭＳ Ｐゴシック" charset="0"/>
              </a:rPr>
              <a:t>)(Open Enrollment)</a:t>
            </a:r>
            <a:endParaRPr lang="en-US" sz="2400" b="1" dirty="0">
              <a:ea typeface="ＭＳ Ｐゴシック" charset="0"/>
            </a:endParaRPr>
          </a:p>
          <a:p>
            <a:pPr lvl="2">
              <a:lnSpc>
                <a:spcPct val="120000"/>
              </a:lnSpc>
            </a:pPr>
            <a:r>
              <a:rPr lang="en-US" sz="2000" b="1" dirty="0">
                <a:ea typeface="ＭＳ Ｐゴシック" charset="0"/>
              </a:rPr>
              <a:t>October 15 – December 7 of every year.  </a:t>
            </a:r>
            <a:r>
              <a:rPr lang="en-US" sz="2000" dirty="0">
                <a:ea typeface="ＭＳ Ｐゴシック" charset="0"/>
              </a:rPr>
              <a:t>You can </a:t>
            </a:r>
            <a:r>
              <a:rPr lang="en-US" sz="2000" dirty="0" smtClean="0">
                <a:ea typeface="ＭＳ Ｐゴシック" charset="0"/>
              </a:rPr>
              <a:t>enroll in Part D for </a:t>
            </a:r>
            <a:r>
              <a:rPr lang="en-US" sz="2000" dirty="0">
                <a:ea typeface="ＭＳ Ｐゴシック" charset="0"/>
              </a:rPr>
              <a:t>the first time or change your existing drug plan or Medicare Advantage </a:t>
            </a:r>
            <a:r>
              <a:rPr lang="en-US" sz="2000" dirty="0" smtClean="0">
                <a:ea typeface="ＭＳ Ｐゴシック" charset="0"/>
              </a:rPr>
              <a:t>plan</a:t>
            </a:r>
            <a:r>
              <a:rPr lang="en-US" sz="2000" b="1" dirty="0" smtClean="0">
                <a:ea typeface="ＭＳ Ｐゴシック" charset="0"/>
              </a:rPr>
              <a:t>. </a:t>
            </a:r>
            <a:endParaRPr lang="en-US" sz="2000" b="1" dirty="0">
              <a:ea typeface="ＭＳ Ｐゴシック" charset="0"/>
            </a:endParaRPr>
          </a:p>
          <a:p>
            <a:pPr lvl="2">
              <a:lnSpc>
                <a:spcPct val="120000"/>
              </a:lnSpc>
            </a:pPr>
            <a:r>
              <a:rPr lang="en-US" sz="2000" dirty="0">
                <a:ea typeface="ＭＳ Ｐゴシック" charset="0"/>
              </a:rPr>
              <a:t>Your Part D or MAPD coverage will be </a:t>
            </a:r>
            <a:r>
              <a:rPr lang="en-US" sz="2000" b="1" dirty="0">
                <a:ea typeface="ＭＳ Ｐゴシック" charset="0"/>
              </a:rPr>
              <a:t>effective January 1</a:t>
            </a:r>
            <a:r>
              <a:rPr lang="en-US" sz="2000" b="1" baseline="30000" dirty="0">
                <a:ea typeface="ＭＳ Ｐゴシック" charset="0"/>
              </a:rPr>
              <a:t>st</a:t>
            </a:r>
            <a:r>
              <a:rPr lang="en-US" sz="2000" b="1" dirty="0">
                <a:ea typeface="ＭＳ Ｐゴシック" charset="0"/>
              </a:rPr>
              <a:t> </a:t>
            </a:r>
            <a:r>
              <a:rPr lang="en-US" sz="2000" dirty="0">
                <a:ea typeface="ＭＳ Ｐゴシック" charset="0"/>
              </a:rPr>
              <a:t>of the following year. </a:t>
            </a:r>
            <a:endParaRPr lang="en-US" sz="2000" dirty="0" smtClean="0">
              <a:ea typeface="ＭＳ Ｐゴシック" charset="0"/>
            </a:endParaRPr>
          </a:p>
          <a:p>
            <a:pPr lvl="2">
              <a:lnSpc>
                <a:spcPct val="120000"/>
              </a:lnSpc>
            </a:pPr>
            <a:r>
              <a:rPr lang="en-US" sz="2000" dirty="0" smtClean="0">
                <a:ea typeface="ＭＳ Ｐゴシック" charset="0"/>
              </a:rPr>
              <a:t>Some individuals who already have Part D coverage may be automatically reassigned  by CMS, if their old Part D plan terminates or is no longer a “benchmark” plan that is free  or those with Extra Help</a:t>
            </a:r>
            <a:endParaRPr lang="en-US" sz="2000" dirty="0">
              <a:ea typeface="ＭＳ Ｐゴシック" charset="0"/>
            </a:endParaRPr>
          </a:p>
          <a:p>
            <a:pPr lvl="1"/>
            <a:r>
              <a:rPr lang="en-US" sz="2400" b="1" dirty="0" smtClean="0">
                <a:ea typeface="ＭＳ Ｐゴシック" charset="0"/>
              </a:rPr>
              <a:t>Medicare </a:t>
            </a:r>
            <a:r>
              <a:rPr lang="en-US" sz="2400" b="1" dirty="0">
                <a:ea typeface="ＭＳ Ｐゴシック" charset="0"/>
              </a:rPr>
              <a:t>Advantage Disenrollment Period</a:t>
            </a:r>
          </a:p>
          <a:p>
            <a:pPr lvl="2"/>
            <a:r>
              <a:rPr lang="en-US" sz="2000" b="1" dirty="0" smtClean="0">
                <a:ea typeface="ＭＳ Ｐゴシック" charset="0"/>
              </a:rPr>
              <a:t>January </a:t>
            </a:r>
            <a:r>
              <a:rPr lang="en-US" sz="2000" b="1" dirty="0">
                <a:ea typeface="ＭＳ Ｐゴシック" charset="0"/>
              </a:rPr>
              <a:t>1 – February 14 </a:t>
            </a:r>
            <a:r>
              <a:rPr lang="en-US" sz="2000" b="1" dirty="0" smtClean="0">
                <a:ea typeface="ＭＳ Ｐゴシック" charset="0"/>
              </a:rPr>
              <a:t>every </a:t>
            </a:r>
            <a:r>
              <a:rPr lang="en-US" sz="2000" b="1" dirty="0">
                <a:ea typeface="ＭＳ Ｐゴシック" charset="0"/>
              </a:rPr>
              <a:t>year</a:t>
            </a:r>
            <a:r>
              <a:rPr lang="en-US" sz="2000" dirty="0">
                <a:ea typeface="ＭＳ Ｐゴシック" charset="0"/>
              </a:rPr>
              <a:t>, during which members of Medicare Advantage plans can </a:t>
            </a:r>
            <a:r>
              <a:rPr lang="en-US" sz="2000" dirty="0" smtClean="0">
                <a:ea typeface="ＭＳ Ｐゴシック" charset="0"/>
              </a:rPr>
              <a:t>disenroll </a:t>
            </a:r>
            <a:r>
              <a:rPr lang="en-US" sz="2000" dirty="0">
                <a:ea typeface="ＭＳ Ｐゴシック" charset="0"/>
              </a:rPr>
              <a:t>and return to Original Medicare + a PDP</a:t>
            </a:r>
          </a:p>
          <a:p>
            <a:pPr lvl="2"/>
            <a:r>
              <a:rPr lang="en-US" sz="2000" dirty="0">
                <a:ea typeface="ＭＳ Ｐゴシック" charset="0"/>
              </a:rPr>
              <a:t>Cannot enroll in Medicare Advantage, switch MA plans, or switch PDPs during this time</a:t>
            </a:r>
          </a:p>
        </p:txBody>
      </p:sp>
      <p:sp>
        <p:nvSpPr>
          <p:cNvPr id="2" name="Slide Number Placeholder 1"/>
          <p:cNvSpPr>
            <a:spLocks noGrp="1"/>
          </p:cNvSpPr>
          <p:nvPr>
            <p:ph type="sldNum" sz="quarter" idx="12"/>
          </p:nvPr>
        </p:nvSpPr>
        <p:spPr/>
        <p:txBody>
          <a:bodyPr/>
          <a:lstStyle/>
          <a:p>
            <a:pPr>
              <a:defRPr/>
            </a:pPr>
            <a:fld id="{1E107DAD-D09B-451F-85A5-E6AF2E2057A5}" type="slidenum">
              <a:rPr lang="en-US" smtClean="0"/>
              <a:pPr>
                <a:defRPr/>
              </a:pPr>
              <a:t>21</a:t>
            </a:fld>
            <a:endParaRPr lang="en-US"/>
          </a:p>
        </p:txBody>
      </p:sp>
    </p:spTree>
    <p:extLst>
      <p:ext uri="{BB962C8B-B14F-4D97-AF65-F5344CB8AC3E}">
        <p14:creationId xmlns:p14="http://schemas.microsoft.com/office/powerpoint/2010/main" val="1111076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p:txBody>
          <a:bodyPr>
            <a:normAutofit fontScale="90000"/>
          </a:bodyPr>
          <a:lstStyle/>
          <a:p>
            <a:r>
              <a:rPr lang="en-US" b="1" dirty="0" smtClean="0">
                <a:effectLst/>
                <a:ea typeface="ＭＳ Ｐゴシック" charset="0"/>
                <a:cs typeface="ＭＳ Ｐゴシック" charset="0"/>
              </a:rPr>
              <a:t>Special Enrollment Periods (SEP) for Part D</a:t>
            </a:r>
            <a:endParaRPr lang="en-US" b="1" dirty="0">
              <a:effectLst/>
              <a:ea typeface="ＭＳ Ｐゴシック" charset="0"/>
              <a:cs typeface="ＭＳ Ｐゴシック" charset="0"/>
            </a:endParaRPr>
          </a:p>
        </p:txBody>
      </p:sp>
      <p:sp>
        <p:nvSpPr>
          <p:cNvPr id="48130" name="Rectangle 3"/>
          <p:cNvSpPr>
            <a:spLocks noGrp="1"/>
          </p:cNvSpPr>
          <p:nvPr>
            <p:ph type="body" idx="1"/>
          </p:nvPr>
        </p:nvSpPr>
        <p:spPr>
          <a:xfrm>
            <a:off x="533400" y="1447800"/>
            <a:ext cx="8458200" cy="5257800"/>
          </a:xfrm>
          <a:solidFill>
            <a:schemeClr val="bg1"/>
          </a:solidFill>
        </p:spPr>
        <p:txBody>
          <a:bodyPr/>
          <a:lstStyle/>
          <a:p>
            <a:pPr marL="0" indent="0">
              <a:lnSpc>
                <a:spcPct val="110000"/>
              </a:lnSpc>
              <a:buNone/>
            </a:pPr>
            <a:r>
              <a:rPr lang="en-US" sz="3000" dirty="0" smtClean="0">
                <a:ea typeface="ＭＳ Ｐゴシック" charset="0"/>
              </a:rPr>
              <a:t>Dozens </a:t>
            </a:r>
            <a:r>
              <a:rPr lang="en-US" sz="3000" dirty="0">
                <a:ea typeface="ＭＳ Ｐゴシック" charset="0"/>
              </a:rPr>
              <a:t>of different exceptions; most important are:</a:t>
            </a:r>
          </a:p>
          <a:p>
            <a:pPr marL="731837" lvl="1" indent="-457200">
              <a:lnSpc>
                <a:spcPct val="110000"/>
              </a:lnSpc>
              <a:buFont typeface="+mj-lt"/>
              <a:buAutoNum type="arabicPeriod"/>
            </a:pPr>
            <a:r>
              <a:rPr lang="en-US" sz="2400" dirty="0">
                <a:ea typeface="ＭＳ Ｐゴシック" charset="0"/>
              </a:rPr>
              <a:t>Perpetual SEP for people with Extra </a:t>
            </a:r>
            <a:r>
              <a:rPr lang="en-US" sz="2400" dirty="0" smtClean="0">
                <a:ea typeface="ＭＳ Ｐゴシック" charset="0"/>
              </a:rPr>
              <a:t>Help and </a:t>
            </a:r>
            <a:r>
              <a:rPr lang="en-US" sz="2400" b="1" dirty="0" smtClean="0">
                <a:ea typeface="ＭＳ Ｐゴシック" charset="0"/>
              </a:rPr>
              <a:t>Medicaid</a:t>
            </a:r>
            <a:endParaRPr lang="en-US" sz="2400" b="1" dirty="0">
              <a:ea typeface="ＭＳ Ｐゴシック" charset="0"/>
            </a:endParaRPr>
          </a:p>
          <a:p>
            <a:pPr marL="731837" lvl="1" indent="-457200">
              <a:lnSpc>
                <a:spcPct val="110000"/>
              </a:lnSpc>
              <a:buFont typeface="+mj-lt"/>
              <a:buAutoNum type="arabicPeriod"/>
            </a:pPr>
            <a:r>
              <a:rPr lang="en-US" sz="2400" b="1" dirty="0" smtClean="0">
                <a:ea typeface="ＭＳ Ｐゴシック" charset="0"/>
              </a:rPr>
              <a:t>EPIC</a:t>
            </a:r>
            <a:r>
              <a:rPr lang="en-US" sz="2400" dirty="0" smtClean="0">
                <a:ea typeface="ＭＳ Ｐゴシック" charset="0"/>
              </a:rPr>
              <a:t> </a:t>
            </a:r>
            <a:r>
              <a:rPr lang="en-US" sz="2400" dirty="0">
                <a:ea typeface="ＭＳ Ｐゴシック" charset="0"/>
              </a:rPr>
              <a:t>SEP – </a:t>
            </a:r>
            <a:r>
              <a:rPr lang="en-US" sz="2400" dirty="0" smtClean="0">
                <a:ea typeface="ＭＳ Ｐゴシック" charset="0"/>
              </a:rPr>
              <a:t>EPIC members may change plans once/year  </a:t>
            </a:r>
            <a:endParaRPr lang="en-US" sz="2400" dirty="0">
              <a:ea typeface="ＭＳ Ｐゴシック" charset="0"/>
            </a:endParaRPr>
          </a:p>
          <a:p>
            <a:pPr marL="731837" lvl="1" indent="-457200">
              <a:lnSpc>
                <a:spcPct val="110000"/>
              </a:lnSpc>
              <a:buFont typeface="+mj-lt"/>
              <a:buAutoNum type="arabicPeriod"/>
            </a:pPr>
            <a:r>
              <a:rPr lang="en-US" sz="2400" dirty="0" smtClean="0">
                <a:ea typeface="ＭＳ Ｐゴシック" charset="0"/>
              </a:rPr>
              <a:t>SEP </a:t>
            </a:r>
            <a:r>
              <a:rPr lang="en-US" sz="2400" dirty="0">
                <a:ea typeface="ＭＳ Ｐゴシック" charset="0"/>
              </a:rPr>
              <a:t>to enroll in a </a:t>
            </a:r>
            <a:r>
              <a:rPr lang="en-US" sz="2400" b="1" dirty="0" smtClean="0">
                <a:ea typeface="ＭＳ Ｐゴシック" charset="0"/>
              </a:rPr>
              <a:t>Five-Star plan </a:t>
            </a:r>
            <a:r>
              <a:rPr lang="en-US" sz="2400" dirty="0" smtClean="0">
                <a:ea typeface="ＭＳ Ｐゴシック" charset="0"/>
              </a:rPr>
              <a:t>(PDP </a:t>
            </a:r>
            <a:r>
              <a:rPr lang="en-US" sz="2400" dirty="0">
                <a:ea typeface="ＭＳ Ｐゴシック" charset="0"/>
              </a:rPr>
              <a:t>or </a:t>
            </a:r>
            <a:r>
              <a:rPr lang="en-US" sz="2400" dirty="0" smtClean="0">
                <a:ea typeface="ＭＳ Ｐゴシック" charset="0"/>
              </a:rPr>
              <a:t>Medicare Advantage)  </a:t>
            </a:r>
            <a:r>
              <a:rPr lang="en-US" sz="2400" dirty="0">
                <a:ea typeface="ＭＳ Ｐゴシック" charset="0"/>
              </a:rPr>
              <a:t>anytime</a:t>
            </a:r>
          </a:p>
          <a:p>
            <a:pPr marL="731837" lvl="1" indent="-457200">
              <a:lnSpc>
                <a:spcPct val="110000"/>
              </a:lnSpc>
              <a:buFont typeface="+mj-lt"/>
              <a:buAutoNum type="arabicPeriod"/>
            </a:pPr>
            <a:r>
              <a:rPr lang="en-US" sz="2400" dirty="0">
                <a:ea typeface="ＭＳ Ｐゴシック" charset="0"/>
              </a:rPr>
              <a:t>Involuntary </a:t>
            </a:r>
            <a:r>
              <a:rPr lang="en-US" sz="2400" b="1" dirty="0">
                <a:ea typeface="ＭＳ Ｐゴシック" charset="0"/>
              </a:rPr>
              <a:t>loss of creditable coverage</a:t>
            </a:r>
            <a:r>
              <a:rPr lang="en-US" sz="2400" dirty="0">
                <a:ea typeface="ＭＳ Ｐゴシック" charset="0"/>
              </a:rPr>
              <a:t>: two months after loss of </a:t>
            </a:r>
            <a:r>
              <a:rPr lang="en-US" sz="2400" dirty="0" smtClean="0">
                <a:ea typeface="ＭＳ Ｐゴシック" charset="0"/>
              </a:rPr>
              <a:t>coverage (</a:t>
            </a:r>
            <a:r>
              <a:rPr lang="en-US" sz="2400" dirty="0" err="1" smtClean="0">
                <a:ea typeface="ＭＳ Ｐゴシック" charset="0"/>
              </a:rPr>
              <a:t>ie</a:t>
            </a:r>
            <a:r>
              <a:rPr lang="en-US" sz="2400" dirty="0" smtClean="0">
                <a:ea typeface="ＭＳ Ｐゴシック" charset="0"/>
              </a:rPr>
              <a:t> Group Health Plan from work)</a:t>
            </a:r>
            <a:endParaRPr lang="en-US" sz="2400" dirty="0">
              <a:ea typeface="ＭＳ Ｐゴシック" charset="0"/>
            </a:endParaRPr>
          </a:p>
          <a:p>
            <a:pPr marL="731837" lvl="1" indent="-457200">
              <a:lnSpc>
                <a:spcPct val="110000"/>
              </a:lnSpc>
              <a:buFont typeface="+mj-lt"/>
              <a:buAutoNum type="arabicPeriod"/>
            </a:pPr>
            <a:r>
              <a:rPr lang="en-US" sz="2400" b="1" dirty="0">
                <a:ea typeface="ＭＳ Ｐゴシック" charset="0"/>
              </a:rPr>
              <a:t>Plan moves or terminates, or member moves</a:t>
            </a:r>
          </a:p>
          <a:p>
            <a:pPr marL="731837" lvl="1" indent="-457200">
              <a:lnSpc>
                <a:spcPct val="110000"/>
              </a:lnSpc>
              <a:buFont typeface="+mj-lt"/>
              <a:buAutoNum type="arabicPeriod"/>
            </a:pPr>
            <a:r>
              <a:rPr lang="en-US" sz="2400" dirty="0">
                <a:ea typeface="ＭＳ Ｐゴシック" charset="0"/>
              </a:rPr>
              <a:t>Member moves into or out of a </a:t>
            </a:r>
            <a:r>
              <a:rPr lang="en-US" sz="2400" b="1" dirty="0">
                <a:ea typeface="ＭＳ Ｐゴシック" charset="0"/>
              </a:rPr>
              <a:t>nursing home</a:t>
            </a:r>
          </a:p>
          <a:p>
            <a:pPr marL="731837" lvl="1" indent="-457200">
              <a:lnSpc>
                <a:spcPct val="110000"/>
              </a:lnSpc>
              <a:buFont typeface="+mj-lt"/>
              <a:buAutoNum type="arabicPeriod"/>
            </a:pPr>
            <a:r>
              <a:rPr lang="en-US" sz="2400" dirty="0">
                <a:ea typeface="ＭＳ Ｐゴシック" charset="0"/>
              </a:rPr>
              <a:t>Member enrolled based upon </a:t>
            </a:r>
            <a:r>
              <a:rPr lang="en-US" sz="2400" b="1" dirty="0">
                <a:ea typeface="ＭＳ Ｐゴシック" charset="0"/>
              </a:rPr>
              <a:t>misleading or incorrect information </a:t>
            </a:r>
            <a:r>
              <a:rPr lang="en-US" sz="2400" dirty="0">
                <a:ea typeface="ＭＳ Ｐゴシック" charset="0"/>
              </a:rPr>
              <a:t>provided by plan employees, agents, or brokers</a:t>
            </a:r>
          </a:p>
        </p:txBody>
      </p:sp>
      <p:sp>
        <p:nvSpPr>
          <p:cNvPr id="2" name="Slide Number Placeholder 1"/>
          <p:cNvSpPr>
            <a:spLocks noGrp="1"/>
          </p:cNvSpPr>
          <p:nvPr>
            <p:ph type="sldNum" sz="quarter" idx="12"/>
          </p:nvPr>
        </p:nvSpPr>
        <p:spPr/>
        <p:txBody>
          <a:bodyPr/>
          <a:lstStyle/>
          <a:p>
            <a:pPr>
              <a:defRPr/>
            </a:pPr>
            <a:fld id="{1E107DAD-D09B-451F-85A5-E6AF2E2057A5}" type="slidenum">
              <a:rPr lang="en-US" smtClean="0"/>
              <a:pPr>
                <a:defRPr/>
              </a:pPr>
              <a:t>22</a:t>
            </a:fld>
            <a:endParaRPr lang="en-US"/>
          </a:p>
        </p:txBody>
      </p:sp>
    </p:spTree>
    <p:extLst>
      <p:ext uri="{BB962C8B-B14F-4D97-AF65-F5344CB8AC3E}">
        <p14:creationId xmlns:p14="http://schemas.microsoft.com/office/powerpoint/2010/main" val="2562277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Medicare Premiums</a:t>
            </a:r>
            <a:endParaRPr lang="en-US" dirty="0"/>
          </a:p>
        </p:txBody>
      </p:sp>
      <p:sp>
        <p:nvSpPr>
          <p:cNvPr id="6" name="Subtitle 5"/>
          <p:cNvSpPr>
            <a:spLocks noGrp="1"/>
          </p:cNvSpPr>
          <p:nvPr>
            <p:ph type="subTitle" idx="1"/>
          </p:nvPr>
        </p:nvSpPr>
        <p:spPr/>
        <p:txBody>
          <a:bodyPr/>
          <a:lstStyle/>
          <a:p>
            <a:r>
              <a:rPr lang="en-US" sz="3600" dirty="0" smtClean="0"/>
              <a:t>Part A &amp; Part B</a:t>
            </a:r>
            <a:endParaRPr lang="en-US" sz="3600" dirty="0"/>
          </a:p>
        </p:txBody>
      </p:sp>
      <p:sp>
        <p:nvSpPr>
          <p:cNvPr id="4" name="Slide Number Placeholder 3"/>
          <p:cNvSpPr>
            <a:spLocks noGrp="1"/>
          </p:cNvSpPr>
          <p:nvPr>
            <p:ph type="sldNum" sz="quarter" idx="12"/>
          </p:nvPr>
        </p:nvSpPr>
        <p:spPr/>
        <p:txBody>
          <a:bodyPr/>
          <a:lstStyle/>
          <a:p>
            <a:pPr>
              <a:defRPr/>
            </a:pPr>
            <a:fld id="{38A15B10-59EB-4966-9748-B0E43A67668C}" type="slidenum">
              <a:rPr lang="en-US" smtClean="0"/>
              <a:pPr>
                <a:defRPr/>
              </a:pPr>
              <a:t>23</a:t>
            </a:fld>
            <a:endParaRPr lang="en-US"/>
          </a:p>
        </p:txBody>
      </p:sp>
    </p:spTree>
    <p:extLst>
      <p:ext uri="{BB962C8B-B14F-4D97-AF65-F5344CB8AC3E}">
        <p14:creationId xmlns:p14="http://schemas.microsoft.com/office/powerpoint/2010/main" val="1324929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57200" y="533400"/>
            <a:ext cx="8229600" cy="762000"/>
          </a:xfrm>
        </p:spPr>
        <p:txBody>
          <a:bodyPr>
            <a:noAutofit/>
          </a:bodyPr>
          <a:lstStyle/>
          <a:p>
            <a:r>
              <a:rPr lang="en-US" dirty="0" smtClean="0">
                <a:cs typeface="Arial" charset="0"/>
              </a:rPr>
              <a:t>Medicare Part A Premium</a:t>
            </a:r>
          </a:p>
        </p:txBody>
      </p:sp>
      <p:sp>
        <p:nvSpPr>
          <p:cNvPr id="24580" name="Rectangle 3"/>
          <p:cNvSpPr>
            <a:spLocks noGrp="1" noChangeArrowheads="1"/>
          </p:cNvSpPr>
          <p:nvPr>
            <p:ph idx="1"/>
          </p:nvPr>
        </p:nvSpPr>
        <p:spPr>
          <a:xfrm>
            <a:off x="457200" y="1371600"/>
            <a:ext cx="8534400" cy="5334000"/>
          </a:xfrm>
          <a:solidFill>
            <a:schemeClr val="accent1">
              <a:tint val="40000"/>
            </a:schemeClr>
          </a:solidFill>
        </p:spPr>
        <p:txBody>
          <a:bodyPr>
            <a:normAutofit/>
          </a:bodyPr>
          <a:lstStyle/>
          <a:p>
            <a:r>
              <a:rPr lang="en-US" sz="2800" dirty="0" smtClean="0">
                <a:cs typeface="Arial" charset="0"/>
              </a:rPr>
              <a:t>Most people receive Part A premium free --</a:t>
            </a:r>
          </a:p>
          <a:p>
            <a:pPr marL="573088" lvl="1" indent="-231775"/>
            <a:r>
              <a:rPr lang="en-US" sz="2400" dirty="0" smtClean="0">
                <a:cs typeface="Arial" charset="0"/>
              </a:rPr>
              <a:t>If you paid FICA taxes at least 10 years (40 quarters)</a:t>
            </a:r>
          </a:p>
          <a:p>
            <a:r>
              <a:rPr lang="en-US" sz="2800" dirty="0" smtClean="0">
                <a:cs typeface="Arial" charset="0"/>
              </a:rPr>
              <a:t>Must pay a premium to get Part A** --</a:t>
            </a:r>
          </a:p>
          <a:p>
            <a:pPr lvl="1"/>
            <a:r>
              <a:rPr lang="en-US" sz="2800" dirty="0" smtClean="0">
                <a:cs typeface="Arial" charset="0"/>
              </a:rPr>
              <a:t>If you paid FICA taxes for less than 10 years</a:t>
            </a:r>
          </a:p>
          <a:p>
            <a:pPr marL="0" indent="0">
              <a:buNone/>
            </a:pPr>
            <a:endParaRPr lang="en-US" sz="2800" dirty="0" smtClean="0">
              <a:cs typeface="Arial" charset="0"/>
            </a:endParaRPr>
          </a:p>
          <a:p>
            <a:pPr marL="0" indent="0">
              <a:buNone/>
            </a:pPr>
            <a:endParaRPr lang="en-US" sz="2800" dirty="0">
              <a:cs typeface="Arial" charset="0"/>
            </a:endParaRPr>
          </a:p>
          <a:p>
            <a:pPr marL="0" indent="0">
              <a:buNone/>
            </a:pPr>
            <a:endParaRPr lang="en-US" sz="2800" dirty="0" smtClean="0">
              <a:cs typeface="Arial" charset="0"/>
            </a:endParaRPr>
          </a:p>
        </p:txBody>
      </p:sp>
      <p:sp>
        <p:nvSpPr>
          <p:cNvPr id="8" name="Slide Number Placeholder 7"/>
          <p:cNvSpPr>
            <a:spLocks noGrp="1"/>
          </p:cNvSpPr>
          <p:nvPr>
            <p:ph type="sldNum" sz="quarter" idx="4294967295"/>
          </p:nvPr>
        </p:nvSpPr>
        <p:spPr>
          <a:xfrm>
            <a:off x="7021286" y="10886"/>
            <a:ext cx="2133600" cy="365125"/>
          </a:xfrm>
          <a:prstGeom prst="rect">
            <a:avLst/>
          </a:prstGeom>
        </p:spPr>
        <p:txBody>
          <a:bodyPr/>
          <a:lstStyle/>
          <a:p>
            <a:pPr>
              <a:defRPr/>
            </a:pPr>
            <a:fld id="{885A69B2-5218-42C2-B888-204363120602}" type="slidenum">
              <a:rPr lang="en-US" smtClean="0">
                <a:solidFill>
                  <a:schemeClr val="bg1"/>
                </a:solidFill>
              </a:rPr>
              <a:pPr>
                <a:defRPr/>
              </a:pPr>
              <a:t>24</a:t>
            </a:fld>
            <a:endParaRPr lang="en-US"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791339186"/>
              </p:ext>
            </p:extLst>
          </p:nvPr>
        </p:nvGraphicFramePr>
        <p:xfrm>
          <a:off x="838200" y="3352801"/>
          <a:ext cx="7543800" cy="2503170"/>
        </p:xfrm>
        <a:graphic>
          <a:graphicData uri="http://schemas.openxmlformats.org/drawingml/2006/table">
            <a:tbl>
              <a:tblPr firstRow="1" bandRow="1">
                <a:tableStyleId>{5C22544A-7EE6-4342-B048-85BDC9FD1C3A}</a:tableStyleId>
              </a:tblPr>
              <a:tblGrid>
                <a:gridCol w="4012660"/>
                <a:gridCol w="3531140"/>
              </a:tblGrid>
              <a:tr h="581007">
                <a:tc>
                  <a:txBody>
                    <a:bodyPr/>
                    <a:lstStyle/>
                    <a:p>
                      <a:r>
                        <a:rPr lang="en-US" sz="2400" dirty="0" smtClean="0"/>
                        <a:t>Paid FICA</a:t>
                      </a:r>
                      <a:r>
                        <a:rPr lang="en-US" sz="2400" baseline="0" dirty="0" smtClean="0"/>
                        <a:t> Taxes for</a:t>
                      </a:r>
                      <a:endParaRPr lang="en-US" sz="2400" dirty="0"/>
                    </a:p>
                  </a:txBody>
                  <a:tcPr/>
                </a:tc>
                <a:tc>
                  <a:txBody>
                    <a:bodyPr/>
                    <a:lstStyle/>
                    <a:p>
                      <a:r>
                        <a:rPr lang="en-US" sz="2400" dirty="0" smtClean="0"/>
                        <a:t>Part</a:t>
                      </a:r>
                      <a:r>
                        <a:rPr lang="en-US" sz="2400" baseline="0" dirty="0" smtClean="0"/>
                        <a:t> A Premium</a:t>
                      </a:r>
                      <a:endParaRPr lang="en-US" sz="2400" dirty="0"/>
                    </a:p>
                  </a:txBody>
                  <a:tcPr/>
                </a:tc>
              </a:tr>
              <a:tr h="640721">
                <a:tc>
                  <a:txBody>
                    <a:bodyPr/>
                    <a:lstStyle/>
                    <a:p>
                      <a:r>
                        <a:rPr lang="en-US" sz="2400" dirty="0" smtClean="0"/>
                        <a:t>40</a:t>
                      </a:r>
                      <a:r>
                        <a:rPr lang="en-US" sz="2400" baseline="0" dirty="0" smtClean="0"/>
                        <a:t> Quarters or More</a:t>
                      </a:r>
                      <a:endParaRPr lang="en-US" sz="2400" dirty="0"/>
                    </a:p>
                  </a:txBody>
                  <a:tcPr/>
                </a:tc>
                <a:tc>
                  <a:txBody>
                    <a:bodyPr/>
                    <a:lstStyle/>
                    <a:p>
                      <a:r>
                        <a:rPr lang="en-US" sz="2400" dirty="0" smtClean="0"/>
                        <a:t>FREE</a:t>
                      </a:r>
                      <a:endParaRPr lang="en-US" sz="2400" dirty="0"/>
                    </a:p>
                  </a:txBody>
                  <a:tcPr/>
                </a:tc>
              </a:tr>
              <a:tr h="640721">
                <a:tc>
                  <a:txBody>
                    <a:bodyPr/>
                    <a:lstStyle/>
                    <a:p>
                      <a:r>
                        <a:rPr lang="en-US" sz="2400" dirty="0" smtClean="0"/>
                        <a:t>Between</a:t>
                      </a:r>
                      <a:r>
                        <a:rPr lang="en-US" sz="2400" baseline="0" dirty="0" smtClean="0"/>
                        <a:t> 30-39 Quarters</a:t>
                      </a:r>
                      <a:endParaRPr lang="en-US" sz="2400" dirty="0"/>
                    </a:p>
                  </a:txBody>
                  <a:tcPr/>
                </a:tc>
                <a:tc>
                  <a:txBody>
                    <a:bodyPr/>
                    <a:lstStyle/>
                    <a:p>
                      <a:r>
                        <a:rPr lang="en-US" sz="2400" dirty="0" smtClean="0"/>
                        <a:t>$226/month</a:t>
                      </a:r>
                      <a:endParaRPr lang="en-US" sz="2400" dirty="0"/>
                    </a:p>
                  </a:txBody>
                  <a:tcPr/>
                </a:tc>
              </a:tr>
              <a:tr h="640721">
                <a:tc>
                  <a:txBody>
                    <a:bodyPr/>
                    <a:lstStyle/>
                    <a:p>
                      <a:r>
                        <a:rPr lang="en-US" sz="2400" dirty="0" smtClean="0"/>
                        <a:t>Less</a:t>
                      </a:r>
                      <a:r>
                        <a:rPr lang="en-US" sz="2400" baseline="0" dirty="0" smtClean="0"/>
                        <a:t> than 30 Quarters</a:t>
                      </a:r>
                      <a:endParaRPr lang="en-US" sz="2400" dirty="0"/>
                    </a:p>
                  </a:txBody>
                  <a:tcPr/>
                </a:tc>
                <a:tc>
                  <a:txBody>
                    <a:bodyPr/>
                    <a:lstStyle/>
                    <a:p>
                      <a:r>
                        <a:rPr lang="en-US" sz="2400" dirty="0" smtClean="0"/>
                        <a:t>$411/month</a:t>
                      </a:r>
                      <a:endParaRPr lang="en-US" sz="2400" dirty="0"/>
                    </a:p>
                  </a:txBody>
                  <a:tcPr/>
                </a:tc>
              </a:tr>
            </a:tbl>
          </a:graphicData>
        </a:graphic>
      </p:graphicFrame>
      <p:sp>
        <p:nvSpPr>
          <p:cNvPr id="2" name="TextBox 1"/>
          <p:cNvSpPr txBox="1"/>
          <p:nvPr/>
        </p:nvSpPr>
        <p:spPr>
          <a:xfrm>
            <a:off x="381001" y="5867400"/>
            <a:ext cx="8305800" cy="353943"/>
          </a:xfrm>
          <a:prstGeom prst="rect">
            <a:avLst/>
          </a:prstGeom>
          <a:solidFill>
            <a:schemeClr val="bg1"/>
          </a:solidFill>
        </p:spPr>
        <p:txBody>
          <a:bodyPr wrap="square" rtlCol="0">
            <a:spAutoFit/>
          </a:bodyPr>
          <a:lstStyle/>
          <a:p>
            <a:r>
              <a:rPr lang="en-US" sz="1700" dirty="0" smtClean="0"/>
              <a:t>** Medicaid or “QMB” Medicare Savings Program may pay Premium if Low Income</a:t>
            </a:r>
            <a:endParaRPr lang="en-US" sz="1700" dirty="0"/>
          </a:p>
        </p:txBody>
      </p:sp>
    </p:spTree>
    <p:custDataLst>
      <p:tags r:id="rId1"/>
    </p:custDataLst>
    <p:extLst>
      <p:ext uri="{BB962C8B-B14F-4D97-AF65-F5344CB8AC3E}">
        <p14:creationId xmlns:p14="http://schemas.microsoft.com/office/powerpoint/2010/main" val="88016482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5"/>
          <p:cNvSpPr>
            <a:spLocks noGrp="1" noChangeArrowheads="1"/>
          </p:cNvSpPr>
          <p:nvPr>
            <p:ph type="title"/>
          </p:nvPr>
        </p:nvSpPr>
        <p:spPr>
          <a:xfrm>
            <a:off x="381000" y="304800"/>
            <a:ext cx="8305800" cy="838200"/>
          </a:xfrm>
        </p:spPr>
        <p:txBody>
          <a:bodyPr/>
          <a:lstStyle/>
          <a:p>
            <a:pPr eaLnBrk="1" hangingPunct="1"/>
            <a:r>
              <a:rPr lang="en-US" dirty="0" smtClean="0"/>
              <a:t>Monthly Part B Premium</a:t>
            </a:r>
          </a:p>
        </p:txBody>
      </p:sp>
      <p:sp>
        <p:nvSpPr>
          <p:cNvPr id="8" name="Slide Number Placeholder 7"/>
          <p:cNvSpPr>
            <a:spLocks noGrp="1"/>
          </p:cNvSpPr>
          <p:nvPr>
            <p:ph type="sldNum" sz="quarter" idx="4294967295"/>
          </p:nvPr>
        </p:nvSpPr>
        <p:spPr>
          <a:xfrm>
            <a:off x="6553200" y="6340475"/>
            <a:ext cx="2133600" cy="365125"/>
          </a:xfrm>
          <a:prstGeom prst="rect">
            <a:avLst/>
          </a:prstGeom>
        </p:spPr>
        <p:txBody>
          <a:bodyPr/>
          <a:lstStyle/>
          <a:p>
            <a:pPr>
              <a:defRPr/>
            </a:pPr>
            <a:fld id="{5BB1B065-B2BC-498E-AC26-2105F87576E4}" type="slidenum">
              <a:rPr lang="en-US" smtClean="0"/>
              <a:pPr>
                <a:defRPr/>
              </a:pPr>
              <a:t>25</a:t>
            </a:fld>
            <a:endParaRPr lang="en-US" dirty="0"/>
          </a:p>
        </p:txBody>
      </p:sp>
      <p:graphicFrame>
        <p:nvGraphicFramePr>
          <p:cNvPr id="7" name="Content Placeholder 8"/>
          <p:cNvGraphicFramePr>
            <a:graphicFrameLocks/>
          </p:cNvGraphicFramePr>
          <p:nvPr>
            <p:extLst>
              <p:ext uri="{D42A27DB-BD31-4B8C-83A1-F6EECF244321}">
                <p14:modId xmlns:p14="http://schemas.microsoft.com/office/powerpoint/2010/main" val="3423709954"/>
              </p:ext>
            </p:extLst>
          </p:nvPr>
        </p:nvGraphicFramePr>
        <p:xfrm>
          <a:off x="685799" y="1264785"/>
          <a:ext cx="8229600" cy="4551565"/>
        </p:xfrm>
        <a:graphic>
          <a:graphicData uri="http://schemas.openxmlformats.org/drawingml/2006/table">
            <a:tbl>
              <a:tblPr bandRow="1">
                <a:effectLst>
                  <a:outerShdw blurRad="50800" dist="76200" dir="2700000" algn="tl" rotWithShape="0">
                    <a:prstClr val="black">
                      <a:alpha val="40000"/>
                    </a:prstClr>
                  </a:outerShdw>
                </a:effectLst>
                <a:tableStyleId>{69CF1AB2-1976-4502-BF36-3FF5EA218861}</a:tableStyleId>
              </a:tblPr>
              <a:tblGrid>
                <a:gridCol w="1066800"/>
                <a:gridCol w="1905000"/>
                <a:gridCol w="2743200"/>
                <a:gridCol w="2514600"/>
              </a:tblGrid>
              <a:tr h="381000">
                <a:tc gridSpan="3">
                  <a:txBody>
                    <a:bodyPr/>
                    <a:lstStyle/>
                    <a:p>
                      <a:pPr marL="0" marR="0" algn="ctr">
                        <a:lnSpc>
                          <a:spcPct val="115000"/>
                        </a:lnSpc>
                        <a:spcBef>
                          <a:spcPts val="0"/>
                        </a:spcBef>
                        <a:spcAft>
                          <a:spcPts val="0"/>
                        </a:spcAft>
                      </a:pPr>
                      <a:r>
                        <a:rPr lang="en-US" sz="1800" dirty="0">
                          <a:latin typeface="+mj-lt"/>
                        </a:rPr>
                        <a:t>If your Yearly Income in </a:t>
                      </a:r>
                      <a:r>
                        <a:rPr lang="en-US" sz="1800" dirty="0" smtClean="0">
                          <a:latin typeface="+mj-lt"/>
                        </a:rPr>
                        <a:t>2014 </a:t>
                      </a:r>
                      <a:r>
                        <a:rPr lang="en-US" sz="1800" dirty="0">
                          <a:latin typeface="+mj-lt"/>
                        </a:rPr>
                        <a:t>was</a:t>
                      </a:r>
                      <a:endParaRPr lang="en-US" sz="1800" dirty="0">
                        <a:solidFill>
                          <a:schemeClr val="tx1"/>
                        </a:solidFill>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800" dirty="0">
                          <a:latin typeface="+mj-lt"/>
                        </a:rPr>
                        <a:t>You Pay</a:t>
                      </a:r>
                      <a:endParaRPr lang="en-US" sz="1800" dirty="0">
                        <a:solidFill>
                          <a:schemeClr val="tx1"/>
                        </a:solidFill>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526423">
                <a:tc gridSpan="2">
                  <a:txBody>
                    <a:bodyPr/>
                    <a:lstStyle/>
                    <a:p>
                      <a:pPr marL="0" marR="0">
                        <a:lnSpc>
                          <a:spcPct val="115000"/>
                        </a:lnSpc>
                        <a:spcBef>
                          <a:spcPts val="0"/>
                        </a:spcBef>
                        <a:spcAft>
                          <a:spcPts val="0"/>
                        </a:spcAft>
                      </a:pPr>
                      <a:r>
                        <a:rPr lang="en-US" sz="1800" dirty="0">
                          <a:latin typeface="+mj-lt"/>
                        </a:rPr>
                        <a:t>File Individual Tax Return</a:t>
                      </a:r>
                      <a:endParaRPr lang="en-US" sz="1800" dirty="0">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800" dirty="0">
                          <a:latin typeface="+mj-lt"/>
                        </a:rPr>
                        <a:t>File Joint Tax Return</a:t>
                      </a:r>
                      <a:endParaRPr lang="en-US" sz="1800" dirty="0">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3588">
                <a:tc gridSpan="2">
                  <a:txBody>
                    <a:bodyPr/>
                    <a:lstStyle/>
                    <a:p>
                      <a:pPr marL="0" marR="0">
                        <a:lnSpc>
                          <a:spcPct val="115000"/>
                        </a:lnSpc>
                        <a:spcBef>
                          <a:spcPts val="0"/>
                        </a:spcBef>
                        <a:spcAft>
                          <a:spcPts val="0"/>
                        </a:spcAft>
                      </a:pPr>
                      <a:r>
                        <a:rPr lang="en-US" sz="1800" dirty="0" smtClean="0">
                          <a:latin typeface="+mj-lt"/>
                        </a:rPr>
                        <a:t>$</a:t>
                      </a:r>
                      <a:r>
                        <a:rPr lang="en-US" sz="1800" dirty="0">
                          <a:latin typeface="+mj-lt"/>
                        </a:rPr>
                        <a:t>85,000 or </a:t>
                      </a:r>
                      <a:r>
                        <a:rPr lang="en-US" sz="1800" dirty="0" smtClean="0">
                          <a:latin typeface="+mj-lt"/>
                        </a:rPr>
                        <a:t>less</a:t>
                      </a:r>
                      <a:endParaRPr lang="en-US" sz="1800" dirty="0">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hMerge="1">
                  <a:txBody>
                    <a:bodyPr/>
                    <a:lstStyle/>
                    <a:p>
                      <a:endParaRPr lang="en-US"/>
                    </a:p>
                  </a:txBody>
                  <a:tcPr/>
                </a:tc>
                <a:tc>
                  <a:txBody>
                    <a:bodyPr/>
                    <a:lstStyle/>
                    <a:p>
                      <a:pPr marL="0" marR="0">
                        <a:lnSpc>
                          <a:spcPct val="115000"/>
                        </a:lnSpc>
                        <a:spcBef>
                          <a:spcPts val="0"/>
                        </a:spcBef>
                        <a:spcAft>
                          <a:spcPts val="0"/>
                        </a:spcAft>
                      </a:pPr>
                      <a:r>
                        <a:rPr lang="en-US" sz="1800" dirty="0" smtClean="0">
                          <a:latin typeface="+mj-lt"/>
                        </a:rPr>
                        <a:t>$170,000 </a:t>
                      </a:r>
                      <a:r>
                        <a:rPr lang="en-US" sz="1800" dirty="0">
                          <a:latin typeface="+mj-lt"/>
                        </a:rPr>
                        <a:t>or </a:t>
                      </a:r>
                      <a:r>
                        <a:rPr lang="en-US" sz="1800" dirty="0" smtClean="0">
                          <a:latin typeface="+mj-lt"/>
                        </a:rPr>
                        <a:t>less</a:t>
                      </a:r>
                      <a:endParaRPr lang="en-US" sz="1800" dirty="0">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gn="r">
                        <a:lnSpc>
                          <a:spcPct val="115000"/>
                        </a:lnSpc>
                        <a:spcBef>
                          <a:spcPts val="0"/>
                        </a:spcBef>
                        <a:spcAft>
                          <a:spcPts val="0"/>
                        </a:spcAft>
                      </a:pPr>
                      <a:r>
                        <a:rPr lang="en-US" sz="1800" dirty="0" smtClean="0">
                          <a:latin typeface="+mj-lt"/>
                        </a:rPr>
                        <a:t>$121.80 ($104.90 for those “held harmless”*)</a:t>
                      </a:r>
                      <a:endParaRPr lang="en-US" sz="1800" dirty="0">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713588">
                <a:tc rowSpan="4">
                  <a:txBody>
                    <a:bodyPr/>
                    <a:lstStyle/>
                    <a:p>
                      <a:r>
                        <a:rPr lang="en-US" b="1" dirty="0" smtClean="0"/>
                        <a:t>IRMAA </a:t>
                      </a:r>
                    </a:p>
                    <a:p>
                      <a:endParaRPr lang="en-US" b="1" dirty="0" smtClean="0"/>
                    </a:p>
                    <a:p>
                      <a:r>
                        <a:rPr lang="en-US" dirty="0" smtClean="0"/>
                        <a:t>Income-Related Monthly Adjust-</a:t>
                      </a:r>
                      <a:r>
                        <a:rPr lang="en-US" dirty="0" err="1" smtClean="0"/>
                        <a:t>ment</a:t>
                      </a:r>
                      <a:r>
                        <a:rPr lang="en-US" dirty="0" smtClean="0"/>
                        <a:t> Amount </a:t>
                      </a:r>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j-lt"/>
                        </a:rPr>
                        <a:t>$85,001–$107,000 </a:t>
                      </a:r>
                      <a:endParaRPr lang="en-US" sz="1800" dirty="0">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mj-lt"/>
                        </a:rPr>
                        <a:t>$170,001–$214,000</a:t>
                      </a:r>
                      <a:endParaRPr lang="en-US" sz="1800" dirty="0">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mj-lt"/>
                        </a:rPr>
                        <a:t>$170.50</a:t>
                      </a:r>
                      <a:endParaRPr lang="en-US" sz="1800" dirty="0">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3588">
                <a:tc vMerge="1">
                  <a:txBody>
                    <a:bodyPr/>
                    <a:lstStyle/>
                    <a:p>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gn="ctr">
                        <a:lnSpc>
                          <a:spcPct val="115000"/>
                        </a:lnSpc>
                        <a:spcBef>
                          <a:spcPts val="0"/>
                        </a:spcBef>
                        <a:spcAft>
                          <a:spcPts val="0"/>
                        </a:spcAft>
                      </a:pPr>
                      <a:r>
                        <a:rPr lang="en-US" sz="1800" dirty="0">
                          <a:latin typeface="+mj-lt"/>
                        </a:rPr>
                        <a:t>$107,001–$160,000 </a:t>
                      </a:r>
                      <a:endParaRPr lang="en-US" sz="1800" dirty="0">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nSpc>
                          <a:spcPct val="115000"/>
                        </a:lnSpc>
                        <a:spcBef>
                          <a:spcPts val="0"/>
                        </a:spcBef>
                        <a:spcAft>
                          <a:spcPts val="0"/>
                        </a:spcAft>
                      </a:pPr>
                      <a:r>
                        <a:rPr lang="en-US" sz="1800" dirty="0">
                          <a:latin typeface="+mj-lt"/>
                        </a:rPr>
                        <a:t>$214,001–$320,000</a:t>
                      </a:r>
                      <a:endParaRPr lang="en-US" sz="1800" dirty="0">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gn="ctr">
                        <a:lnSpc>
                          <a:spcPct val="115000"/>
                        </a:lnSpc>
                        <a:spcBef>
                          <a:spcPts val="0"/>
                        </a:spcBef>
                        <a:spcAft>
                          <a:spcPts val="0"/>
                        </a:spcAft>
                      </a:pPr>
                      <a:r>
                        <a:rPr lang="en-US" sz="1800" dirty="0" smtClean="0">
                          <a:latin typeface="+mj-lt"/>
                        </a:rPr>
                        <a:t>$243.60</a:t>
                      </a:r>
                      <a:endParaRPr lang="en-US" sz="1800" dirty="0">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713588">
                <a:tc vMerge="1">
                  <a:txBody>
                    <a:bodyPr/>
                    <a:lstStyle/>
                    <a:p>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j-lt"/>
                        </a:rPr>
                        <a:t>$160,001–$214,000 </a:t>
                      </a:r>
                      <a:endParaRPr lang="en-US" sz="1800" dirty="0">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mj-lt"/>
                        </a:rPr>
                        <a:t>$320,001–$428,000</a:t>
                      </a:r>
                      <a:endParaRPr lang="en-US" sz="1800" dirty="0">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mj-lt"/>
                        </a:rPr>
                        <a:t>$316.70</a:t>
                      </a:r>
                      <a:endParaRPr lang="en-US" sz="1800" dirty="0">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9790">
                <a:tc vMerge="1">
                  <a:txBody>
                    <a:bodyPr/>
                    <a:lstStyle/>
                    <a:p>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gn="r">
                        <a:lnSpc>
                          <a:spcPct val="115000"/>
                        </a:lnSpc>
                        <a:spcBef>
                          <a:spcPts val="0"/>
                        </a:spcBef>
                        <a:spcAft>
                          <a:spcPts val="0"/>
                        </a:spcAft>
                      </a:pPr>
                      <a:r>
                        <a:rPr lang="en-US" sz="1800" dirty="0">
                          <a:latin typeface="+mj-lt"/>
                        </a:rPr>
                        <a:t>above $214,000</a:t>
                      </a:r>
                      <a:endParaRPr lang="en-US" sz="1800" dirty="0">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nSpc>
                          <a:spcPct val="115000"/>
                        </a:lnSpc>
                        <a:spcBef>
                          <a:spcPts val="0"/>
                        </a:spcBef>
                        <a:spcAft>
                          <a:spcPts val="0"/>
                        </a:spcAft>
                      </a:pPr>
                      <a:r>
                        <a:rPr lang="en-US" sz="1800" dirty="0">
                          <a:latin typeface="+mj-lt"/>
                        </a:rPr>
                        <a:t>above $428,000 </a:t>
                      </a:r>
                      <a:endParaRPr lang="en-US" sz="1800" dirty="0">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gn="ctr">
                        <a:lnSpc>
                          <a:spcPct val="115000"/>
                        </a:lnSpc>
                        <a:spcBef>
                          <a:spcPts val="0"/>
                        </a:spcBef>
                        <a:spcAft>
                          <a:spcPts val="0"/>
                        </a:spcAft>
                      </a:pPr>
                      <a:r>
                        <a:rPr lang="en-US" sz="1800" dirty="0" smtClean="0">
                          <a:latin typeface="+mj-lt"/>
                        </a:rPr>
                        <a:t>$389.80</a:t>
                      </a:r>
                      <a:endParaRPr lang="en-US" sz="1800" dirty="0">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bl>
          </a:graphicData>
        </a:graphic>
      </p:graphicFrame>
      <p:sp>
        <p:nvSpPr>
          <p:cNvPr id="2" name="TextBox 1"/>
          <p:cNvSpPr txBox="1"/>
          <p:nvPr/>
        </p:nvSpPr>
        <p:spPr>
          <a:xfrm flipH="1">
            <a:off x="579116" y="5816350"/>
            <a:ext cx="8336283" cy="923330"/>
          </a:xfrm>
          <a:prstGeom prst="rect">
            <a:avLst/>
          </a:prstGeom>
          <a:solidFill>
            <a:schemeClr val="bg1"/>
          </a:solidFill>
        </p:spPr>
        <p:txBody>
          <a:bodyPr wrap="square" rtlCol="0">
            <a:spAutoFit/>
          </a:bodyPr>
          <a:lstStyle/>
          <a:p>
            <a:r>
              <a:rPr lang="en-US" dirty="0" smtClean="0"/>
              <a:t>*Those who had Medicare in Nov-Dec 2015 without an “IRMAA” premium are held </a:t>
            </a:r>
            <a:r>
              <a:rPr lang="en-US" dirty="0"/>
              <a:t>h</a:t>
            </a:r>
            <a:r>
              <a:rPr lang="en-US" dirty="0" smtClean="0"/>
              <a:t>armless from 2016 increase (grandfathered in) if premium was deducted from Social Security check </a:t>
            </a:r>
            <a:endParaRPr lang="en-US" dirty="0"/>
          </a:p>
        </p:txBody>
      </p:sp>
      <p:sp>
        <p:nvSpPr>
          <p:cNvPr id="4" name="Rectangle 3"/>
          <p:cNvSpPr/>
          <p:nvPr/>
        </p:nvSpPr>
        <p:spPr>
          <a:xfrm>
            <a:off x="8474253" y="11277"/>
            <a:ext cx="383438" cy="307777"/>
          </a:xfrm>
          <a:prstGeom prst="rect">
            <a:avLst/>
          </a:prstGeom>
        </p:spPr>
        <p:txBody>
          <a:bodyPr wrap="none">
            <a:spAutoFit/>
          </a:bodyPr>
          <a:lstStyle/>
          <a:p>
            <a:pPr>
              <a:defRPr/>
            </a:pPr>
            <a:fld id="{885A69B2-5218-42C2-B888-204363120602}" type="slidenum">
              <a:rPr lang="en-US" sz="1400" b="1">
                <a:solidFill>
                  <a:schemeClr val="bg1"/>
                </a:solidFill>
              </a:rPr>
              <a:pPr>
                <a:defRPr/>
              </a:pPr>
              <a:t>25</a:t>
            </a:fld>
            <a:endParaRPr lang="en-US" sz="1400" b="1" dirty="0">
              <a:solidFill>
                <a:schemeClr val="bg1"/>
              </a:solidFill>
            </a:endParaRPr>
          </a:p>
        </p:txBody>
      </p:sp>
    </p:spTree>
    <p:custDataLst>
      <p:tags r:id="rId1"/>
    </p:custDataLst>
    <p:extLst>
      <p:ext uri="{BB962C8B-B14F-4D97-AF65-F5344CB8AC3E}">
        <p14:creationId xmlns:p14="http://schemas.microsoft.com/office/powerpoint/2010/main" val="287700235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noAutofit/>
          </a:bodyPr>
          <a:lstStyle/>
          <a:p>
            <a:r>
              <a:rPr lang="en-US" dirty="0" smtClean="0"/>
              <a:t>Paying the Part B Premium</a:t>
            </a:r>
          </a:p>
        </p:txBody>
      </p:sp>
      <p:sp>
        <p:nvSpPr>
          <p:cNvPr id="10" name="Content Placeholder 9"/>
          <p:cNvSpPr>
            <a:spLocks noGrp="1"/>
          </p:cNvSpPr>
          <p:nvPr>
            <p:ph idx="1"/>
          </p:nvPr>
        </p:nvSpPr>
        <p:spPr/>
        <p:txBody>
          <a:bodyPr/>
          <a:lstStyle/>
          <a:p>
            <a:pPr marL="0" lvl="1" indent="0">
              <a:spcBef>
                <a:spcPts val="600"/>
              </a:spcBef>
              <a:buNone/>
              <a:defRPr/>
            </a:pPr>
            <a:r>
              <a:rPr lang="en-US" sz="3200" dirty="0" smtClean="0"/>
              <a:t>Elect automatic monthly deduction from:</a:t>
            </a:r>
          </a:p>
          <a:p>
            <a:pPr lvl="1">
              <a:spcBef>
                <a:spcPts val="600"/>
              </a:spcBef>
              <a:defRPr/>
            </a:pPr>
            <a:r>
              <a:rPr lang="en-US" sz="2400" dirty="0" smtClean="0"/>
              <a:t>Social Security payments</a:t>
            </a:r>
          </a:p>
          <a:p>
            <a:pPr lvl="1">
              <a:spcBef>
                <a:spcPts val="600"/>
              </a:spcBef>
              <a:defRPr/>
            </a:pPr>
            <a:r>
              <a:rPr lang="en-US" sz="2400" dirty="0" smtClean="0"/>
              <a:t>Railroad retirement payments</a:t>
            </a:r>
          </a:p>
          <a:p>
            <a:pPr lvl="1">
              <a:spcBef>
                <a:spcPts val="600"/>
              </a:spcBef>
              <a:defRPr/>
            </a:pPr>
            <a:r>
              <a:rPr lang="en-US" sz="2400" dirty="0" smtClean="0"/>
              <a:t>Federal retirement payments</a:t>
            </a:r>
          </a:p>
          <a:p>
            <a:pPr marL="0" lvl="1" indent="282575">
              <a:spcBef>
                <a:spcPts val="600"/>
              </a:spcBef>
              <a:defRPr/>
            </a:pPr>
            <a:r>
              <a:rPr lang="en-US" sz="3200" dirty="0" smtClean="0"/>
              <a:t>If not automatic deduction:</a:t>
            </a:r>
          </a:p>
          <a:p>
            <a:pPr marL="457200" lvl="2" indent="-184150">
              <a:spcBef>
                <a:spcPts val="600"/>
              </a:spcBef>
              <a:tabLst>
                <a:tab pos="860425" algn="l"/>
              </a:tabLst>
              <a:defRPr/>
            </a:pPr>
            <a:r>
              <a:rPr lang="en-US" sz="2400" dirty="0" smtClean="0"/>
              <a:t>Billed every 3 months </a:t>
            </a:r>
          </a:p>
          <a:p>
            <a:pPr lvl="1">
              <a:spcBef>
                <a:spcPts val="600"/>
              </a:spcBef>
              <a:defRPr/>
            </a:pPr>
            <a:r>
              <a:rPr lang="en-US" sz="2400" dirty="0" smtClean="0"/>
              <a:t>Medicare Easy Pay to deduct from bank account (</a:t>
            </a:r>
            <a:r>
              <a:rPr lang="en-US" sz="2400" b="1" dirty="0" smtClean="0">
                <a:hlinkClick r:id="rId4"/>
              </a:rPr>
              <a:t>http</a:t>
            </a:r>
            <a:r>
              <a:rPr lang="en-US" sz="2400" b="1" dirty="0">
                <a:hlinkClick r:id="rId4"/>
              </a:rPr>
              <a:t>://</a:t>
            </a:r>
            <a:r>
              <a:rPr lang="en-US" sz="2400" b="1" dirty="0" smtClean="0">
                <a:hlinkClick r:id="rId4"/>
              </a:rPr>
              <a:t>tinyurl.com/jj3eef9</a:t>
            </a:r>
            <a:r>
              <a:rPr lang="en-US" sz="2400" dirty="0" smtClean="0"/>
              <a:t>)</a:t>
            </a:r>
            <a:endParaRPr lang="en-US" sz="2400" dirty="0"/>
          </a:p>
          <a:p>
            <a:pPr marL="282575" lvl="1" indent="-282575">
              <a:spcBef>
                <a:spcPts val="600"/>
              </a:spcBef>
              <a:defRPr/>
            </a:pPr>
            <a:r>
              <a:rPr lang="en-US" sz="3200" dirty="0" smtClean="0"/>
              <a:t>Contact SSA, RRB or OPM about premium payment options</a:t>
            </a:r>
          </a:p>
        </p:txBody>
      </p:sp>
      <p:sp>
        <p:nvSpPr>
          <p:cNvPr id="9" name="Slide Number Placeholder 8"/>
          <p:cNvSpPr>
            <a:spLocks noGrp="1"/>
          </p:cNvSpPr>
          <p:nvPr>
            <p:ph type="sldNum" sz="quarter" idx="4294967295"/>
          </p:nvPr>
        </p:nvSpPr>
        <p:spPr>
          <a:xfrm>
            <a:off x="6858000" y="0"/>
            <a:ext cx="2133600" cy="365125"/>
          </a:xfrm>
          <a:prstGeom prst="rect">
            <a:avLst/>
          </a:prstGeom>
        </p:spPr>
        <p:txBody>
          <a:bodyPr/>
          <a:lstStyle/>
          <a:p>
            <a:pPr>
              <a:defRPr/>
            </a:pPr>
            <a:fld id="{2DC1458D-D659-4C89-92C8-D77DFDC01251}" type="slidenum">
              <a:rPr lang="en-US" smtClean="0"/>
              <a:pPr>
                <a:defRPr/>
              </a:pPr>
              <a:t>26</a:t>
            </a:fld>
            <a:endParaRPr lang="en-US" dirty="0"/>
          </a:p>
        </p:txBody>
      </p:sp>
    </p:spTree>
    <p:custDataLst>
      <p:tags r:id="rId1"/>
    </p:custDataLst>
    <p:extLst>
      <p:ext uri="{BB962C8B-B14F-4D97-AF65-F5344CB8AC3E}">
        <p14:creationId xmlns:p14="http://schemas.microsoft.com/office/powerpoint/2010/main" val="2926716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6"/>
          <p:cNvSpPr>
            <a:spLocks noGrp="1" noChangeArrowheads="1"/>
          </p:cNvSpPr>
          <p:nvPr>
            <p:ph type="title"/>
          </p:nvPr>
        </p:nvSpPr>
        <p:spPr>
          <a:xfrm>
            <a:off x="457200" y="304800"/>
            <a:ext cx="8229600" cy="990600"/>
          </a:xfrm>
        </p:spPr>
        <p:txBody>
          <a:bodyPr>
            <a:noAutofit/>
          </a:bodyPr>
          <a:lstStyle/>
          <a:p>
            <a:pPr eaLnBrk="1" hangingPunct="1"/>
            <a:r>
              <a:rPr lang="en-US" b="1" dirty="0" smtClean="0"/>
              <a:t>Part B Late Enrollment Penalty</a:t>
            </a:r>
          </a:p>
        </p:txBody>
      </p:sp>
      <p:sp>
        <p:nvSpPr>
          <p:cNvPr id="9" name="Content Placeholder 8"/>
          <p:cNvSpPr>
            <a:spLocks noGrp="1"/>
          </p:cNvSpPr>
          <p:nvPr>
            <p:ph idx="1"/>
          </p:nvPr>
        </p:nvSpPr>
        <p:spPr>
          <a:xfrm>
            <a:off x="228600" y="1143000"/>
            <a:ext cx="8458200" cy="5334000"/>
          </a:xfrm>
        </p:spPr>
        <p:txBody>
          <a:bodyPr/>
          <a:lstStyle/>
          <a:p>
            <a:pPr marL="341313" lvl="1" indent="-341313">
              <a:spcBef>
                <a:spcPts val="600"/>
              </a:spcBef>
              <a:defRPr/>
            </a:pPr>
            <a:r>
              <a:rPr lang="en-US" sz="2400" dirty="0" smtClean="0"/>
              <a:t>Sign up during a Special Enrollment Period</a:t>
            </a:r>
          </a:p>
          <a:p>
            <a:pPr marL="615950" lvl="2" indent="-103188">
              <a:spcBef>
                <a:spcPts val="600"/>
              </a:spcBef>
              <a:tabLst>
                <a:tab pos="573088" algn="l"/>
                <a:tab pos="914400" algn="l"/>
              </a:tabLst>
              <a:defRPr/>
            </a:pPr>
            <a:r>
              <a:rPr lang="en-US" sz="2400" dirty="0">
                <a:solidFill>
                  <a:prstClr val="black"/>
                </a:solidFill>
              </a:rPr>
              <a:t> </a:t>
            </a:r>
            <a:r>
              <a:rPr lang="en-US" sz="2400" dirty="0" smtClean="0">
                <a:solidFill>
                  <a:prstClr val="black"/>
                </a:solidFill>
              </a:rPr>
              <a:t>Usually </a:t>
            </a:r>
            <a:r>
              <a:rPr lang="en-US" sz="2400" dirty="0">
                <a:solidFill>
                  <a:prstClr val="black"/>
                </a:solidFill>
              </a:rPr>
              <a:t>no penalty </a:t>
            </a:r>
          </a:p>
          <a:p>
            <a:pPr marL="341313" lvl="1" indent="-341313">
              <a:spcBef>
                <a:spcPts val="600"/>
              </a:spcBef>
              <a:tabLst>
                <a:tab pos="341313" algn="l"/>
                <a:tab pos="914400" algn="l"/>
              </a:tabLst>
              <a:defRPr/>
            </a:pPr>
            <a:r>
              <a:rPr lang="en-US" sz="2400" dirty="0" smtClean="0"/>
              <a:t>Penalty </a:t>
            </a:r>
            <a:r>
              <a:rPr lang="en-US" sz="2400" dirty="0"/>
              <a:t>for not signing up when first eligible</a:t>
            </a:r>
          </a:p>
          <a:p>
            <a:pPr lvl="1" indent="55563">
              <a:spcBef>
                <a:spcPts val="600"/>
              </a:spcBef>
              <a:tabLst>
                <a:tab pos="742950" algn="l"/>
              </a:tabLst>
              <a:defRPr/>
            </a:pPr>
            <a:r>
              <a:rPr lang="en-US" sz="2400" dirty="0" smtClean="0"/>
              <a:t> 10</a:t>
            </a:r>
            <a:r>
              <a:rPr lang="en-US" sz="2400" dirty="0"/>
              <a:t>% more for each full 12-month period </a:t>
            </a:r>
            <a:endParaRPr lang="en-US" sz="2400" dirty="0" smtClean="0"/>
          </a:p>
          <a:p>
            <a:pPr lvl="1" indent="225425">
              <a:spcBef>
                <a:spcPts val="600"/>
              </a:spcBef>
              <a:tabLst>
                <a:tab pos="742950" algn="l"/>
              </a:tabLst>
              <a:defRPr/>
            </a:pPr>
            <a:r>
              <a:rPr lang="en-US" sz="2400" dirty="0" smtClean="0"/>
              <a:t>May </a:t>
            </a:r>
            <a:r>
              <a:rPr lang="en-US" sz="2400" dirty="0"/>
              <a:t>have penalty as long as you have Part B </a:t>
            </a:r>
            <a:endParaRPr lang="en-US" sz="2400" dirty="0" smtClean="0"/>
          </a:p>
          <a:p>
            <a:pPr marL="800100" lvl="1" indent="53975">
              <a:spcBef>
                <a:spcPts val="600"/>
              </a:spcBef>
              <a:tabLst>
                <a:tab pos="742950" algn="l"/>
                <a:tab pos="974725" algn="l"/>
                <a:tab pos="1025525" algn="l"/>
              </a:tabLst>
              <a:defRPr/>
            </a:pPr>
            <a:r>
              <a:rPr lang="en-US" sz="2400" dirty="0"/>
              <a:t> </a:t>
            </a:r>
            <a:r>
              <a:rPr lang="en-US" dirty="0" smtClean="0"/>
              <a:t>EXAMPLE:  Mary </a:t>
            </a:r>
            <a:r>
              <a:rPr lang="en-US" dirty="0"/>
              <a:t>delayed signing up for Part B two full years after she was eligible. She will pay a 10% penalty for each full 12-month period she delayed. The penalty is added to the Part B monthly premium ($121.80 in </a:t>
            </a:r>
            <a:r>
              <a:rPr lang="en-US" dirty="0" smtClean="0"/>
              <a:t>2016):  </a:t>
            </a:r>
            <a:endParaRPr lang="en-US" dirty="0"/>
          </a:p>
          <a:p>
            <a:pPr marL="274637" lvl="1" indent="0">
              <a:spcBef>
                <a:spcPts val="600"/>
              </a:spcBef>
              <a:buNone/>
              <a:defRPr/>
            </a:pPr>
            <a:endParaRPr lang="en-US" sz="2400" dirty="0">
              <a:solidFill>
                <a:prstClr val="black"/>
              </a:solidFill>
            </a:endParaRPr>
          </a:p>
        </p:txBody>
      </p:sp>
      <p:sp>
        <p:nvSpPr>
          <p:cNvPr id="8" name="Slide Number Placeholder 7"/>
          <p:cNvSpPr>
            <a:spLocks noGrp="1"/>
          </p:cNvSpPr>
          <p:nvPr>
            <p:ph type="sldNum" sz="quarter" idx="4294967295"/>
          </p:nvPr>
        </p:nvSpPr>
        <p:spPr>
          <a:xfrm>
            <a:off x="6858000" y="0"/>
            <a:ext cx="2133600" cy="365125"/>
          </a:xfrm>
          <a:prstGeom prst="rect">
            <a:avLst/>
          </a:prstGeom>
        </p:spPr>
        <p:txBody>
          <a:bodyPr/>
          <a:lstStyle/>
          <a:p>
            <a:pPr>
              <a:defRPr/>
            </a:pPr>
            <a:fld id="{5BB1B065-B2BC-498E-AC26-2105F87576E4}" type="slidenum">
              <a:rPr lang="en-US" smtClean="0"/>
              <a:pPr>
                <a:defRPr/>
              </a:pPr>
              <a:t>27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03729973"/>
              </p:ext>
            </p:extLst>
          </p:nvPr>
        </p:nvGraphicFramePr>
        <p:xfrm>
          <a:off x="1524000" y="4800600"/>
          <a:ext cx="4876800" cy="1442464"/>
        </p:xfrm>
        <a:graphic>
          <a:graphicData uri="http://schemas.openxmlformats.org/drawingml/2006/table">
            <a:tbl>
              <a:tblPr firstRow="1" bandRow="1">
                <a:tableStyleId>{5C22544A-7EE6-4342-B048-85BDC9FD1C3A}</a:tableStyleId>
              </a:tblPr>
              <a:tblGrid>
                <a:gridCol w="3320374"/>
                <a:gridCol w="1556426"/>
              </a:tblGrid>
              <a:tr h="381000">
                <a:tc>
                  <a:txBody>
                    <a:bodyPr/>
                    <a:lstStyle/>
                    <a:p>
                      <a:r>
                        <a:rPr lang="en-US" sz="1600" dirty="0" smtClean="0"/>
                        <a:t>2016 Part B Standard</a:t>
                      </a:r>
                      <a:r>
                        <a:rPr lang="en-US" sz="1600" baseline="0" dirty="0" smtClean="0"/>
                        <a:t> Premium</a:t>
                      </a:r>
                      <a:endParaRPr lang="en-US" sz="1600" dirty="0"/>
                    </a:p>
                  </a:txBody>
                  <a:tcPr/>
                </a:tc>
                <a:tc>
                  <a:txBody>
                    <a:bodyPr/>
                    <a:lstStyle/>
                    <a:p>
                      <a:pPr algn="r"/>
                      <a:r>
                        <a:rPr lang="en-US" sz="1800" dirty="0" smtClean="0"/>
                        <a:t>$121.80</a:t>
                      </a:r>
                      <a:endParaRPr lang="en-US" sz="1800" dirty="0"/>
                    </a:p>
                  </a:txBody>
                  <a:tcPr/>
                </a:tc>
              </a:tr>
              <a:tr h="589937">
                <a:tc>
                  <a:txBody>
                    <a:bodyPr/>
                    <a:lstStyle/>
                    <a:p>
                      <a:r>
                        <a:rPr lang="en-US" sz="1600" dirty="0" smtClean="0"/>
                        <a:t>Penalty</a:t>
                      </a:r>
                      <a:r>
                        <a:rPr lang="en-US" sz="1600" baseline="0" dirty="0" smtClean="0"/>
                        <a:t>:  2 years x 10% = 20%</a:t>
                      </a:r>
                    </a:p>
                    <a:p>
                      <a:r>
                        <a:rPr lang="en-US" sz="1600" baseline="0" dirty="0" smtClean="0"/>
                        <a:t>20% of $121.80 = $24.36</a:t>
                      </a:r>
                      <a:endParaRPr lang="en-US" sz="1600" dirty="0"/>
                    </a:p>
                  </a:txBody>
                  <a:tcPr/>
                </a:tc>
                <a:tc>
                  <a:txBody>
                    <a:bodyPr/>
                    <a:lstStyle/>
                    <a:p>
                      <a:pPr algn="r"/>
                      <a:r>
                        <a:rPr lang="en-US" sz="1800" dirty="0" smtClean="0"/>
                        <a:t>+ $24.36</a:t>
                      </a:r>
                    </a:p>
                    <a:p>
                      <a:pPr algn="r"/>
                      <a:endParaRPr lang="en-US" sz="1800" dirty="0"/>
                    </a:p>
                  </a:txBody>
                  <a:tcPr/>
                </a:tc>
              </a:tr>
              <a:tr h="421384">
                <a:tc>
                  <a:txBody>
                    <a:bodyPr/>
                    <a:lstStyle/>
                    <a:p>
                      <a:r>
                        <a:rPr lang="en-US" sz="1600" b="1" dirty="0" smtClean="0"/>
                        <a:t>Mary’s 2016 Monthly</a:t>
                      </a:r>
                      <a:r>
                        <a:rPr lang="en-US" sz="1600" b="1" baseline="0" dirty="0" smtClean="0"/>
                        <a:t> Premium</a:t>
                      </a:r>
                      <a:endParaRPr lang="en-US" sz="1600" b="1" dirty="0"/>
                    </a:p>
                  </a:txBody>
                  <a:tcPr/>
                </a:tc>
                <a:tc>
                  <a:txBody>
                    <a:bodyPr/>
                    <a:lstStyle/>
                    <a:p>
                      <a:pPr algn="r"/>
                      <a:r>
                        <a:rPr lang="en-US" sz="1800" b="1" dirty="0" smtClean="0"/>
                        <a:t>$146.16</a:t>
                      </a:r>
                      <a:endParaRPr lang="en-US" sz="1800" b="1" dirty="0"/>
                    </a:p>
                  </a:txBody>
                  <a:tcPr/>
                </a:tc>
              </a:tr>
            </a:tbl>
          </a:graphicData>
        </a:graphic>
      </p:graphicFrame>
    </p:spTree>
    <p:custDataLst>
      <p:tags r:id="rId1"/>
    </p:custDataLst>
    <p:extLst>
      <p:ext uri="{BB962C8B-B14F-4D97-AF65-F5344CB8AC3E}">
        <p14:creationId xmlns:p14="http://schemas.microsoft.com/office/powerpoint/2010/main" val="352612378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Medicare Choices</a:t>
            </a:r>
            <a:endParaRPr lang="en-US" sz="6000" dirty="0"/>
          </a:p>
        </p:txBody>
      </p:sp>
      <p:sp>
        <p:nvSpPr>
          <p:cNvPr id="4" name="Subtitle 3"/>
          <p:cNvSpPr>
            <a:spLocks noGrp="1"/>
          </p:cNvSpPr>
          <p:nvPr>
            <p:ph type="subTitle" idx="1"/>
          </p:nvPr>
        </p:nvSpPr>
        <p:spPr/>
        <p:txBody>
          <a:bodyPr/>
          <a:lstStyle/>
          <a:p>
            <a:r>
              <a:rPr lang="en-US" sz="2800" b="1" dirty="0" smtClean="0"/>
              <a:t>ORIGINAL MEDICARE</a:t>
            </a:r>
          </a:p>
          <a:p>
            <a:r>
              <a:rPr lang="en-US" sz="2800" b="1" dirty="0" smtClean="0"/>
              <a:t>               OR</a:t>
            </a:r>
          </a:p>
          <a:p>
            <a:r>
              <a:rPr lang="en-US" sz="2800" b="1" dirty="0" smtClean="0"/>
              <a:t>MEDICARE ADVANTAGE 	</a:t>
            </a:r>
            <a:endParaRPr lang="en-US" sz="2800" b="1" dirty="0"/>
          </a:p>
        </p:txBody>
      </p:sp>
      <p:sp>
        <p:nvSpPr>
          <p:cNvPr id="3" name="Slide Number Placeholder 2"/>
          <p:cNvSpPr>
            <a:spLocks noGrp="1"/>
          </p:cNvSpPr>
          <p:nvPr>
            <p:ph type="sldNum" sz="quarter" idx="12"/>
          </p:nvPr>
        </p:nvSpPr>
        <p:spPr/>
        <p:txBody>
          <a:bodyPr/>
          <a:lstStyle/>
          <a:p>
            <a:pPr>
              <a:defRPr/>
            </a:pPr>
            <a:fld id="{38A15B10-59EB-4966-9748-B0E43A67668C}" type="slidenum">
              <a:rPr lang="en-US" smtClean="0"/>
              <a:pPr>
                <a:defRPr/>
              </a:pPr>
              <a:t>28</a:t>
            </a:fld>
            <a:endParaRPr lang="en-US"/>
          </a:p>
        </p:txBody>
      </p:sp>
    </p:spTree>
    <p:extLst>
      <p:ext uri="{BB962C8B-B14F-4D97-AF65-F5344CB8AC3E}">
        <p14:creationId xmlns:p14="http://schemas.microsoft.com/office/powerpoint/2010/main" val="3421819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noAutofit/>
          </a:bodyPr>
          <a:lstStyle/>
          <a:p>
            <a:r>
              <a:rPr lang="en-US" b="1" dirty="0" smtClean="0">
                <a:cs typeface="Arial" charset="0"/>
              </a:rPr>
              <a:t>What is Original Medicare?</a:t>
            </a:r>
          </a:p>
        </p:txBody>
      </p:sp>
      <p:sp>
        <p:nvSpPr>
          <p:cNvPr id="57348" name="Rectangle 3"/>
          <p:cNvSpPr>
            <a:spLocks noGrp="1" noChangeArrowheads="1"/>
          </p:cNvSpPr>
          <p:nvPr>
            <p:ph idx="1"/>
          </p:nvPr>
        </p:nvSpPr>
        <p:spPr>
          <a:xfrm>
            <a:off x="457200" y="1371600"/>
            <a:ext cx="8305800" cy="4754563"/>
          </a:xfrm>
        </p:spPr>
        <p:txBody>
          <a:bodyPr>
            <a:normAutofit fontScale="92500" lnSpcReduction="20000"/>
          </a:bodyPr>
          <a:lstStyle/>
          <a:p>
            <a:r>
              <a:rPr lang="en-US" sz="3200" dirty="0" smtClean="0">
                <a:cs typeface="Arial" charset="0"/>
              </a:rPr>
              <a:t>Health care option run by the Federal government </a:t>
            </a:r>
          </a:p>
          <a:p>
            <a:r>
              <a:rPr lang="en-US" sz="3200" dirty="0" smtClean="0">
                <a:cs typeface="Arial" charset="0"/>
              </a:rPr>
              <a:t>Provides your </a:t>
            </a:r>
            <a:r>
              <a:rPr lang="en-US" sz="3200" b="1" dirty="0" smtClean="0">
                <a:cs typeface="Arial" charset="0"/>
              </a:rPr>
              <a:t>Part A and/or Part B </a:t>
            </a:r>
            <a:r>
              <a:rPr lang="en-US" sz="3200" dirty="0" smtClean="0">
                <a:cs typeface="Arial" charset="0"/>
              </a:rPr>
              <a:t>coverage </a:t>
            </a:r>
          </a:p>
          <a:p>
            <a:r>
              <a:rPr lang="en-US" sz="3200" dirty="0" smtClean="0">
                <a:cs typeface="Arial" charset="0"/>
              </a:rPr>
              <a:t>See any doctor or hospital that accepts Medicare – providers bill Medicare on “fee for service” basis</a:t>
            </a:r>
          </a:p>
          <a:p>
            <a:r>
              <a:rPr lang="en-US" sz="3200" dirty="0" smtClean="0">
                <a:cs typeface="Arial" charset="0"/>
              </a:rPr>
              <a:t>You pay: </a:t>
            </a:r>
          </a:p>
          <a:p>
            <a:pPr lvl="1"/>
            <a:r>
              <a:rPr lang="en-US" sz="3000" dirty="0" smtClean="0">
                <a:cs typeface="Arial" charset="0"/>
              </a:rPr>
              <a:t>Part B premium (Part A free for most people)</a:t>
            </a:r>
          </a:p>
          <a:p>
            <a:pPr lvl="1"/>
            <a:r>
              <a:rPr lang="en-US" sz="3000" dirty="0" smtClean="0">
                <a:cs typeface="Arial" charset="0"/>
              </a:rPr>
              <a:t>Deductibles, coinsurance or copayments</a:t>
            </a:r>
          </a:p>
          <a:p>
            <a:r>
              <a:rPr lang="en-US" sz="3200" dirty="0" smtClean="0">
                <a:cs typeface="Arial" charset="0"/>
              </a:rPr>
              <a:t>You may supplement with:</a:t>
            </a:r>
          </a:p>
          <a:p>
            <a:pPr lvl="1"/>
            <a:r>
              <a:rPr lang="en-US" sz="2800" dirty="0" smtClean="0">
                <a:cs typeface="Arial" charset="0"/>
              </a:rPr>
              <a:t>Enroll in a separate </a:t>
            </a:r>
            <a:r>
              <a:rPr lang="en-US" sz="2800" b="1" dirty="0" smtClean="0">
                <a:cs typeface="Arial" charset="0"/>
              </a:rPr>
              <a:t>Part D plan </a:t>
            </a:r>
            <a:r>
              <a:rPr lang="en-US" sz="2800" dirty="0" smtClean="0">
                <a:cs typeface="Arial" charset="0"/>
              </a:rPr>
              <a:t>to add drug coverage</a:t>
            </a:r>
          </a:p>
          <a:p>
            <a:pPr lvl="1"/>
            <a:r>
              <a:rPr lang="en-US" sz="2800" dirty="0" smtClean="0">
                <a:cs typeface="Arial" charset="0"/>
              </a:rPr>
              <a:t>May buy private </a:t>
            </a:r>
            <a:r>
              <a:rPr lang="en-US" sz="2800" b="1" dirty="0" err="1" smtClean="0">
                <a:cs typeface="Arial" charset="0"/>
              </a:rPr>
              <a:t>Medigap</a:t>
            </a:r>
            <a:r>
              <a:rPr lang="en-US" sz="2800" dirty="0" smtClean="0">
                <a:cs typeface="Arial" charset="0"/>
              </a:rPr>
              <a:t> supplemental policy to pay deductibles, coinsurance</a:t>
            </a:r>
          </a:p>
          <a:p>
            <a:endParaRPr lang="en-US" sz="2800" dirty="0" smtClean="0">
              <a:cs typeface="Arial" charset="0"/>
            </a:endParaRPr>
          </a:p>
        </p:txBody>
      </p:sp>
      <p:sp>
        <p:nvSpPr>
          <p:cNvPr id="8" name="Slide Number Placeholder 7"/>
          <p:cNvSpPr>
            <a:spLocks noGrp="1"/>
          </p:cNvSpPr>
          <p:nvPr>
            <p:ph type="sldNum" sz="quarter" idx="4294967295"/>
          </p:nvPr>
        </p:nvSpPr>
        <p:spPr>
          <a:xfrm>
            <a:off x="6858000" y="0"/>
            <a:ext cx="2133600" cy="365125"/>
          </a:xfrm>
          <a:prstGeom prst="rect">
            <a:avLst/>
          </a:prstGeom>
        </p:spPr>
        <p:txBody>
          <a:bodyPr/>
          <a:lstStyle/>
          <a:p>
            <a:pPr>
              <a:defRPr/>
            </a:pPr>
            <a:fld id="{885A69B2-5218-42C2-B888-204363120602}" type="slidenum">
              <a:rPr lang="en-US" smtClean="0"/>
              <a:pPr>
                <a:defRPr/>
              </a:pPr>
              <a:t>29</a:t>
            </a:fld>
            <a:endParaRPr lang="en-US" dirty="0"/>
          </a:p>
        </p:txBody>
      </p:sp>
    </p:spTree>
    <p:custDataLst>
      <p:tags r:id="rId1"/>
    </p:custDataLst>
    <p:extLst>
      <p:ext uri="{BB962C8B-B14F-4D97-AF65-F5344CB8AC3E}">
        <p14:creationId xmlns:p14="http://schemas.microsoft.com/office/powerpoint/2010/main" val="117631495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a:prstGeom prst="rect">
            <a:avLst/>
          </a:prstGeom>
        </p:spPr>
        <p:txBody>
          <a:bodyPr/>
          <a:lstStyle/>
          <a:p>
            <a:pPr>
              <a:defRPr/>
            </a:pPr>
            <a:fld id="{A952DA66-D3C2-4B3C-8867-97A9492132EB}" type="slidenum">
              <a:rPr lang="en-US" smtClean="0"/>
              <a:pPr>
                <a:defRPr/>
              </a:pPr>
              <a:t>3</a:t>
            </a:fld>
            <a:endParaRPr lang="en-US" dirty="0"/>
          </a:p>
        </p:txBody>
      </p:sp>
      <p:sp>
        <p:nvSpPr>
          <p:cNvPr id="12298" name="TextBox 9"/>
          <p:cNvSpPr txBox="1">
            <a:spLocks noChangeArrowheads="1"/>
          </p:cNvSpPr>
          <p:nvPr/>
        </p:nvSpPr>
        <p:spPr bwMode="auto">
          <a:xfrm>
            <a:off x="533400" y="228600"/>
            <a:ext cx="8305800" cy="615553"/>
          </a:xfrm>
          <a:prstGeom prst="rect">
            <a:avLst/>
          </a:prstGeom>
          <a:noFill/>
          <a:ln w="9525">
            <a:noFill/>
            <a:miter lim="800000"/>
            <a:headEnd/>
            <a:tailEnd/>
          </a:ln>
        </p:spPr>
        <p:txBody>
          <a:bodyPr wrap="square">
            <a:spAutoFit/>
          </a:bodyPr>
          <a:lstStyle/>
          <a:p>
            <a:pPr algn="ctr"/>
            <a:r>
              <a:rPr lang="en-US" sz="3400" b="1" dirty="0" smtClean="0">
                <a:latin typeface="+mj-lt"/>
              </a:rPr>
              <a:t>Overview: The </a:t>
            </a:r>
            <a:r>
              <a:rPr lang="en-US" sz="3400" b="1" dirty="0">
                <a:latin typeface="+mj-lt"/>
              </a:rPr>
              <a:t>Four Parts </a:t>
            </a:r>
            <a:r>
              <a:rPr lang="en-US" sz="3400" b="1" dirty="0" smtClean="0">
                <a:latin typeface="+mj-lt"/>
              </a:rPr>
              <a:t>of Medicare</a:t>
            </a:r>
            <a:endParaRPr lang="en-US" sz="3400" b="1" dirty="0">
              <a:latin typeface="+mj-lt"/>
            </a:endParaRPr>
          </a:p>
        </p:txBody>
      </p:sp>
      <p:graphicFrame>
        <p:nvGraphicFramePr>
          <p:cNvPr id="13" name="Content Placeholder 10"/>
          <p:cNvGraphicFramePr>
            <a:graphicFrameLocks noGrp="1"/>
          </p:cNvGraphicFramePr>
          <p:nvPr>
            <p:ph idx="1"/>
            <p:extLst>
              <p:ext uri="{D42A27DB-BD31-4B8C-83A1-F6EECF244321}">
                <p14:modId xmlns:p14="http://schemas.microsoft.com/office/powerpoint/2010/main" val="3534246159"/>
              </p:ext>
            </p:extLst>
          </p:nvPr>
        </p:nvGraphicFramePr>
        <p:xfrm>
          <a:off x="304800" y="872404"/>
          <a:ext cx="8763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0291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en-US" dirty="0" smtClean="0">
                <a:latin typeface="Arial" pitchFamily="34" charset="0"/>
                <a:ea typeface="ＭＳ Ｐゴシック" pitchFamily="34" charset="-128"/>
              </a:rPr>
              <a:t>Original Medicare – How many cards? </a:t>
            </a:r>
          </a:p>
        </p:txBody>
      </p:sp>
      <p:sp>
        <p:nvSpPr>
          <p:cNvPr id="41987" name="Rectangle 3"/>
          <p:cNvSpPr>
            <a:spLocks noGrp="1"/>
          </p:cNvSpPr>
          <p:nvPr>
            <p:ph type="body" idx="1"/>
          </p:nvPr>
        </p:nvSpPr>
        <p:spPr/>
        <p:txBody>
          <a:bodyPr/>
          <a:lstStyle/>
          <a:p>
            <a:pPr marL="0" indent="0">
              <a:buNone/>
            </a:pPr>
            <a:r>
              <a:rPr lang="en-US" altLang="en-US" sz="2400" dirty="0" smtClean="0">
                <a:latin typeface="Arial" charset="0"/>
                <a:ea typeface="ＭＳ Ｐゴシック" pitchFamily="34" charset="-128"/>
              </a:rPr>
              <a:t>Original Medicare +  Part D </a:t>
            </a:r>
            <a:r>
              <a:rPr lang="en-US" altLang="en-US" dirty="0" smtClean="0">
                <a:latin typeface="Arial" charset="0"/>
                <a:ea typeface="ＭＳ Ｐゴシック" pitchFamily="34" charset="-128"/>
              </a:rPr>
              <a:t>+ Medigap (optional) </a:t>
            </a:r>
            <a:endParaRPr lang="en-US" altLang="en-US" sz="2400" dirty="0" smtClean="0">
              <a:latin typeface="Arial" charset="0"/>
              <a:ea typeface="ＭＳ Ｐゴシック" pitchFamily="34" charset="-128"/>
            </a:endParaRPr>
          </a:p>
        </p:txBody>
      </p:sp>
      <p:pic>
        <p:nvPicPr>
          <p:cNvPr id="10650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3" y="2195305"/>
            <a:ext cx="2535237"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5" descr="NYS Benefit ID Card 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63" y="4224130"/>
            <a:ext cx="2535237"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6" descr="Generic Part D c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5963" y="2195305"/>
            <a:ext cx="2649537"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4" name="AutoShape 8"/>
          <p:cNvSpPr>
            <a:spLocks noChangeArrowheads="1"/>
          </p:cNvSpPr>
          <p:nvPr/>
        </p:nvSpPr>
        <p:spPr bwMode="auto">
          <a:xfrm>
            <a:off x="6037263" y="2195305"/>
            <a:ext cx="2649537" cy="1614488"/>
          </a:xfrm>
          <a:prstGeom prst="roundRect">
            <a:avLst>
              <a:gd name="adj" fmla="val 663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r>
              <a:rPr lang="en-US" altLang="en-US" sz="1800" b="1">
                <a:latin typeface="Verdana" pitchFamily="34" charset="0"/>
              </a:rPr>
              <a:t>Medigap</a:t>
            </a:r>
          </a:p>
          <a:p>
            <a:pPr eaLnBrk="1" hangingPunct="1">
              <a:spcBef>
                <a:spcPct val="0"/>
              </a:spcBef>
              <a:buClrTx/>
              <a:buSzTx/>
              <a:buFontTx/>
              <a:buNone/>
            </a:pPr>
            <a:r>
              <a:rPr lang="en-US" altLang="en-US" sz="1600"/>
              <a:t>Plan F</a:t>
            </a:r>
          </a:p>
          <a:p>
            <a:pPr eaLnBrk="1" hangingPunct="1">
              <a:spcBef>
                <a:spcPct val="0"/>
              </a:spcBef>
              <a:buClrTx/>
              <a:buSzTx/>
              <a:buFontTx/>
              <a:buNone/>
            </a:pPr>
            <a:r>
              <a:rPr lang="en-US" altLang="en-US" sz="1600">
                <a:latin typeface="Courier New" pitchFamily="49" charset="0"/>
              </a:rPr>
              <a:t>John Doe</a:t>
            </a:r>
          </a:p>
          <a:p>
            <a:pPr eaLnBrk="1" hangingPunct="1">
              <a:spcBef>
                <a:spcPct val="0"/>
              </a:spcBef>
              <a:buClrTx/>
              <a:buSzTx/>
              <a:buFontTx/>
              <a:buNone/>
            </a:pPr>
            <a:r>
              <a:rPr lang="en-US" altLang="en-US" sz="1600">
                <a:latin typeface="Courier New" pitchFamily="49" charset="0"/>
              </a:rPr>
              <a:t>Member ID: 123456ABC</a:t>
            </a:r>
          </a:p>
          <a:p>
            <a:pPr eaLnBrk="1" hangingPunct="1">
              <a:spcBef>
                <a:spcPct val="0"/>
              </a:spcBef>
              <a:buClrTx/>
              <a:buSzTx/>
              <a:buFontTx/>
              <a:buNone/>
            </a:pPr>
            <a:endParaRPr lang="en-US" altLang="en-US" sz="1600">
              <a:latin typeface="Courier New" pitchFamily="49" charset="0"/>
            </a:endParaRPr>
          </a:p>
          <a:p>
            <a:pPr eaLnBrk="1" hangingPunct="1">
              <a:spcBef>
                <a:spcPct val="0"/>
              </a:spcBef>
              <a:buClrTx/>
              <a:buSzTx/>
              <a:buFontTx/>
              <a:buNone/>
            </a:pPr>
            <a:r>
              <a:rPr lang="en-US" altLang="en-US" sz="1600">
                <a:latin typeface="Courier New" pitchFamily="49" charset="0"/>
              </a:rPr>
              <a:t>  </a:t>
            </a:r>
            <a:r>
              <a:rPr lang="en-US" altLang="en-US" sz="1600" b="1">
                <a:solidFill>
                  <a:srgbClr val="FF0000"/>
                </a:solidFill>
                <a:latin typeface="Courier New" pitchFamily="49" charset="0"/>
              </a:rPr>
              <a:t> </a:t>
            </a:r>
          </a:p>
        </p:txBody>
      </p:sp>
      <p:sp>
        <p:nvSpPr>
          <p:cNvPr id="9" name="AutoShape 7"/>
          <p:cNvSpPr>
            <a:spLocks noChangeArrowheads="1"/>
          </p:cNvSpPr>
          <p:nvPr/>
        </p:nvSpPr>
        <p:spPr bwMode="auto">
          <a:xfrm>
            <a:off x="6238875" y="4224129"/>
            <a:ext cx="2447925" cy="1252331"/>
          </a:xfrm>
          <a:prstGeom prst="roundRect">
            <a:avLst>
              <a:gd name="adj" fmla="val 663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r>
              <a:rPr lang="en-US" altLang="en-US" sz="1800" dirty="0">
                <a:latin typeface="Impact" pitchFamily="34" charset="0"/>
              </a:rPr>
              <a:t>NOTE:  Extra Help  - Part D subsidy is </a:t>
            </a:r>
            <a:r>
              <a:rPr lang="en-US" altLang="en-US" sz="1800" dirty="0" smtClean="0">
                <a:latin typeface="Impact" pitchFamily="34" charset="0"/>
              </a:rPr>
              <a:t>automatic if has Medicaid.</a:t>
            </a:r>
            <a:endParaRPr lang="en-US" altLang="en-US" sz="1800" dirty="0">
              <a:latin typeface="Impact" pitchFamily="34" charset="0"/>
            </a:endParaRPr>
          </a:p>
          <a:p>
            <a:pPr eaLnBrk="1" hangingPunct="1">
              <a:spcBef>
                <a:spcPct val="0"/>
              </a:spcBef>
              <a:buClrTx/>
              <a:buSzTx/>
              <a:buFontTx/>
              <a:buNone/>
            </a:pPr>
            <a:endParaRPr lang="en-US" altLang="en-US" sz="1600" dirty="0">
              <a:latin typeface="Courier New" pitchFamily="49" charset="0"/>
            </a:endParaRPr>
          </a:p>
        </p:txBody>
      </p:sp>
      <p:cxnSp>
        <p:nvCxnSpPr>
          <p:cNvPr id="6" name="Elbow Connector 5"/>
          <p:cNvCxnSpPr/>
          <p:nvPr/>
        </p:nvCxnSpPr>
        <p:spPr>
          <a:xfrm>
            <a:off x="5590949" y="3869456"/>
            <a:ext cx="658812" cy="522080"/>
          </a:xfrm>
          <a:prstGeom prst="straightConnector1">
            <a:avLst/>
          </a:prstGeom>
          <a:ln w="254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1E107DAD-D09B-451F-85A5-E6AF2E2057A5}" type="slidenum">
              <a:rPr lang="en-US" smtClean="0"/>
              <a:pPr>
                <a:defRPr/>
              </a:pPr>
              <a:t>30</a:t>
            </a:fld>
            <a:endParaRPr lang="en-US"/>
          </a:p>
        </p:txBody>
      </p:sp>
    </p:spTree>
    <p:extLst>
      <p:ext uri="{BB962C8B-B14F-4D97-AF65-F5344CB8AC3E}">
        <p14:creationId xmlns:p14="http://schemas.microsoft.com/office/powerpoint/2010/main" val="3220499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5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65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5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65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4"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noAutofit/>
          </a:bodyPr>
          <a:lstStyle/>
          <a:p>
            <a:r>
              <a:rPr lang="en-US" b="1" dirty="0" smtClean="0">
                <a:cs typeface="Arial" charset="0"/>
              </a:rPr>
              <a:t>What is Medicare Advantage (MA)?</a:t>
            </a:r>
          </a:p>
        </p:txBody>
      </p:sp>
      <p:sp>
        <p:nvSpPr>
          <p:cNvPr id="64516" name="Rectangle 3"/>
          <p:cNvSpPr>
            <a:spLocks noGrp="1" noChangeArrowheads="1"/>
          </p:cNvSpPr>
          <p:nvPr>
            <p:ph idx="1"/>
          </p:nvPr>
        </p:nvSpPr>
        <p:spPr>
          <a:xfrm>
            <a:off x="457200" y="1371600"/>
            <a:ext cx="8382000" cy="4754563"/>
          </a:xfrm>
        </p:spPr>
        <p:txBody>
          <a:bodyPr/>
          <a:lstStyle/>
          <a:p>
            <a:r>
              <a:rPr lang="en-US" sz="2800" dirty="0" smtClean="0">
                <a:cs typeface="Arial" charset="0"/>
              </a:rPr>
              <a:t>Part A &amp; B services authorized &amp; delivered by a private health insurance plan, under contract with Medicare </a:t>
            </a:r>
          </a:p>
          <a:p>
            <a:r>
              <a:rPr lang="en-US" sz="2800" dirty="0" smtClean="0">
                <a:cs typeface="Arial" charset="0"/>
              </a:rPr>
              <a:t>Also called Medicare </a:t>
            </a:r>
            <a:r>
              <a:rPr lang="en-US" sz="2800" b="1" dirty="0" smtClean="0">
                <a:cs typeface="Arial" charset="0"/>
              </a:rPr>
              <a:t>Part C</a:t>
            </a:r>
          </a:p>
          <a:p>
            <a:r>
              <a:rPr lang="en-US" sz="2800" dirty="0" smtClean="0">
                <a:cs typeface="Arial" charset="0"/>
              </a:rPr>
              <a:t>Medicare pays plan a monthly “capitation” rate for each member’s care.   Plan contracts with providers, which bill plan, not Medicare, for payment. </a:t>
            </a:r>
          </a:p>
          <a:p>
            <a:r>
              <a:rPr lang="en-US" sz="2800" dirty="0" smtClean="0">
                <a:cs typeface="Arial" charset="0"/>
              </a:rPr>
              <a:t>About 30% of Medicare beneficiaries are in these plans – costs may be less, no </a:t>
            </a:r>
            <a:r>
              <a:rPr lang="en-US" sz="2800" dirty="0" err="1" smtClean="0">
                <a:cs typeface="Arial" charset="0"/>
              </a:rPr>
              <a:t>Medigap</a:t>
            </a:r>
            <a:r>
              <a:rPr lang="en-US" sz="2800" dirty="0" smtClean="0">
                <a:cs typeface="Arial" charset="0"/>
              </a:rPr>
              <a:t> policy needed.  But tradeoff – must use provider networks.  </a:t>
            </a:r>
          </a:p>
          <a:p>
            <a:endParaRPr lang="en-US" dirty="0" smtClean="0">
              <a:cs typeface="Arial" charset="0"/>
            </a:endParaRPr>
          </a:p>
        </p:txBody>
      </p:sp>
      <p:sp>
        <p:nvSpPr>
          <p:cNvPr id="8" name="Slide Number Placeholder 7"/>
          <p:cNvSpPr>
            <a:spLocks noGrp="1"/>
          </p:cNvSpPr>
          <p:nvPr>
            <p:ph type="sldNum" sz="quarter" idx="4294967295"/>
          </p:nvPr>
        </p:nvSpPr>
        <p:spPr>
          <a:xfrm>
            <a:off x="6553200" y="6340475"/>
            <a:ext cx="2133600" cy="365125"/>
          </a:xfrm>
          <a:prstGeom prst="rect">
            <a:avLst/>
          </a:prstGeom>
        </p:spPr>
        <p:txBody>
          <a:bodyPr/>
          <a:lstStyle/>
          <a:p>
            <a:pPr>
              <a:defRPr/>
            </a:pPr>
            <a:fld id="{885A69B2-5218-42C2-B888-204363120602}" type="slidenum">
              <a:rPr lang="en-US" smtClean="0"/>
              <a:pPr>
                <a:defRPr/>
              </a:pPr>
              <a:t>31</a:t>
            </a:fld>
            <a:endParaRPr lang="en-US" dirty="0"/>
          </a:p>
        </p:txBody>
      </p:sp>
      <p:pic>
        <p:nvPicPr>
          <p:cNvPr id="5" name="Picture 9" descr="C:\Users\Owner\AppData\Local\Microsoft\Windows\Temporary Internet Files\Content.IE5\T5C2NZ9X\hmo_blue_card[1].gif"/>
          <p:cNvPicPr>
            <a:picLocks noChangeAspect="1" noChangeArrowheads="1"/>
          </p:cNvPicPr>
          <p:nvPr/>
        </p:nvPicPr>
        <p:blipFill>
          <a:blip r:embed="rId4" cstate="print"/>
          <a:srcRect/>
          <a:stretch>
            <a:fillRect/>
          </a:stretch>
        </p:blipFill>
        <p:spPr bwMode="auto">
          <a:xfrm>
            <a:off x="6814863" y="5256020"/>
            <a:ext cx="2196070" cy="1449580"/>
          </a:xfrm>
          <a:prstGeom prst="rect">
            <a:avLst/>
          </a:prstGeom>
          <a:noFill/>
        </p:spPr>
      </p:pic>
      <p:pic>
        <p:nvPicPr>
          <p:cNvPr id="6" name="Picture 3" descr="C:\Users\Owner\AppData\Local\Microsoft\Windows\Temporary Internet Files\Content.IE5\T5C2NZ9X\insurance_card[1].jpg"/>
          <p:cNvPicPr>
            <a:picLocks noChangeAspect="1" noChangeArrowheads="1"/>
          </p:cNvPicPr>
          <p:nvPr/>
        </p:nvPicPr>
        <p:blipFill>
          <a:blip r:embed="rId5" cstate="print"/>
          <a:srcRect/>
          <a:stretch>
            <a:fillRect/>
          </a:stretch>
        </p:blipFill>
        <p:spPr bwMode="auto">
          <a:xfrm rot="21540000">
            <a:off x="4189545" y="5449531"/>
            <a:ext cx="2047132" cy="1316988"/>
          </a:xfrm>
          <a:prstGeom prst="rect">
            <a:avLst/>
          </a:prstGeom>
          <a:noFill/>
        </p:spPr>
      </p:pic>
      <p:sp>
        <p:nvSpPr>
          <p:cNvPr id="2" name="Rectangle 1"/>
          <p:cNvSpPr/>
          <p:nvPr/>
        </p:nvSpPr>
        <p:spPr>
          <a:xfrm>
            <a:off x="8382000" y="43934"/>
            <a:ext cx="383438" cy="307777"/>
          </a:xfrm>
          <a:prstGeom prst="rect">
            <a:avLst/>
          </a:prstGeom>
        </p:spPr>
        <p:txBody>
          <a:bodyPr wrap="none">
            <a:spAutoFit/>
          </a:bodyPr>
          <a:lstStyle/>
          <a:p>
            <a:pPr>
              <a:defRPr/>
            </a:pPr>
            <a:fld id="{885A69B2-5218-42C2-B888-204363120602}" type="slidenum">
              <a:rPr lang="en-US" sz="1400" b="1">
                <a:solidFill>
                  <a:schemeClr val="bg1"/>
                </a:solidFill>
              </a:rPr>
              <a:pPr>
                <a:defRPr/>
              </a:pPr>
              <a:t>31</a:t>
            </a:fld>
            <a:endParaRPr lang="en-US" sz="1400" b="1" dirty="0">
              <a:solidFill>
                <a:schemeClr val="bg1"/>
              </a:solidFill>
            </a:endParaRPr>
          </a:p>
        </p:txBody>
      </p:sp>
    </p:spTree>
    <p:custDataLst>
      <p:tags r:id="rId1"/>
    </p:custDataLst>
    <p:extLst>
      <p:ext uri="{BB962C8B-B14F-4D97-AF65-F5344CB8AC3E}">
        <p14:creationId xmlns:p14="http://schemas.microsoft.com/office/powerpoint/2010/main" val="188001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457200" y="457200"/>
            <a:ext cx="8229600" cy="990600"/>
          </a:xfrm>
        </p:spPr>
        <p:txBody>
          <a:bodyPr>
            <a:noAutofit/>
          </a:bodyPr>
          <a:lstStyle/>
          <a:p>
            <a:r>
              <a:rPr lang="en-US" b="1" dirty="0" smtClean="0">
                <a:cs typeface="Arial" charset="0"/>
              </a:rPr>
              <a:t>How Medicare Advantage Plans Work</a:t>
            </a:r>
          </a:p>
        </p:txBody>
      </p:sp>
      <p:sp>
        <p:nvSpPr>
          <p:cNvPr id="65540" name="Rectangle 3"/>
          <p:cNvSpPr>
            <a:spLocks noGrp="1" noChangeArrowheads="1"/>
          </p:cNvSpPr>
          <p:nvPr>
            <p:ph idx="1"/>
          </p:nvPr>
        </p:nvSpPr>
        <p:spPr>
          <a:xfrm>
            <a:off x="381000" y="1219200"/>
            <a:ext cx="8305800" cy="5257800"/>
          </a:xfrm>
        </p:spPr>
        <p:txBody>
          <a:bodyPr/>
          <a:lstStyle/>
          <a:p>
            <a:r>
              <a:rPr lang="en-US" sz="2800" dirty="0" smtClean="0">
                <a:cs typeface="Arial" charset="0"/>
              </a:rPr>
              <a:t>Still in Medicare with all rights and protections, though different appeal system. </a:t>
            </a:r>
          </a:p>
          <a:p>
            <a:r>
              <a:rPr lang="en-US" sz="2800" dirty="0" smtClean="0">
                <a:cs typeface="Arial" charset="0"/>
              </a:rPr>
              <a:t>Still get all Medicare-covered services, except some may require prior approval by plan</a:t>
            </a:r>
          </a:p>
          <a:p>
            <a:pPr lvl="1" indent="-115888">
              <a:defRPr/>
            </a:pPr>
            <a:r>
              <a:rPr lang="en-US" sz="2800" dirty="0" smtClean="0">
                <a:cs typeface="Arial" charset="0"/>
              </a:rPr>
              <a:t> Some plans </a:t>
            </a:r>
            <a:r>
              <a:rPr lang="en-US" sz="2800" dirty="0">
                <a:cs typeface="Arial" charset="0"/>
              </a:rPr>
              <a:t>may provide additional </a:t>
            </a:r>
            <a:r>
              <a:rPr lang="en-US" sz="2800" dirty="0" smtClean="0">
                <a:cs typeface="Arial" charset="0"/>
              </a:rPr>
              <a:t>benefits (i.e. dental, eyeglasses, gym membership, transportation)</a:t>
            </a:r>
            <a:endParaRPr lang="en-US" sz="2800" dirty="0">
              <a:cs typeface="Arial" charset="0"/>
            </a:endParaRPr>
          </a:p>
          <a:p>
            <a:r>
              <a:rPr lang="en-US" sz="2800" dirty="0" smtClean="0">
                <a:cs typeface="Arial" charset="0"/>
              </a:rPr>
              <a:t>Plan may include prescription drug coverage (so don’t enroll in a separate Part D plan)</a:t>
            </a:r>
          </a:p>
          <a:p>
            <a:r>
              <a:rPr lang="en-US" sz="2800" dirty="0" smtClean="0">
                <a:cs typeface="Arial" charset="0"/>
              </a:rPr>
              <a:t> Benefits and cost-sharing may be different than Original Medicare, provided CMS has approved them as “actuarially equivalent” </a:t>
            </a:r>
          </a:p>
          <a:p>
            <a:pPr marL="341312" indent="0">
              <a:buNone/>
            </a:pPr>
            <a:endParaRPr lang="en-US" sz="2800" dirty="0" smtClean="0">
              <a:cs typeface="Arial" charset="0"/>
            </a:endParaRPr>
          </a:p>
        </p:txBody>
      </p:sp>
      <p:sp>
        <p:nvSpPr>
          <p:cNvPr id="8" name="Slide Number Placeholder 7"/>
          <p:cNvSpPr>
            <a:spLocks noGrp="1"/>
          </p:cNvSpPr>
          <p:nvPr>
            <p:ph type="sldNum" sz="quarter" idx="4294967295"/>
          </p:nvPr>
        </p:nvSpPr>
        <p:spPr>
          <a:xfrm>
            <a:off x="6934200" y="0"/>
            <a:ext cx="2133600" cy="365125"/>
          </a:xfrm>
          <a:prstGeom prst="rect">
            <a:avLst/>
          </a:prstGeom>
        </p:spPr>
        <p:txBody>
          <a:bodyPr/>
          <a:lstStyle/>
          <a:p>
            <a:pPr>
              <a:defRPr/>
            </a:pPr>
            <a:fld id="{885A69B2-5218-42C2-B888-204363120602}" type="slidenum">
              <a:rPr lang="en-US" smtClean="0"/>
              <a:pPr>
                <a:defRPr/>
              </a:pPr>
              <a:t>32</a:t>
            </a:fld>
            <a:endParaRPr lang="en-US" dirty="0"/>
          </a:p>
        </p:txBody>
      </p:sp>
    </p:spTree>
    <p:custDataLst>
      <p:tags r:id="rId1"/>
    </p:custDataLst>
    <p:extLst>
      <p:ext uri="{BB962C8B-B14F-4D97-AF65-F5344CB8AC3E}">
        <p14:creationId xmlns:p14="http://schemas.microsoft.com/office/powerpoint/2010/main" val="395684165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ChangeArrowheads="1"/>
          </p:cNvSpPr>
          <p:nvPr/>
        </p:nvSpPr>
        <p:spPr bwMode="auto">
          <a:xfrm>
            <a:off x="6553200" y="6248400"/>
            <a:ext cx="1905000" cy="457200"/>
          </a:xfrm>
          <a:prstGeom prst="rect">
            <a:avLst/>
          </a:prstGeom>
          <a:noFill/>
          <a:ln w="12700">
            <a:noFill/>
            <a:miter lim="800000"/>
            <a:headEnd/>
            <a:tailEnd/>
          </a:ln>
        </p:spPr>
        <p:txBody>
          <a:bodyPr wrap="none" anchor="ctr"/>
          <a:lstStyle/>
          <a:p>
            <a:endParaRPr lang="en-US" dirty="0"/>
          </a:p>
        </p:txBody>
      </p:sp>
      <p:sp>
        <p:nvSpPr>
          <p:cNvPr id="67589" name="Rectangle 4"/>
          <p:cNvSpPr>
            <a:spLocks noGrp="1" noChangeArrowheads="1"/>
          </p:cNvSpPr>
          <p:nvPr>
            <p:ph type="title"/>
          </p:nvPr>
        </p:nvSpPr>
        <p:spPr>
          <a:xfrm>
            <a:off x="0" y="274638"/>
            <a:ext cx="9144000" cy="944562"/>
          </a:xfrm>
        </p:spPr>
        <p:txBody>
          <a:bodyPr>
            <a:noAutofit/>
          </a:bodyPr>
          <a:lstStyle/>
          <a:p>
            <a:pPr algn="ctr"/>
            <a:r>
              <a:rPr lang="en-US" sz="3600" b="1" dirty="0" smtClean="0">
                <a:cs typeface="Arial" charset="0"/>
              </a:rPr>
              <a:t>Medicare Advantage Eligibility Requirements</a:t>
            </a:r>
          </a:p>
        </p:txBody>
      </p:sp>
      <p:sp>
        <p:nvSpPr>
          <p:cNvPr id="67590" name="Rectangle 5"/>
          <p:cNvSpPr>
            <a:spLocks noGrp="1" noChangeArrowheads="1"/>
          </p:cNvSpPr>
          <p:nvPr>
            <p:ph idx="1"/>
          </p:nvPr>
        </p:nvSpPr>
        <p:spPr>
          <a:xfrm>
            <a:off x="471488" y="1148024"/>
            <a:ext cx="7924800" cy="5105400"/>
          </a:xfrm>
        </p:spPr>
        <p:txBody>
          <a:bodyPr/>
          <a:lstStyle/>
          <a:p>
            <a:r>
              <a:rPr lang="en-US" sz="3200" dirty="0" smtClean="0">
                <a:cs typeface="Arial" charset="0"/>
              </a:rPr>
              <a:t>You must live in the plan’s service area</a:t>
            </a:r>
          </a:p>
          <a:p>
            <a:r>
              <a:rPr lang="en-US" sz="3200" dirty="0" smtClean="0">
                <a:cs typeface="Arial" charset="0"/>
              </a:rPr>
              <a:t>You must have Medicare Part A </a:t>
            </a:r>
            <a:r>
              <a:rPr lang="en-US" sz="3200" b="1" dirty="0" smtClean="0">
                <a:cs typeface="Arial" charset="0"/>
              </a:rPr>
              <a:t>and</a:t>
            </a:r>
            <a:r>
              <a:rPr lang="en-US" sz="3200" dirty="0" smtClean="0">
                <a:cs typeface="Arial" charset="0"/>
              </a:rPr>
              <a:t> Part B</a:t>
            </a:r>
          </a:p>
          <a:p>
            <a:r>
              <a:rPr lang="en-US" sz="3200" dirty="0" smtClean="0">
                <a:cs typeface="Arial" charset="0"/>
              </a:rPr>
              <a:t>You must not have ESRD when you enroll</a:t>
            </a:r>
          </a:p>
          <a:p>
            <a:pPr marL="622300" lvl="1" indent="-109538"/>
            <a:r>
              <a:rPr lang="en-US" sz="2800" dirty="0" smtClean="0">
                <a:cs typeface="Arial" charset="0"/>
              </a:rPr>
              <a:t>	Some exceptions</a:t>
            </a:r>
          </a:p>
          <a:p>
            <a:r>
              <a:rPr lang="en-US" sz="3200" dirty="0" smtClean="0">
                <a:cs typeface="Arial" charset="0"/>
              </a:rPr>
              <a:t>You must provide necessary information</a:t>
            </a:r>
          </a:p>
          <a:p>
            <a:r>
              <a:rPr lang="en-US" sz="3200" dirty="0" smtClean="0">
                <a:cs typeface="Arial" charset="0"/>
              </a:rPr>
              <a:t>You must follow plan’s rules re staying in network, getting prior approval</a:t>
            </a:r>
          </a:p>
          <a:p>
            <a:r>
              <a:rPr lang="en-US" sz="3200" dirty="0" smtClean="0">
                <a:cs typeface="Arial" charset="0"/>
              </a:rPr>
              <a:t>You can only belong to one plan at a time</a:t>
            </a:r>
          </a:p>
        </p:txBody>
      </p:sp>
      <p:sp>
        <p:nvSpPr>
          <p:cNvPr id="11" name="Slide Number Placeholder 10"/>
          <p:cNvSpPr>
            <a:spLocks noGrp="1"/>
          </p:cNvSpPr>
          <p:nvPr>
            <p:ph type="sldNum" sz="quarter" idx="4294967295"/>
          </p:nvPr>
        </p:nvSpPr>
        <p:spPr>
          <a:xfrm>
            <a:off x="6934200" y="0"/>
            <a:ext cx="2133600" cy="365125"/>
          </a:xfrm>
          <a:prstGeom prst="rect">
            <a:avLst/>
          </a:prstGeom>
        </p:spPr>
        <p:txBody>
          <a:bodyPr/>
          <a:lstStyle/>
          <a:p>
            <a:pPr>
              <a:defRPr/>
            </a:pPr>
            <a:fld id="{885A69B2-5218-42C2-B888-204363120602}" type="slidenum">
              <a:rPr lang="en-US" smtClean="0"/>
              <a:pPr>
                <a:defRPr/>
              </a:pPr>
              <a:t>33</a:t>
            </a:fld>
            <a:endParaRPr lang="en-US" dirty="0"/>
          </a:p>
        </p:txBody>
      </p:sp>
      <p:sp>
        <p:nvSpPr>
          <p:cNvPr id="67591" name="Rectangle 6"/>
          <p:cNvSpPr>
            <a:spLocks noChangeArrowheads="1"/>
          </p:cNvSpPr>
          <p:nvPr/>
        </p:nvSpPr>
        <p:spPr bwMode="auto">
          <a:xfrm>
            <a:off x="4433888" y="5029200"/>
            <a:ext cx="184150" cy="457200"/>
          </a:xfrm>
          <a:prstGeom prst="rect">
            <a:avLst/>
          </a:prstGeom>
          <a:noFill/>
          <a:ln w="12700">
            <a:noFill/>
            <a:miter lim="800000"/>
            <a:headEnd/>
            <a:tailEnd/>
          </a:ln>
        </p:spPr>
        <p:txBody>
          <a:bodyPr wrap="none">
            <a:spAutoFit/>
          </a:bodyPr>
          <a:lstStyle/>
          <a:p>
            <a:pPr algn="ctr" eaLnBrk="0" hangingPunct="0"/>
            <a:endParaRPr lang="en-US" sz="2400" dirty="0">
              <a:latin typeface="Times New Roman" pitchFamily="18" charset="0"/>
            </a:endParaRPr>
          </a:p>
        </p:txBody>
      </p:sp>
    </p:spTree>
    <p:custDataLst>
      <p:tags r:id="rId1"/>
    </p:custDataLst>
    <p:extLst>
      <p:ext uri="{BB962C8B-B14F-4D97-AF65-F5344CB8AC3E}">
        <p14:creationId xmlns:p14="http://schemas.microsoft.com/office/powerpoint/2010/main" val="67525619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2"/>
          <p:cNvSpPr>
            <a:spLocks noGrp="1" noChangeArrowheads="1"/>
          </p:cNvSpPr>
          <p:nvPr>
            <p:ph type="title"/>
          </p:nvPr>
        </p:nvSpPr>
        <p:spPr/>
        <p:txBody>
          <a:bodyPr>
            <a:noAutofit/>
          </a:bodyPr>
          <a:lstStyle/>
          <a:p>
            <a:r>
              <a:rPr lang="en-US" b="1" dirty="0" smtClean="0">
                <a:cs typeface="Arial" charset="0"/>
              </a:rPr>
              <a:t>Medicare Advantage Plan Costs</a:t>
            </a:r>
            <a:endParaRPr lang="en-US" sz="1200" b="1" dirty="0" smtClean="0">
              <a:cs typeface="Arial" charset="0"/>
            </a:endParaRPr>
          </a:p>
        </p:txBody>
      </p:sp>
      <p:sp>
        <p:nvSpPr>
          <p:cNvPr id="71685" name="Rectangle 3"/>
          <p:cNvSpPr>
            <a:spLocks noGrp="1" noChangeArrowheads="1"/>
          </p:cNvSpPr>
          <p:nvPr>
            <p:ph idx="1"/>
          </p:nvPr>
        </p:nvSpPr>
        <p:spPr>
          <a:xfrm>
            <a:off x="457200" y="1371600"/>
            <a:ext cx="8229600" cy="5105400"/>
          </a:xfrm>
        </p:spPr>
        <p:txBody>
          <a:bodyPr>
            <a:normAutofit fontScale="85000" lnSpcReduction="20000"/>
          </a:bodyPr>
          <a:lstStyle/>
          <a:p>
            <a:r>
              <a:rPr lang="en-US" sz="3300" dirty="0" smtClean="0">
                <a:cs typeface="Arial" charset="0"/>
              </a:rPr>
              <a:t>Must still pay the </a:t>
            </a:r>
            <a:r>
              <a:rPr lang="en-US" sz="3300" b="1" dirty="0" smtClean="0">
                <a:cs typeface="Arial" charset="0"/>
              </a:rPr>
              <a:t>Medicare Part B premium</a:t>
            </a:r>
          </a:p>
          <a:p>
            <a:pPr lvl="1"/>
            <a:r>
              <a:rPr lang="en-US" sz="3300" dirty="0" smtClean="0">
                <a:cs typeface="Arial" charset="0"/>
              </a:rPr>
              <a:t>Some people may be eligible for state assistance with their Part B premium</a:t>
            </a:r>
          </a:p>
          <a:p>
            <a:r>
              <a:rPr lang="en-US" sz="3300" dirty="0" smtClean="0">
                <a:cs typeface="Arial" charset="0"/>
              </a:rPr>
              <a:t>You </a:t>
            </a:r>
            <a:r>
              <a:rPr lang="en-US" sz="3300" i="1" dirty="0" smtClean="0">
                <a:cs typeface="Arial" charset="0"/>
              </a:rPr>
              <a:t>may</a:t>
            </a:r>
            <a:r>
              <a:rPr lang="en-US" sz="3300" dirty="0" smtClean="0">
                <a:cs typeface="Arial" charset="0"/>
              </a:rPr>
              <a:t> also be charged a monthly health </a:t>
            </a:r>
            <a:r>
              <a:rPr lang="en-US" sz="3300" b="1" dirty="0" smtClean="0">
                <a:cs typeface="Arial" charset="0"/>
              </a:rPr>
              <a:t>premium</a:t>
            </a:r>
            <a:r>
              <a:rPr lang="en-US" sz="3300" dirty="0" smtClean="0">
                <a:cs typeface="Arial" charset="0"/>
              </a:rPr>
              <a:t> – depends on type of plan. See next slide. </a:t>
            </a:r>
          </a:p>
          <a:p>
            <a:r>
              <a:rPr lang="en-US" sz="3300" dirty="0" smtClean="0">
                <a:cs typeface="Arial" charset="0"/>
              </a:rPr>
              <a:t>You pay deductibles/coinsurance/copayments </a:t>
            </a:r>
          </a:p>
          <a:p>
            <a:pPr marL="744538" lvl="1" indent="-287338"/>
            <a:r>
              <a:rPr lang="en-US" sz="3300" dirty="0" smtClean="0">
                <a:cs typeface="Arial" charset="0"/>
              </a:rPr>
              <a:t>Different from Original Medicare</a:t>
            </a:r>
          </a:p>
          <a:p>
            <a:pPr marL="744538" lvl="1" indent="-287338"/>
            <a:r>
              <a:rPr lang="en-US" sz="3300" dirty="0" smtClean="0">
                <a:cs typeface="Arial" charset="0"/>
              </a:rPr>
              <a:t>Varies from plan to plan </a:t>
            </a:r>
          </a:p>
          <a:p>
            <a:pPr marL="182880" indent="-182880"/>
            <a:r>
              <a:rPr lang="en-US" sz="3300" b="1" dirty="0" smtClean="0">
                <a:cs typeface="Arial" charset="0"/>
              </a:rPr>
              <a:t>NO MEDIGAP policy </a:t>
            </a:r>
            <a:r>
              <a:rPr lang="en-US" sz="3300" dirty="0" smtClean="0">
                <a:cs typeface="Arial" charset="0"/>
              </a:rPr>
              <a:t>needed, since they don’t pay coinsurance/costs for MA plans.  Saves that cost, but tradeoff with network limits and could have high copayments in MA too</a:t>
            </a:r>
            <a:r>
              <a:rPr lang="en-US" sz="3600" dirty="0" smtClean="0">
                <a:cs typeface="Arial" charset="0"/>
              </a:rPr>
              <a:t>. </a:t>
            </a:r>
          </a:p>
        </p:txBody>
      </p:sp>
      <p:sp>
        <p:nvSpPr>
          <p:cNvPr id="8" name="Slide Number Placeholder 7"/>
          <p:cNvSpPr>
            <a:spLocks noGrp="1"/>
          </p:cNvSpPr>
          <p:nvPr>
            <p:ph type="sldNum" sz="quarter" idx="4294967295"/>
          </p:nvPr>
        </p:nvSpPr>
        <p:spPr>
          <a:xfrm>
            <a:off x="6934200" y="0"/>
            <a:ext cx="2133600" cy="365125"/>
          </a:xfrm>
          <a:prstGeom prst="rect">
            <a:avLst/>
          </a:prstGeom>
        </p:spPr>
        <p:txBody>
          <a:bodyPr/>
          <a:lstStyle/>
          <a:p>
            <a:pPr>
              <a:defRPr/>
            </a:pPr>
            <a:fld id="{885A69B2-5218-42C2-B888-204363120602}" type="slidenum">
              <a:rPr lang="en-US" smtClean="0"/>
              <a:pPr>
                <a:defRPr/>
              </a:pPr>
              <a:t>34</a:t>
            </a:fld>
            <a:endParaRPr lang="en-US" dirty="0"/>
          </a:p>
        </p:txBody>
      </p:sp>
    </p:spTree>
    <p:custDataLst>
      <p:tags r:id="rId1"/>
    </p:custDataLst>
    <p:extLst>
      <p:ext uri="{BB962C8B-B14F-4D97-AF65-F5344CB8AC3E}">
        <p14:creationId xmlns:p14="http://schemas.microsoft.com/office/powerpoint/2010/main" val="283106905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457200" y="381000"/>
            <a:ext cx="8229600" cy="609600"/>
          </a:xfrm>
        </p:spPr>
        <p:txBody>
          <a:bodyPr>
            <a:noAutofit/>
          </a:bodyPr>
          <a:lstStyle/>
          <a:p>
            <a:r>
              <a:rPr lang="en-US" b="1" dirty="0" smtClean="0">
                <a:cs typeface="Arial" charset="0"/>
              </a:rPr>
              <a:t>Types of Medicare Advantage Plans</a:t>
            </a:r>
          </a:p>
        </p:txBody>
      </p:sp>
      <p:sp>
        <p:nvSpPr>
          <p:cNvPr id="66564" name="Rectangle 3"/>
          <p:cNvSpPr>
            <a:spLocks noGrp="1" noChangeArrowheads="1"/>
          </p:cNvSpPr>
          <p:nvPr>
            <p:ph idx="1"/>
          </p:nvPr>
        </p:nvSpPr>
        <p:spPr>
          <a:xfrm>
            <a:off x="381000" y="990600"/>
            <a:ext cx="8382000" cy="4724400"/>
          </a:xfrm>
          <a:solidFill>
            <a:schemeClr val="bg1"/>
          </a:solidFill>
        </p:spPr>
        <p:txBody>
          <a:bodyPr/>
          <a:lstStyle/>
          <a:p>
            <a:r>
              <a:rPr lang="en-US" sz="2600" dirty="0" smtClean="0">
                <a:cs typeface="Arial" charset="0"/>
              </a:rPr>
              <a:t>Many plans usually have </a:t>
            </a:r>
            <a:r>
              <a:rPr lang="en-US" sz="2600" b="1" dirty="0" smtClean="0">
                <a:cs typeface="Arial" charset="0"/>
              </a:rPr>
              <a:t>no premium --</a:t>
            </a:r>
            <a:endParaRPr lang="en-US" sz="2600" dirty="0" smtClean="0">
              <a:cs typeface="Arial" charset="0"/>
            </a:endParaRPr>
          </a:p>
          <a:p>
            <a:pPr lvl="1">
              <a:buFont typeface="Courier New" panose="02070309020205020404" pitchFamily="49" charset="0"/>
              <a:buChar char="o"/>
            </a:pPr>
            <a:r>
              <a:rPr lang="en-US" sz="2400" dirty="0" smtClean="0">
                <a:cs typeface="Arial" charset="0"/>
              </a:rPr>
              <a:t>Health Maintenance Organization (HMO) –no or low premium, </a:t>
            </a:r>
            <a:r>
              <a:rPr lang="en-US" sz="2400" b="1" dirty="0" smtClean="0">
                <a:cs typeface="Arial" charset="0"/>
              </a:rPr>
              <a:t>but must stay “in network</a:t>
            </a:r>
            <a:r>
              <a:rPr lang="en-US" sz="2400" dirty="0" smtClean="0">
                <a:cs typeface="Arial" charset="0"/>
              </a:rPr>
              <a:t>”</a:t>
            </a:r>
          </a:p>
          <a:p>
            <a:pPr lvl="1">
              <a:buFont typeface="Courier New" panose="02070309020205020404" pitchFamily="49" charset="0"/>
              <a:buChar char="o"/>
            </a:pPr>
            <a:r>
              <a:rPr lang="en-US" sz="2400" dirty="0">
                <a:cs typeface="Arial" charset="0"/>
              </a:rPr>
              <a:t>Special Needs Plan (SNP)-cater to “dual </a:t>
            </a:r>
            <a:r>
              <a:rPr lang="en-US" sz="2400" dirty="0" err="1">
                <a:cs typeface="Arial" charset="0"/>
              </a:rPr>
              <a:t>eligibles</a:t>
            </a:r>
            <a:r>
              <a:rPr lang="en-US" sz="2400" dirty="0">
                <a:cs typeface="Arial" charset="0"/>
              </a:rPr>
              <a:t>” or nursing home residents, </a:t>
            </a:r>
            <a:r>
              <a:rPr lang="en-US" sz="2400" dirty="0" smtClean="0">
                <a:cs typeface="Arial" charset="0"/>
              </a:rPr>
              <a:t>HIV-AIDS, etc</a:t>
            </a:r>
            <a:r>
              <a:rPr lang="en-US" sz="2400" dirty="0">
                <a:cs typeface="Arial" charset="0"/>
              </a:rPr>
              <a:t>. </a:t>
            </a:r>
          </a:p>
          <a:p>
            <a:r>
              <a:rPr lang="en-US" sz="2600" dirty="0" smtClean="0">
                <a:cs typeface="Arial" charset="0"/>
              </a:rPr>
              <a:t>Plans usually with a </a:t>
            </a:r>
            <a:r>
              <a:rPr lang="en-US" sz="2600" b="1" dirty="0" smtClean="0">
                <a:cs typeface="Arial" charset="0"/>
              </a:rPr>
              <a:t>premium</a:t>
            </a:r>
            <a:r>
              <a:rPr lang="en-US" sz="2600" b="1" dirty="0">
                <a:cs typeface="Arial" charset="0"/>
              </a:rPr>
              <a:t>, may go out of network</a:t>
            </a:r>
          </a:p>
          <a:p>
            <a:pPr lvl="1">
              <a:buFont typeface="Courier New" panose="02070309020205020404" pitchFamily="49" charset="0"/>
              <a:buChar char="o"/>
            </a:pPr>
            <a:r>
              <a:rPr lang="en-US" sz="2400" dirty="0" smtClean="0">
                <a:cs typeface="Arial" charset="0"/>
              </a:rPr>
              <a:t>Preferred Provider Organization (PPO) Private Fee-for-Service (PFFS)</a:t>
            </a:r>
          </a:p>
          <a:p>
            <a:pPr lvl="1">
              <a:buFont typeface="Courier New" panose="02070309020205020404" pitchFamily="49" charset="0"/>
              <a:buChar char="o"/>
            </a:pPr>
            <a:r>
              <a:rPr lang="en-US" sz="2400" dirty="0" smtClean="0">
                <a:cs typeface="Arial" charset="0"/>
              </a:rPr>
              <a:t>HMO Point-of-Service Plan (HMOPOS)</a:t>
            </a:r>
          </a:p>
          <a:p>
            <a:r>
              <a:rPr lang="en-US" sz="2600" dirty="0" smtClean="0">
                <a:cs typeface="Arial" charset="0"/>
              </a:rPr>
              <a:t>Medicare Medical Savings Account (MSA)</a:t>
            </a:r>
          </a:p>
          <a:p>
            <a:r>
              <a:rPr lang="en-US" sz="2600" dirty="0" smtClean="0">
                <a:cs typeface="Arial" charset="0"/>
              </a:rPr>
              <a:t>Not all types of plans are available in all areas</a:t>
            </a:r>
          </a:p>
        </p:txBody>
      </p:sp>
      <p:sp>
        <p:nvSpPr>
          <p:cNvPr id="8" name="Slide Number Placeholder 7"/>
          <p:cNvSpPr>
            <a:spLocks noGrp="1"/>
          </p:cNvSpPr>
          <p:nvPr>
            <p:ph type="sldNum" sz="quarter" idx="4294967295"/>
          </p:nvPr>
        </p:nvSpPr>
        <p:spPr>
          <a:xfrm>
            <a:off x="6858000" y="0"/>
            <a:ext cx="2133600" cy="365125"/>
          </a:xfrm>
          <a:prstGeom prst="rect">
            <a:avLst/>
          </a:prstGeom>
        </p:spPr>
        <p:txBody>
          <a:bodyPr/>
          <a:lstStyle/>
          <a:p>
            <a:pPr>
              <a:defRPr/>
            </a:pPr>
            <a:fld id="{885A69B2-5218-42C2-B888-204363120602}" type="slidenum">
              <a:rPr lang="en-US" smtClean="0"/>
              <a:pPr>
                <a:defRPr/>
              </a:pPr>
              <a:t>35</a:t>
            </a:fld>
            <a:endParaRPr lang="en-US" dirty="0"/>
          </a:p>
        </p:txBody>
      </p:sp>
    </p:spTree>
    <p:custDataLst>
      <p:tags r:id="rId1"/>
    </p:custDataLst>
    <p:extLst>
      <p:ext uri="{BB962C8B-B14F-4D97-AF65-F5344CB8AC3E}">
        <p14:creationId xmlns:p14="http://schemas.microsoft.com/office/powerpoint/2010/main" val="328930184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normAutofit fontScale="90000"/>
          </a:bodyPr>
          <a:lstStyle/>
          <a:p>
            <a:r>
              <a:rPr lang="en-US" b="1" dirty="0" smtClean="0">
                <a:cs typeface="Arial" charset="0"/>
              </a:rPr>
              <a:t>Private Contracts (Opting Out of Medicare</a:t>
            </a:r>
            <a:r>
              <a:rPr lang="en-US" dirty="0" smtClean="0">
                <a:cs typeface="Arial" charset="0"/>
              </a:rPr>
              <a:t>)</a:t>
            </a:r>
          </a:p>
        </p:txBody>
      </p:sp>
      <p:sp>
        <p:nvSpPr>
          <p:cNvPr id="53252" name="Rectangle 3"/>
          <p:cNvSpPr>
            <a:spLocks noGrp="1" noChangeArrowheads="1"/>
          </p:cNvSpPr>
          <p:nvPr>
            <p:ph idx="1"/>
          </p:nvPr>
        </p:nvSpPr>
        <p:spPr/>
        <p:txBody>
          <a:bodyPr/>
          <a:lstStyle/>
          <a:p>
            <a:r>
              <a:rPr lang="en-US" sz="2800" dirty="0" smtClean="0">
                <a:cs typeface="Arial" charset="0"/>
              </a:rPr>
              <a:t>Doctor opts out of Medicare</a:t>
            </a:r>
          </a:p>
          <a:p>
            <a:r>
              <a:rPr lang="en-US" sz="2800" dirty="0" smtClean="0">
                <a:cs typeface="Arial" charset="0"/>
              </a:rPr>
              <a:t>Agreement between you and your doctor</a:t>
            </a:r>
          </a:p>
          <a:p>
            <a:pPr lvl="1"/>
            <a:r>
              <a:rPr lang="en-US" sz="2800" dirty="0" smtClean="0">
                <a:cs typeface="Arial" charset="0"/>
              </a:rPr>
              <a:t>Doctor doesn’t furnish services through Medicare</a:t>
            </a:r>
          </a:p>
          <a:p>
            <a:pPr lvl="1"/>
            <a:r>
              <a:rPr lang="en-US" sz="2800" dirty="0" smtClean="0">
                <a:cs typeface="Arial" charset="0"/>
              </a:rPr>
              <a:t>Original Medicare and Medigap will not pay</a:t>
            </a:r>
          </a:p>
          <a:p>
            <a:pPr lvl="1"/>
            <a:r>
              <a:rPr lang="en-US" sz="2800" dirty="0" smtClean="0">
                <a:cs typeface="Arial" charset="0"/>
              </a:rPr>
              <a:t>Other Medicare plans will not pay</a:t>
            </a:r>
          </a:p>
          <a:p>
            <a:pPr lvl="1"/>
            <a:r>
              <a:rPr lang="en-US" sz="2800" dirty="0" smtClean="0">
                <a:cs typeface="Arial" charset="0"/>
              </a:rPr>
              <a:t>You will pay full amount for the services you get</a:t>
            </a:r>
          </a:p>
          <a:p>
            <a:pPr lvl="1"/>
            <a:r>
              <a:rPr lang="en-US" sz="2800" dirty="0" smtClean="0">
                <a:cs typeface="Arial" charset="0"/>
              </a:rPr>
              <a:t>No claim should be submitted</a:t>
            </a:r>
          </a:p>
          <a:p>
            <a:pPr lvl="1"/>
            <a:r>
              <a:rPr lang="en-US" sz="2800" dirty="0" smtClean="0">
                <a:cs typeface="Arial" charset="0"/>
              </a:rPr>
              <a:t>You cannot be asked to sign this agreement in an emergency</a:t>
            </a:r>
          </a:p>
        </p:txBody>
      </p:sp>
      <p:sp>
        <p:nvSpPr>
          <p:cNvPr id="8" name="Slide Number Placeholder 7"/>
          <p:cNvSpPr>
            <a:spLocks noGrp="1"/>
          </p:cNvSpPr>
          <p:nvPr>
            <p:ph type="sldNum" sz="quarter" idx="4294967295"/>
          </p:nvPr>
        </p:nvSpPr>
        <p:spPr>
          <a:xfrm>
            <a:off x="6858000" y="0"/>
            <a:ext cx="2133600" cy="365125"/>
          </a:xfrm>
          <a:prstGeom prst="rect">
            <a:avLst/>
          </a:prstGeom>
        </p:spPr>
        <p:txBody>
          <a:bodyPr/>
          <a:lstStyle/>
          <a:p>
            <a:pPr>
              <a:defRPr/>
            </a:pPr>
            <a:fld id="{885A69B2-5218-42C2-B888-204363120602}" type="slidenum">
              <a:rPr lang="en-US" smtClean="0"/>
              <a:pPr>
                <a:defRPr/>
              </a:pPr>
              <a:t>36</a:t>
            </a:fld>
            <a:endParaRPr lang="en-US" dirty="0"/>
          </a:p>
        </p:txBody>
      </p:sp>
    </p:spTree>
    <p:custDataLst>
      <p:tags r:id="rId1"/>
    </p:custDataLst>
    <p:extLst>
      <p:ext uri="{BB962C8B-B14F-4D97-AF65-F5344CB8AC3E}">
        <p14:creationId xmlns:p14="http://schemas.microsoft.com/office/powerpoint/2010/main" val="38765777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89243114"/>
              </p:ext>
            </p:extLst>
          </p:nvPr>
        </p:nvGraphicFramePr>
        <p:xfrm>
          <a:off x="304800" y="685800"/>
          <a:ext cx="8763000" cy="6019800"/>
        </p:xfrm>
        <a:graphic>
          <a:graphicData uri="http://schemas.openxmlformats.org/drawingml/2006/table">
            <a:tbl>
              <a:tblPr firstRow="1" bandRow="1">
                <a:tableStyleId>{5C22544A-7EE6-4342-B048-85BDC9FD1C3A}</a:tableStyleId>
              </a:tblPr>
              <a:tblGrid>
                <a:gridCol w="2015490">
                  <a:extLst>
                    <a:ext uri="{9D8B030D-6E8A-4147-A177-3AD203B41FA5}">
                      <a16:colId xmlns="" xmlns:a16="http://schemas.microsoft.com/office/drawing/2014/main" val="20000"/>
                    </a:ext>
                  </a:extLst>
                </a:gridCol>
                <a:gridCol w="2278380">
                  <a:extLst>
                    <a:ext uri="{9D8B030D-6E8A-4147-A177-3AD203B41FA5}">
                      <a16:colId xmlns="" xmlns:a16="http://schemas.microsoft.com/office/drawing/2014/main" val="20001"/>
                    </a:ext>
                  </a:extLst>
                </a:gridCol>
                <a:gridCol w="2278380">
                  <a:extLst>
                    <a:ext uri="{9D8B030D-6E8A-4147-A177-3AD203B41FA5}">
                      <a16:colId xmlns="" xmlns:a16="http://schemas.microsoft.com/office/drawing/2014/main" val="20002"/>
                    </a:ext>
                  </a:extLst>
                </a:gridCol>
                <a:gridCol w="2190750">
                  <a:extLst>
                    <a:ext uri="{9D8B030D-6E8A-4147-A177-3AD203B41FA5}">
                      <a16:colId xmlns="" xmlns:a16="http://schemas.microsoft.com/office/drawing/2014/main" val="20003"/>
                    </a:ext>
                  </a:extLst>
                </a:gridCol>
              </a:tblGrid>
              <a:tr h="1067556">
                <a:tc>
                  <a:txBody>
                    <a:bodyPr/>
                    <a:lstStyle/>
                    <a:p>
                      <a:endParaRPr lang="en-US" dirty="0"/>
                    </a:p>
                  </a:txBody>
                  <a:tcPr/>
                </a:tc>
                <a:tc>
                  <a:txBody>
                    <a:bodyPr/>
                    <a:lstStyle/>
                    <a:p>
                      <a:pPr algn="ctr"/>
                      <a:r>
                        <a:rPr lang="en-US" dirty="0"/>
                        <a:t>Who</a:t>
                      </a:r>
                      <a:r>
                        <a:rPr lang="en-US" baseline="0" dirty="0"/>
                        <a:t> Provides Coverage</a:t>
                      </a:r>
                      <a:endParaRPr lang="en-US" dirty="0"/>
                    </a:p>
                  </a:txBody>
                  <a:tcPr/>
                </a:tc>
                <a:tc>
                  <a:txBody>
                    <a:bodyPr/>
                    <a:lstStyle/>
                    <a:p>
                      <a:pPr algn="ctr"/>
                      <a:r>
                        <a:rPr lang="en-US" dirty="0"/>
                        <a:t>How DO</a:t>
                      </a:r>
                      <a:r>
                        <a:rPr lang="en-US" baseline="0" dirty="0"/>
                        <a:t> Beneficiaries use it</a:t>
                      </a:r>
                      <a:endParaRPr lang="en-US" dirty="0"/>
                    </a:p>
                  </a:txBody>
                  <a:tcPr/>
                </a:tc>
                <a:tc>
                  <a:txBody>
                    <a:bodyPr/>
                    <a:lstStyle/>
                    <a:p>
                      <a:pPr algn="ctr"/>
                      <a:r>
                        <a:rPr lang="en-US" dirty="0"/>
                        <a:t>Premium</a:t>
                      </a:r>
                    </a:p>
                  </a:txBody>
                  <a:tcPr/>
                </a:tc>
                <a:extLst>
                  <a:ext uri="{0D108BD9-81ED-4DB2-BD59-A6C34878D82A}">
                    <a16:rowId xmlns="" xmlns:a16="http://schemas.microsoft.com/office/drawing/2014/main" val="10000"/>
                  </a:ext>
                </a:extLst>
              </a:tr>
              <a:tr h="651328">
                <a:tc>
                  <a:txBody>
                    <a:bodyPr/>
                    <a:lstStyle/>
                    <a:p>
                      <a:r>
                        <a:rPr lang="en-US" dirty="0"/>
                        <a:t>PART A</a:t>
                      </a:r>
                    </a:p>
                  </a:txBody>
                  <a:tcPr/>
                </a:tc>
                <a:tc>
                  <a:txBody>
                    <a:bodyPr/>
                    <a:lstStyle/>
                    <a:p>
                      <a:r>
                        <a:rPr lang="en-US" dirty="0"/>
                        <a:t>Federal</a:t>
                      </a:r>
                      <a:r>
                        <a:rPr lang="en-US" baseline="0" dirty="0"/>
                        <a:t> Government</a:t>
                      </a:r>
                      <a:endParaRPr lang="en-US" dirty="0"/>
                    </a:p>
                  </a:txBody>
                  <a:tcPr/>
                </a:tc>
                <a:tc>
                  <a:txBody>
                    <a:bodyPr/>
                    <a:lstStyle/>
                    <a:p>
                      <a:r>
                        <a:rPr lang="en-US" dirty="0"/>
                        <a:t>Medicare Card </a:t>
                      </a:r>
                    </a:p>
                  </a:txBody>
                  <a:tcPr/>
                </a:tc>
                <a:tc>
                  <a:txBody>
                    <a:bodyPr/>
                    <a:lstStyle/>
                    <a:p>
                      <a:r>
                        <a:rPr lang="en-US" dirty="0"/>
                        <a:t>Free for most</a:t>
                      </a:r>
                    </a:p>
                  </a:txBody>
                  <a:tcPr/>
                </a:tc>
                <a:extLst>
                  <a:ext uri="{0D108BD9-81ED-4DB2-BD59-A6C34878D82A}">
                    <a16:rowId xmlns="" xmlns:a16="http://schemas.microsoft.com/office/drawing/2014/main" val="10001"/>
                  </a:ext>
                </a:extLst>
              </a:tr>
              <a:tr h="930469">
                <a:tc>
                  <a:txBody>
                    <a:bodyPr/>
                    <a:lstStyle/>
                    <a:p>
                      <a:r>
                        <a:rPr lang="en-US" dirty="0"/>
                        <a:t>PART</a:t>
                      </a:r>
                      <a:r>
                        <a:rPr lang="en-US" baseline="0" dirty="0"/>
                        <a:t> B</a:t>
                      </a:r>
                      <a:endParaRPr lang="en-US" dirty="0"/>
                    </a:p>
                  </a:txBody>
                  <a:tcPr/>
                </a:tc>
                <a:tc>
                  <a:txBody>
                    <a:bodyPr/>
                    <a:lstStyle/>
                    <a:p>
                      <a:r>
                        <a:rPr lang="en-US" dirty="0"/>
                        <a:t>Federal Government</a:t>
                      </a:r>
                    </a:p>
                  </a:txBody>
                  <a:tcPr/>
                </a:tc>
                <a:tc>
                  <a:txBody>
                    <a:bodyPr/>
                    <a:lstStyle/>
                    <a:p>
                      <a:r>
                        <a:rPr lang="en-US" dirty="0"/>
                        <a:t>Medicare Card</a:t>
                      </a:r>
                    </a:p>
                  </a:txBody>
                  <a:tcPr/>
                </a:tc>
                <a:tc>
                  <a:txBody>
                    <a:bodyPr/>
                    <a:lstStyle/>
                    <a:p>
                      <a:r>
                        <a:rPr lang="en-US" dirty="0"/>
                        <a:t>$104.90</a:t>
                      </a:r>
                      <a:r>
                        <a:rPr lang="en-US" baseline="0" dirty="0"/>
                        <a:t> </a:t>
                      </a:r>
                      <a:r>
                        <a:rPr lang="en-US" baseline="0" dirty="0" smtClean="0"/>
                        <a:t>if pre-2016 </a:t>
                      </a:r>
                      <a:r>
                        <a:rPr lang="en-US" sz="1800" kern="1200" dirty="0" smtClean="0">
                          <a:solidFill>
                            <a:schemeClr val="dk1"/>
                          </a:solidFill>
                          <a:latin typeface="+mn-lt"/>
                          <a:ea typeface="+mn-ea"/>
                          <a:cs typeface="+mn-cs"/>
                        </a:rPr>
                        <a:t>$121.80 if 2016+ </a:t>
                      </a:r>
                    </a:p>
                    <a:p>
                      <a:r>
                        <a:rPr lang="en-US" sz="1800" kern="1200" baseline="0" dirty="0" smtClean="0">
                          <a:solidFill>
                            <a:schemeClr val="dk1"/>
                          </a:solidFill>
                          <a:latin typeface="+mn-lt"/>
                          <a:ea typeface="+mn-ea"/>
                          <a:cs typeface="+mn-cs"/>
                        </a:rPr>
                        <a:t>More if high income</a:t>
                      </a:r>
                      <a:r>
                        <a:rPr lang="en-US" baseline="0" dirty="0" smtClean="0"/>
                        <a:t> </a:t>
                      </a:r>
                      <a:endParaRPr lang="en-US" dirty="0"/>
                    </a:p>
                  </a:txBody>
                  <a:tcPr/>
                </a:tc>
                <a:extLst>
                  <a:ext uri="{0D108BD9-81ED-4DB2-BD59-A6C34878D82A}">
                    <a16:rowId xmlns="" xmlns:a16="http://schemas.microsoft.com/office/drawing/2014/main" val="10002"/>
                  </a:ext>
                </a:extLst>
              </a:tr>
              <a:tr h="1209609">
                <a:tc>
                  <a:txBody>
                    <a:bodyPr/>
                    <a:lstStyle/>
                    <a:p>
                      <a:r>
                        <a:rPr lang="en-US" dirty="0"/>
                        <a:t>PART C</a:t>
                      </a:r>
                      <a:r>
                        <a:rPr lang="en-US" baseline="0" dirty="0"/>
                        <a:t> (Medicare Advantage)</a:t>
                      </a:r>
                      <a:endParaRPr lang="en-US" dirty="0"/>
                    </a:p>
                  </a:txBody>
                  <a:tcPr/>
                </a:tc>
                <a:tc>
                  <a:txBody>
                    <a:bodyPr/>
                    <a:lstStyle/>
                    <a:p>
                      <a:r>
                        <a:rPr lang="en-US" dirty="0"/>
                        <a:t>Private Insurance Plan (HMO, PPO,</a:t>
                      </a:r>
                      <a:r>
                        <a:rPr lang="en-US" baseline="0" dirty="0"/>
                        <a:t> </a:t>
                      </a:r>
                      <a:r>
                        <a:rPr lang="en-US" dirty="0"/>
                        <a:t>PFFS, MSA)</a:t>
                      </a:r>
                    </a:p>
                  </a:txBody>
                  <a:tcPr/>
                </a:tc>
                <a:tc>
                  <a:txBody>
                    <a:bodyPr/>
                    <a:lstStyle/>
                    <a:p>
                      <a:r>
                        <a:rPr lang="en-US" dirty="0"/>
                        <a:t>Medicare Advantage</a:t>
                      </a:r>
                      <a:r>
                        <a:rPr lang="en-US" baseline="0" dirty="0"/>
                        <a:t> Card from Insurance Company</a:t>
                      </a:r>
                      <a:endParaRPr lang="en-US" dirty="0"/>
                    </a:p>
                  </a:txBody>
                  <a:tcPr/>
                </a:tc>
                <a:tc>
                  <a:txBody>
                    <a:bodyPr/>
                    <a:lstStyle/>
                    <a:p>
                      <a:r>
                        <a:rPr lang="en-US" dirty="0"/>
                        <a:t>Usually free, some additional</a:t>
                      </a:r>
                      <a:r>
                        <a:rPr lang="en-US" baseline="0" dirty="0"/>
                        <a:t> fee for some plans</a:t>
                      </a:r>
                      <a:endParaRPr lang="en-US" dirty="0"/>
                    </a:p>
                  </a:txBody>
                  <a:tcPr/>
                </a:tc>
                <a:extLst>
                  <a:ext uri="{0D108BD9-81ED-4DB2-BD59-A6C34878D82A}">
                    <a16:rowId xmlns="" xmlns:a16="http://schemas.microsoft.com/office/drawing/2014/main" val="10003"/>
                  </a:ext>
                </a:extLst>
              </a:tr>
              <a:tr h="1404545">
                <a:tc>
                  <a:txBody>
                    <a:bodyPr/>
                    <a:lstStyle/>
                    <a:p>
                      <a:r>
                        <a:rPr lang="en-US" dirty="0"/>
                        <a:t>Part D</a:t>
                      </a:r>
                    </a:p>
                  </a:txBody>
                  <a:tcPr/>
                </a:tc>
                <a:tc>
                  <a:txBody>
                    <a:bodyPr/>
                    <a:lstStyle/>
                    <a:p>
                      <a:r>
                        <a:rPr lang="en-US" dirty="0"/>
                        <a:t>Private </a:t>
                      </a:r>
                      <a:r>
                        <a:rPr lang="en-US" dirty="0" smtClean="0"/>
                        <a:t>Insurance - Prescription </a:t>
                      </a:r>
                      <a:r>
                        <a:rPr lang="en-US" dirty="0"/>
                        <a:t>Drug </a:t>
                      </a:r>
                      <a:r>
                        <a:rPr lang="en-US" dirty="0" smtClean="0"/>
                        <a:t>Plan or Medicare Advantage w/Part D</a:t>
                      </a:r>
                      <a:endParaRPr lang="en-US" dirty="0"/>
                    </a:p>
                  </a:txBody>
                  <a:tcPr/>
                </a:tc>
                <a:tc>
                  <a:txBody>
                    <a:bodyPr/>
                    <a:lstStyle/>
                    <a:p>
                      <a:r>
                        <a:rPr lang="en-US" dirty="0"/>
                        <a:t>Prescription</a:t>
                      </a:r>
                      <a:r>
                        <a:rPr lang="en-US" baseline="0" dirty="0"/>
                        <a:t> Drug </a:t>
                      </a:r>
                      <a:r>
                        <a:rPr lang="en-US" baseline="0" dirty="0" smtClean="0"/>
                        <a:t>Plan Card or Medicare Advantage Card</a:t>
                      </a:r>
                      <a:endParaRPr lang="en-US" dirty="0"/>
                    </a:p>
                  </a:txBody>
                  <a:tcPr/>
                </a:tc>
                <a:tc>
                  <a:txBody>
                    <a:bodyPr/>
                    <a:lstStyle/>
                    <a:p>
                      <a:r>
                        <a:rPr lang="en-US" dirty="0"/>
                        <a:t>Additional</a:t>
                      </a:r>
                      <a:r>
                        <a:rPr lang="en-US" baseline="0" dirty="0"/>
                        <a:t> Premium for all plans unless you receive Extra Help</a:t>
                      </a:r>
                      <a:endParaRPr lang="en-US" dirty="0"/>
                    </a:p>
                  </a:txBody>
                  <a:tcPr/>
                </a:tc>
                <a:extLst>
                  <a:ext uri="{0D108BD9-81ED-4DB2-BD59-A6C34878D82A}">
                    <a16:rowId xmlns="" xmlns:a16="http://schemas.microsoft.com/office/drawing/2014/main" val="10004"/>
                  </a:ext>
                </a:extLst>
              </a:tr>
              <a:tr h="756293">
                <a:tc>
                  <a:txBody>
                    <a:bodyPr/>
                    <a:lstStyle/>
                    <a:p>
                      <a:r>
                        <a:rPr lang="en-US" dirty="0"/>
                        <a:t>MEDIGAP</a:t>
                      </a:r>
                    </a:p>
                  </a:txBody>
                  <a:tcPr/>
                </a:tc>
                <a:tc>
                  <a:txBody>
                    <a:bodyPr/>
                    <a:lstStyle/>
                    <a:p>
                      <a:r>
                        <a:rPr lang="en-US" dirty="0"/>
                        <a:t>Private Insurance Policy</a:t>
                      </a:r>
                    </a:p>
                  </a:txBody>
                  <a:tcPr/>
                </a:tc>
                <a:tc>
                  <a:txBody>
                    <a:bodyPr/>
                    <a:lstStyle/>
                    <a:p>
                      <a:r>
                        <a:rPr lang="en-US" dirty="0" err="1"/>
                        <a:t>Medigap</a:t>
                      </a:r>
                      <a:r>
                        <a:rPr lang="en-US" dirty="0"/>
                        <a:t> Card</a:t>
                      </a:r>
                      <a:r>
                        <a:rPr lang="en-US" baseline="0" dirty="0"/>
                        <a:t> + Medicare Card</a:t>
                      </a:r>
                      <a:endParaRPr lang="en-US" dirty="0"/>
                    </a:p>
                  </a:txBody>
                  <a:tcPr/>
                </a:tc>
                <a:tc>
                  <a:txBody>
                    <a:bodyPr/>
                    <a:lstStyle/>
                    <a:p>
                      <a:r>
                        <a:rPr lang="en-US" dirty="0"/>
                        <a:t>Additional premium for all plans</a:t>
                      </a:r>
                    </a:p>
                  </a:txBody>
                  <a:tcPr/>
                </a:tc>
                <a:extLst>
                  <a:ext uri="{0D108BD9-81ED-4DB2-BD59-A6C34878D82A}">
                    <a16:rowId xmlns=""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pPr>
              <a:defRPr/>
            </a:pPr>
            <a:fld id="{1E107DAD-D09B-451F-85A5-E6AF2E2057A5}" type="slidenum">
              <a:rPr lang="en-US" smtClean="0"/>
              <a:pPr>
                <a:defRPr/>
              </a:pPr>
              <a:t>37</a:t>
            </a:fld>
            <a:endParaRPr lang="en-US"/>
          </a:p>
        </p:txBody>
      </p:sp>
    </p:spTree>
    <p:custDataLst>
      <p:tags r:id="rId1"/>
    </p:custDataLst>
    <p:extLst>
      <p:ext uri="{BB962C8B-B14F-4D97-AF65-F5344CB8AC3E}">
        <p14:creationId xmlns:p14="http://schemas.microsoft.com/office/powerpoint/2010/main" val="27742732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Medicare Services, Deductibles  &amp; Costs</a:t>
            </a:r>
            <a:endParaRPr lang="en-US" sz="6000" dirty="0"/>
          </a:p>
        </p:txBody>
      </p:sp>
      <p:sp>
        <p:nvSpPr>
          <p:cNvPr id="3" name="Subtitle 2"/>
          <p:cNvSpPr>
            <a:spLocks noGrp="1"/>
          </p:cNvSpPr>
          <p:nvPr>
            <p:ph type="subTitle" idx="1"/>
          </p:nvPr>
        </p:nvSpPr>
        <p:spPr/>
        <p:txBody>
          <a:bodyPr/>
          <a:lstStyle/>
          <a:p>
            <a:r>
              <a:rPr lang="en-US" dirty="0" smtClean="0"/>
              <a:t>WARNING:   Services in USA only, with rare exceptions in border areas.  </a:t>
            </a:r>
          </a:p>
          <a:p>
            <a:r>
              <a:rPr lang="en-US" dirty="0" smtClean="0"/>
              <a:t>Must buy MEDIGAP with foreign coverage to supplement if travel.</a:t>
            </a:r>
            <a:endParaRPr lang="en-US" dirty="0"/>
          </a:p>
        </p:txBody>
      </p:sp>
      <p:sp>
        <p:nvSpPr>
          <p:cNvPr id="4" name="Slide Number Placeholder 3"/>
          <p:cNvSpPr>
            <a:spLocks noGrp="1"/>
          </p:cNvSpPr>
          <p:nvPr>
            <p:ph type="sldNum" sz="quarter" idx="12"/>
          </p:nvPr>
        </p:nvSpPr>
        <p:spPr/>
        <p:txBody>
          <a:bodyPr/>
          <a:lstStyle/>
          <a:p>
            <a:pPr>
              <a:defRPr/>
            </a:pPr>
            <a:fld id="{38A15B10-59EB-4966-9748-B0E43A67668C}" type="slidenum">
              <a:rPr lang="en-US" smtClean="0"/>
              <a:pPr>
                <a:defRPr/>
              </a:pPr>
              <a:t>38</a:t>
            </a:fld>
            <a:endParaRPr lang="en-US"/>
          </a:p>
        </p:txBody>
      </p:sp>
    </p:spTree>
    <p:extLst>
      <p:ext uri="{BB962C8B-B14F-4D97-AF65-F5344CB8AC3E}">
        <p14:creationId xmlns:p14="http://schemas.microsoft.com/office/powerpoint/2010/main" val="11383449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990600"/>
          </a:xfrm>
        </p:spPr>
        <p:txBody>
          <a:bodyPr/>
          <a:lstStyle/>
          <a:p>
            <a:r>
              <a:rPr lang="en-US" dirty="0" smtClean="0"/>
              <a:t> </a:t>
            </a:r>
            <a:r>
              <a:rPr lang="en-US" b="1" dirty="0" smtClean="0"/>
              <a:t>Part A &amp; B Services and Costs</a:t>
            </a:r>
            <a:endParaRPr lang="en-US" b="1" dirty="0"/>
          </a:p>
        </p:txBody>
      </p:sp>
      <p:sp>
        <p:nvSpPr>
          <p:cNvPr id="6" name="Content Placeholder 5"/>
          <p:cNvSpPr>
            <a:spLocks noGrp="1"/>
          </p:cNvSpPr>
          <p:nvPr>
            <p:ph idx="1"/>
          </p:nvPr>
        </p:nvSpPr>
        <p:spPr>
          <a:xfrm>
            <a:off x="457200" y="1143000"/>
            <a:ext cx="8229600" cy="5334000"/>
          </a:xfrm>
        </p:spPr>
        <p:txBody>
          <a:bodyPr/>
          <a:lstStyle/>
          <a:p>
            <a:r>
              <a:rPr lang="en-US" sz="2800" dirty="0" smtClean="0"/>
              <a:t>The following slides describe services covered by Part A and B, which are the same in Original Medicare &amp; Medicare Advantage.</a:t>
            </a:r>
          </a:p>
          <a:p>
            <a:r>
              <a:rPr lang="en-US" sz="2800" dirty="0" smtClean="0"/>
              <a:t>The costs of these services are shown for Original Medicare.</a:t>
            </a:r>
          </a:p>
          <a:p>
            <a:r>
              <a:rPr lang="en-US" sz="2800" dirty="0" smtClean="0"/>
              <a:t>Medicare Advantage plans may use the same deductibles, copayments and coinsurance OR have variations.  </a:t>
            </a:r>
          </a:p>
          <a:p>
            <a:r>
              <a:rPr lang="en-US" sz="2800" dirty="0" smtClean="0"/>
              <a:t>In Original Medicare, many beneficiaries buy a </a:t>
            </a:r>
            <a:r>
              <a:rPr lang="en-US" sz="2800" dirty="0" err="1" smtClean="0"/>
              <a:t>Medigap</a:t>
            </a:r>
            <a:r>
              <a:rPr lang="en-US" sz="2800" dirty="0" smtClean="0"/>
              <a:t> policy to pay the beneficiary charges – deductibles and coinsurance. </a:t>
            </a:r>
            <a:endParaRPr lang="en-US" sz="2800" dirty="0"/>
          </a:p>
        </p:txBody>
      </p:sp>
      <p:sp>
        <p:nvSpPr>
          <p:cNvPr id="4" name="Slide Number Placeholder 3"/>
          <p:cNvSpPr>
            <a:spLocks noGrp="1"/>
          </p:cNvSpPr>
          <p:nvPr>
            <p:ph type="sldNum" sz="quarter" idx="12"/>
          </p:nvPr>
        </p:nvSpPr>
        <p:spPr/>
        <p:txBody>
          <a:bodyPr/>
          <a:lstStyle/>
          <a:p>
            <a:pPr>
              <a:defRPr/>
            </a:pPr>
            <a:fld id="{38A15B10-59EB-4966-9748-B0E43A67668C}" type="slidenum">
              <a:rPr lang="en-US" smtClean="0"/>
              <a:pPr>
                <a:defRPr/>
              </a:pPr>
              <a:t>39</a:t>
            </a:fld>
            <a:endParaRPr lang="en-US"/>
          </a:p>
        </p:txBody>
      </p:sp>
    </p:spTree>
    <p:extLst>
      <p:ext uri="{BB962C8B-B14F-4D97-AF65-F5344CB8AC3E}">
        <p14:creationId xmlns:p14="http://schemas.microsoft.com/office/powerpoint/2010/main" val="2781124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p:nvPr/>
        </p:nvSpPr>
        <p:spPr>
          <a:xfrm>
            <a:off x="6778619" y="5579148"/>
            <a:ext cx="2365381" cy="1278852"/>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300">
              <a:solidFill>
                <a:prstClr val="white"/>
              </a:solidFill>
            </a:endParaRPr>
          </a:p>
        </p:txBody>
      </p:sp>
      <p:sp>
        <p:nvSpPr>
          <p:cNvPr id="5" name="Title 4"/>
          <p:cNvSpPr>
            <a:spLocks noGrp="1"/>
          </p:cNvSpPr>
          <p:nvPr>
            <p:ph type="title"/>
          </p:nvPr>
        </p:nvSpPr>
        <p:spPr>
          <a:xfrm>
            <a:off x="381000" y="304800"/>
            <a:ext cx="8229600" cy="990600"/>
          </a:xfrm>
        </p:spPr>
        <p:txBody>
          <a:bodyPr/>
          <a:lstStyle/>
          <a:p>
            <a:r>
              <a:rPr lang="en-US" dirty="0"/>
              <a:t>Medicare  - </a:t>
            </a:r>
            <a:r>
              <a:rPr lang="en-US" b="1" dirty="0" smtClean="0"/>
              <a:t>Part</a:t>
            </a:r>
            <a:r>
              <a:rPr lang="en-US" dirty="0" smtClean="0"/>
              <a:t> </a:t>
            </a:r>
            <a:r>
              <a:rPr lang="en-US" b="1" dirty="0" smtClean="0"/>
              <a:t>A &amp; B </a:t>
            </a:r>
            <a:r>
              <a:rPr lang="en-US" dirty="0" smtClean="0"/>
              <a:t>Eligibility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09337699"/>
              </p:ext>
            </p:extLst>
          </p:nvPr>
        </p:nvGraphicFramePr>
        <p:xfrm>
          <a:off x="457200" y="1143000"/>
          <a:ext cx="8515238" cy="5372727"/>
        </p:xfrm>
        <a:graphic>
          <a:graphicData uri="http://schemas.openxmlformats.org/drawingml/2006/table">
            <a:tbl>
              <a:tblPr firstCol="1" bandRow="1">
                <a:tableStyleId>{5C22544A-7EE6-4342-B048-85BDC9FD1C3A}</a:tableStyleId>
              </a:tblPr>
              <a:tblGrid>
                <a:gridCol w="2199595">
                  <a:extLst>
                    <a:ext uri="{9D8B030D-6E8A-4147-A177-3AD203B41FA5}">
                      <a16:colId xmlns="" xmlns:a16="http://schemas.microsoft.com/office/drawing/2014/main" val="20000"/>
                    </a:ext>
                  </a:extLst>
                </a:gridCol>
                <a:gridCol w="6315643">
                  <a:extLst>
                    <a:ext uri="{9D8B030D-6E8A-4147-A177-3AD203B41FA5}">
                      <a16:colId xmlns="" xmlns:a16="http://schemas.microsoft.com/office/drawing/2014/main" val="20001"/>
                    </a:ext>
                  </a:extLst>
                </a:gridCol>
              </a:tblGrid>
              <a:tr h="531487">
                <a:tc>
                  <a:txBody>
                    <a:bodyPr/>
                    <a:lstStyle/>
                    <a:p>
                      <a:pPr marL="0" marR="0">
                        <a:spcBef>
                          <a:spcPts val="500"/>
                        </a:spcBef>
                        <a:spcAft>
                          <a:spcPts val="500"/>
                        </a:spcAft>
                      </a:pPr>
                      <a:r>
                        <a:rPr lang="en-US" sz="1800" b="1" dirty="0">
                          <a:effectLst/>
                          <a:latin typeface="Arial"/>
                          <a:ea typeface="Times New Roman"/>
                          <a:cs typeface="Arial"/>
                        </a:rPr>
                        <a:t>Who gives it?</a:t>
                      </a:r>
                    </a:p>
                  </a:txBody>
                  <a:tcPr marL="73025" marR="73025" marT="91440" marB="91440"/>
                </a:tc>
                <a:tc>
                  <a:txBody>
                    <a:bodyPr/>
                    <a:lstStyle/>
                    <a:p>
                      <a:pPr marL="0" marR="0">
                        <a:spcBef>
                          <a:spcPts val="500"/>
                        </a:spcBef>
                        <a:spcAft>
                          <a:spcPts val="500"/>
                        </a:spcAft>
                      </a:pPr>
                      <a:r>
                        <a:rPr lang="en-US" sz="1800" dirty="0">
                          <a:effectLst/>
                          <a:latin typeface="Arial"/>
                          <a:ea typeface="Times New Roman"/>
                          <a:cs typeface="Arial"/>
                        </a:rPr>
                        <a:t>U.S. Centers for Medicare and Medicaid Services (CMS)</a:t>
                      </a:r>
                    </a:p>
                  </a:txBody>
                  <a:tcPr marL="73025" marR="73025" marT="91440" marB="91440"/>
                </a:tc>
                <a:extLst>
                  <a:ext uri="{0D108BD9-81ED-4DB2-BD59-A6C34878D82A}">
                    <a16:rowId xmlns="" xmlns:a16="http://schemas.microsoft.com/office/drawing/2014/main" val="10000"/>
                  </a:ext>
                </a:extLst>
              </a:tr>
              <a:tr h="1969583">
                <a:tc>
                  <a:txBody>
                    <a:bodyPr/>
                    <a:lstStyle/>
                    <a:p>
                      <a:pPr marL="0" marR="0">
                        <a:spcBef>
                          <a:spcPts val="500"/>
                        </a:spcBef>
                        <a:spcAft>
                          <a:spcPts val="500"/>
                        </a:spcAft>
                      </a:pPr>
                      <a:r>
                        <a:rPr lang="en-US" sz="1800" b="1">
                          <a:effectLst/>
                          <a:latin typeface="Arial"/>
                          <a:ea typeface="Times New Roman"/>
                          <a:cs typeface="Arial"/>
                        </a:rPr>
                        <a:t>Who gets it?</a:t>
                      </a:r>
                    </a:p>
                  </a:txBody>
                  <a:tcPr marL="73025" marR="73025" marT="91440" marB="91440"/>
                </a:tc>
                <a:tc>
                  <a:txBody>
                    <a:bodyPr/>
                    <a:lstStyle/>
                    <a:p>
                      <a:pPr marL="342900" marR="0" indent="-342900">
                        <a:spcBef>
                          <a:spcPts val="500"/>
                        </a:spcBef>
                        <a:spcAft>
                          <a:spcPts val="500"/>
                        </a:spcAft>
                        <a:buFont typeface="+mj-lt"/>
                        <a:buAutoNum type="arabicPeriod"/>
                      </a:pPr>
                      <a:r>
                        <a:rPr lang="en-US" sz="1800" dirty="0">
                          <a:effectLst/>
                          <a:latin typeface="Arial"/>
                          <a:ea typeface="Times New Roman"/>
                          <a:cs typeface="Arial"/>
                        </a:rPr>
                        <a:t>People who are over 65; OR</a:t>
                      </a:r>
                    </a:p>
                    <a:p>
                      <a:pPr marL="342900" marR="0" indent="-342900">
                        <a:spcBef>
                          <a:spcPts val="500"/>
                        </a:spcBef>
                        <a:spcAft>
                          <a:spcPts val="500"/>
                        </a:spcAft>
                        <a:buFont typeface="+mj-lt"/>
                        <a:buAutoNum type="arabicPeriod"/>
                      </a:pPr>
                      <a:r>
                        <a:rPr lang="en-US" sz="1800" dirty="0">
                          <a:effectLst/>
                          <a:latin typeface="Arial"/>
                          <a:ea typeface="Times New Roman"/>
                          <a:cs typeface="Arial"/>
                        </a:rPr>
                        <a:t>People &lt; 65 with disabilities EITHER:</a:t>
                      </a:r>
                    </a:p>
                    <a:p>
                      <a:pPr marL="742950" marR="0" lvl="1" indent="-285750">
                        <a:spcBef>
                          <a:spcPts val="500"/>
                        </a:spcBef>
                        <a:spcAft>
                          <a:spcPts val="500"/>
                        </a:spcAft>
                        <a:buFont typeface="Arial"/>
                        <a:buChar char="•"/>
                      </a:pPr>
                      <a:r>
                        <a:rPr lang="en-US" sz="1800" dirty="0">
                          <a:effectLst/>
                          <a:latin typeface="Arial"/>
                          <a:ea typeface="Times New Roman"/>
                          <a:cs typeface="Arial"/>
                        </a:rPr>
                        <a:t>after receiving Social Security Disability Insurance</a:t>
                      </a:r>
                      <a:r>
                        <a:rPr lang="en-US" sz="1800" baseline="0" dirty="0">
                          <a:effectLst/>
                          <a:latin typeface="Arial"/>
                          <a:ea typeface="Times New Roman"/>
                          <a:cs typeface="Arial"/>
                        </a:rPr>
                        <a:t> (</a:t>
                      </a:r>
                      <a:r>
                        <a:rPr lang="en-US" sz="1800" dirty="0">
                          <a:effectLst/>
                          <a:latin typeface="Arial"/>
                          <a:ea typeface="Times New Roman"/>
                          <a:cs typeface="Arial"/>
                        </a:rPr>
                        <a:t>SSDI) for 24 months</a:t>
                      </a:r>
                    </a:p>
                    <a:p>
                      <a:pPr marL="742950" marR="0" lvl="1" indent="-285750">
                        <a:spcBef>
                          <a:spcPts val="500"/>
                        </a:spcBef>
                        <a:spcAft>
                          <a:spcPts val="500"/>
                        </a:spcAft>
                        <a:buFont typeface="Arial"/>
                        <a:buChar char="•"/>
                      </a:pPr>
                      <a:r>
                        <a:rPr lang="en-US" sz="1800" dirty="0">
                          <a:effectLst/>
                          <a:latin typeface="Arial"/>
                          <a:ea typeface="Times New Roman"/>
                          <a:cs typeface="Arial"/>
                        </a:rPr>
                        <a:t>or immediately for those with ALS</a:t>
                      </a:r>
                      <a:r>
                        <a:rPr lang="en-US" sz="1800" baseline="0" dirty="0">
                          <a:effectLst/>
                          <a:latin typeface="Arial"/>
                          <a:ea typeface="Times New Roman"/>
                          <a:cs typeface="Arial"/>
                        </a:rPr>
                        <a:t> (Lou Gehrig) or </a:t>
                      </a:r>
                      <a:r>
                        <a:rPr lang="en-US" sz="1800" dirty="0">
                          <a:effectLst/>
                          <a:latin typeface="Arial"/>
                          <a:ea typeface="Times New Roman"/>
                          <a:cs typeface="Arial"/>
                        </a:rPr>
                        <a:t>end-stage renal disease (ESRD)(on</a:t>
                      </a:r>
                      <a:r>
                        <a:rPr lang="en-US" sz="1800" baseline="0" dirty="0">
                          <a:effectLst/>
                          <a:latin typeface="Arial"/>
                          <a:ea typeface="Times New Roman"/>
                          <a:cs typeface="Arial"/>
                        </a:rPr>
                        <a:t> dialysis)</a:t>
                      </a:r>
                      <a:endParaRPr lang="en-US" sz="2400" dirty="0">
                        <a:effectLst/>
                        <a:latin typeface="Palatino Linotype"/>
                        <a:ea typeface="Times New Roman"/>
                        <a:cs typeface="Times New Roman"/>
                      </a:endParaRPr>
                    </a:p>
                  </a:txBody>
                  <a:tcPr marL="73025" marR="73025" marT="91440" marB="91440"/>
                </a:tc>
                <a:extLst>
                  <a:ext uri="{0D108BD9-81ED-4DB2-BD59-A6C34878D82A}">
                    <a16:rowId xmlns="" xmlns:a16="http://schemas.microsoft.com/office/drawing/2014/main" val="10001"/>
                  </a:ext>
                </a:extLst>
              </a:tr>
              <a:tr h="2234939">
                <a:tc>
                  <a:txBody>
                    <a:bodyPr/>
                    <a:lstStyle/>
                    <a:p>
                      <a:pPr marL="0" marR="0">
                        <a:spcBef>
                          <a:spcPts val="500"/>
                        </a:spcBef>
                        <a:spcAft>
                          <a:spcPts val="500"/>
                        </a:spcAft>
                      </a:pPr>
                      <a:r>
                        <a:rPr lang="en-US" sz="1800" b="1" dirty="0">
                          <a:effectLst/>
                          <a:latin typeface="Arial"/>
                          <a:ea typeface="Times New Roman"/>
                          <a:cs typeface="Arial"/>
                        </a:rPr>
                        <a:t>Eligibility</a:t>
                      </a:r>
                    </a:p>
                  </a:txBody>
                  <a:tcPr marL="73025" marR="73025" marT="91440" marB="91440"/>
                </a:tc>
                <a:tc>
                  <a:txBody>
                    <a:bodyPr/>
                    <a:lstStyle/>
                    <a:p>
                      <a:pPr marL="285750" marR="0" lvl="0" indent="-285750">
                        <a:spcBef>
                          <a:spcPts val="500"/>
                        </a:spcBef>
                        <a:spcAft>
                          <a:spcPts val="500"/>
                        </a:spcAft>
                        <a:buSzPct val="100000"/>
                        <a:buFont typeface="Arial"/>
                        <a:buChar char="•"/>
                        <a:tabLst>
                          <a:tab pos="118745" algn="l"/>
                        </a:tabLst>
                      </a:pPr>
                      <a:r>
                        <a:rPr lang="en-US" sz="1800" dirty="0">
                          <a:effectLst/>
                          <a:latin typeface="Arial"/>
                          <a:ea typeface="Times New Roman"/>
                          <a:cs typeface="Arial"/>
                        </a:rPr>
                        <a:t>US citizen, or legal alien residing continuously in the US for at least 5 years</a:t>
                      </a:r>
                    </a:p>
                    <a:p>
                      <a:pPr marL="285750" marR="0" lvl="0" indent="-285750">
                        <a:spcBef>
                          <a:spcPts val="500"/>
                        </a:spcBef>
                        <a:spcAft>
                          <a:spcPts val="500"/>
                        </a:spcAft>
                        <a:buSzPct val="100000"/>
                        <a:buFont typeface="Arial"/>
                        <a:buChar char="•"/>
                        <a:tabLst>
                          <a:tab pos="118745" algn="l"/>
                        </a:tabLst>
                      </a:pPr>
                      <a:r>
                        <a:rPr lang="en-US" sz="1800" dirty="0">
                          <a:effectLst/>
                          <a:latin typeface="Arial"/>
                          <a:ea typeface="Times New Roman"/>
                          <a:cs typeface="Arial"/>
                        </a:rPr>
                        <a:t>Applicant or spouse must be fully insured for Social Security purposes (40 quarters of coverage</a:t>
                      </a:r>
                      <a:r>
                        <a:rPr lang="en-US" sz="1800" baseline="0" dirty="0">
                          <a:effectLst/>
                          <a:latin typeface="Arial"/>
                          <a:ea typeface="Times New Roman"/>
                          <a:cs typeface="Arial"/>
                        </a:rPr>
                        <a:t> if age 65+ but less if younger than 65) or</a:t>
                      </a:r>
                    </a:p>
                    <a:p>
                      <a:pPr marL="742950" marR="0" lvl="1" indent="-285750">
                        <a:spcBef>
                          <a:spcPts val="500"/>
                        </a:spcBef>
                        <a:spcAft>
                          <a:spcPts val="500"/>
                        </a:spcAft>
                        <a:buSzPct val="100000"/>
                        <a:buFont typeface="Arial"/>
                        <a:buChar char="•"/>
                        <a:tabLst>
                          <a:tab pos="118745" algn="l"/>
                        </a:tabLst>
                      </a:pPr>
                      <a:r>
                        <a:rPr lang="en-US" sz="1800" baseline="0" dirty="0">
                          <a:effectLst/>
                          <a:latin typeface="Arial"/>
                          <a:ea typeface="Times New Roman"/>
                          <a:cs typeface="Arial"/>
                        </a:rPr>
                        <a:t>Can pay for Part A ($</a:t>
                      </a:r>
                      <a:r>
                        <a:rPr lang="en-US" sz="1800" baseline="0" dirty="0" smtClean="0">
                          <a:effectLst/>
                          <a:latin typeface="Arial"/>
                          <a:ea typeface="Times New Roman"/>
                          <a:cs typeface="Arial"/>
                        </a:rPr>
                        <a:t>411/</a:t>
                      </a:r>
                      <a:r>
                        <a:rPr lang="en-US" sz="1800" baseline="0" dirty="0" err="1" smtClean="0">
                          <a:effectLst/>
                          <a:latin typeface="Arial"/>
                          <a:ea typeface="Times New Roman"/>
                          <a:cs typeface="Arial"/>
                        </a:rPr>
                        <a:t>mo</a:t>
                      </a:r>
                      <a:r>
                        <a:rPr lang="en-US" sz="1800" baseline="0" dirty="0">
                          <a:effectLst/>
                          <a:latin typeface="Arial"/>
                          <a:ea typeface="Times New Roman"/>
                          <a:cs typeface="Arial"/>
                        </a:rPr>
                        <a:t>).  </a:t>
                      </a:r>
                      <a:r>
                        <a:rPr lang="en-US" sz="1800" baseline="0" dirty="0" smtClean="0">
                          <a:effectLst/>
                          <a:latin typeface="Arial"/>
                          <a:ea typeface="Times New Roman"/>
                          <a:cs typeface="Arial"/>
                        </a:rPr>
                        <a:t>QMB Medicare Savings Program will </a:t>
                      </a:r>
                      <a:r>
                        <a:rPr lang="en-US" sz="1800" baseline="0" dirty="0">
                          <a:effectLst/>
                          <a:latin typeface="Arial"/>
                          <a:ea typeface="Times New Roman"/>
                          <a:cs typeface="Arial"/>
                        </a:rPr>
                        <a:t>pay this if age 65+ and eligible </a:t>
                      </a:r>
                      <a:r>
                        <a:rPr lang="en-US" sz="1800" baseline="0" dirty="0" smtClean="0">
                          <a:effectLst/>
                          <a:latin typeface="Arial"/>
                          <a:ea typeface="Times New Roman"/>
                          <a:cs typeface="Arial"/>
                        </a:rPr>
                        <a:t>for Medicare + income &lt; 100% Federal Poverty Line</a:t>
                      </a:r>
                      <a:endParaRPr lang="en-US" sz="1800" dirty="0">
                        <a:effectLst/>
                        <a:latin typeface="Arial"/>
                        <a:ea typeface="Times New Roman"/>
                        <a:cs typeface="Arial"/>
                      </a:endParaRPr>
                    </a:p>
                  </a:txBody>
                  <a:tcPr marL="73025" marR="73025" marT="91440" marB="91440"/>
                </a:tc>
                <a:extLst>
                  <a:ext uri="{0D108BD9-81ED-4DB2-BD59-A6C34878D82A}">
                    <a16:rowId xmlns="" xmlns:a16="http://schemas.microsoft.com/office/drawing/2014/main" val="10002"/>
                  </a:ext>
                </a:extLst>
              </a:tr>
            </a:tbl>
          </a:graphicData>
        </a:graphic>
      </p:graphicFrame>
      <p:sp>
        <p:nvSpPr>
          <p:cNvPr id="2" name="Slide Number Placeholder 1"/>
          <p:cNvSpPr>
            <a:spLocks noGrp="1"/>
          </p:cNvSpPr>
          <p:nvPr>
            <p:ph type="sldNum" sz="quarter" idx="12"/>
          </p:nvPr>
        </p:nvSpPr>
        <p:spPr/>
        <p:txBody>
          <a:bodyPr/>
          <a:lstStyle/>
          <a:p>
            <a:pPr>
              <a:defRPr/>
            </a:pPr>
            <a:fld id="{1E107DAD-D09B-451F-85A5-E6AF2E2057A5}" type="slidenum">
              <a:rPr lang="en-US" smtClean="0"/>
              <a:pPr>
                <a:defRPr/>
              </a:pPr>
              <a:t>4</a:t>
            </a:fld>
            <a:endParaRPr lang="en-US"/>
          </a:p>
        </p:txBody>
      </p:sp>
    </p:spTree>
    <p:extLst>
      <p:ext uri="{BB962C8B-B14F-4D97-AF65-F5344CB8AC3E}">
        <p14:creationId xmlns:p14="http://schemas.microsoft.com/office/powerpoint/2010/main" val="7004877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583434042"/>
              </p:ext>
            </p:extLst>
          </p:nvPr>
        </p:nvGraphicFramePr>
        <p:xfrm>
          <a:off x="228600" y="381000"/>
          <a:ext cx="8686800" cy="6445412"/>
        </p:xfrm>
        <a:graphic>
          <a:graphicData uri="http://schemas.openxmlformats.org/drawingml/2006/table">
            <a:tbl>
              <a:tblPr>
                <a:effectLst>
                  <a:outerShdw blurRad="50800" dist="76200" dir="2700000" algn="tl" rotWithShape="0">
                    <a:prstClr val="black">
                      <a:alpha val="40000"/>
                    </a:prstClr>
                  </a:outerShdw>
                </a:effectLst>
              </a:tblPr>
              <a:tblGrid>
                <a:gridCol w="3067801">
                  <a:extLst>
                    <a:ext uri="{9D8B030D-6E8A-4147-A177-3AD203B41FA5}">
                      <a16:colId xmlns="" xmlns:a16="http://schemas.microsoft.com/office/drawing/2014/main" val="20000"/>
                    </a:ext>
                  </a:extLst>
                </a:gridCol>
                <a:gridCol w="5618999">
                  <a:extLst>
                    <a:ext uri="{9D8B030D-6E8A-4147-A177-3AD203B41FA5}">
                      <a16:colId xmlns="" xmlns:a16="http://schemas.microsoft.com/office/drawing/2014/main" val="20001"/>
                    </a:ext>
                  </a:extLst>
                </a:gridCol>
              </a:tblGrid>
              <a:tr h="554736">
                <a:tc gridSpan="2">
                  <a:txBody>
                    <a:bodyPr/>
                    <a:lstStyle/>
                    <a:p>
                      <a:pPr marL="0" marR="0" algn="ctr">
                        <a:lnSpc>
                          <a:spcPct val="115000"/>
                        </a:lnSpc>
                        <a:spcBef>
                          <a:spcPts val="0"/>
                        </a:spcBef>
                        <a:spcAft>
                          <a:spcPts val="0"/>
                        </a:spcAft>
                      </a:pPr>
                      <a:r>
                        <a:rPr lang="en-US" sz="3600" b="1" dirty="0">
                          <a:latin typeface="+mj-lt"/>
                          <a:ea typeface="Calibri"/>
                          <a:cs typeface="Times New Roman"/>
                        </a:rPr>
                        <a:t>Medicare Part A Covered Services</a:t>
                      </a:r>
                      <a:endParaRPr lang="en-US" sz="105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c hMerge="1">
                  <a:txBody>
                    <a:bodyPr/>
                    <a:lstStyle/>
                    <a:p>
                      <a:endParaRPr lang="en-US"/>
                    </a:p>
                  </a:txBody>
                  <a:tcPr/>
                </a:tc>
                <a:extLst>
                  <a:ext uri="{0D108BD9-81ED-4DB2-BD59-A6C34878D82A}">
                    <a16:rowId xmlns="" xmlns:a16="http://schemas.microsoft.com/office/drawing/2014/main" val="10000"/>
                  </a:ext>
                </a:extLst>
              </a:tr>
              <a:tr h="1731265">
                <a:tc>
                  <a:txBody>
                    <a:bodyPr/>
                    <a:lstStyle/>
                    <a:p>
                      <a:pPr marL="0" marR="0">
                        <a:lnSpc>
                          <a:spcPct val="100000"/>
                        </a:lnSpc>
                        <a:spcBef>
                          <a:spcPts val="0"/>
                        </a:spcBef>
                        <a:spcAft>
                          <a:spcPts val="0"/>
                        </a:spcAft>
                      </a:pPr>
                      <a:r>
                        <a:rPr lang="en-US" sz="2400" b="1" dirty="0">
                          <a:latin typeface="+mj-lt"/>
                          <a:ea typeface="Calibri"/>
                          <a:cs typeface="Times New Roman"/>
                        </a:rPr>
                        <a:t>Inpatient Hospital Stays </a:t>
                      </a:r>
                      <a:endParaRPr lang="en-US" sz="24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indent="-285750">
                        <a:lnSpc>
                          <a:spcPct val="100000"/>
                        </a:lnSpc>
                        <a:spcBef>
                          <a:spcPts val="0"/>
                        </a:spcBef>
                        <a:spcAft>
                          <a:spcPts val="0"/>
                        </a:spcAft>
                        <a:buFont typeface="Arial" panose="020B0604020202020204" pitchFamily="34" charset="0"/>
                        <a:buChar char="•"/>
                      </a:pPr>
                      <a:r>
                        <a:rPr lang="en-US" sz="1800" dirty="0">
                          <a:latin typeface="+mj-lt"/>
                          <a:ea typeface="Calibri"/>
                          <a:cs typeface="Times New Roman"/>
                        </a:rPr>
                        <a:t>Semi-private room, meals, general </a:t>
                      </a:r>
                      <a:r>
                        <a:rPr lang="en-US" sz="1800" dirty="0" smtClean="0">
                          <a:latin typeface="+mj-lt"/>
                          <a:ea typeface="Calibri"/>
                          <a:cs typeface="Times New Roman"/>
                        </a:rPr>
                        <a:t>nursing, lab tests</a:t>
                      </a:r>
                      <a:r>
                        <a:rPr lang="en-US" sz="1800" baseline="0" dirty="0" smtClean="0">
                          <a:latin typeface="+mj-lt"/>
                          <a:ea typeface="Calibri"/>
                          <a:cs typeface="Times New Roman"/>
                        </a:rPr>
                        <a:t>, radiology, s</a:t>
                      </a:r>
                      <a:r>
                        <a:rPr lang="en-US" sz="1800" dirty="0" smtClean="0">
                          <a:latin typeface="+mj-lt"/>
                          <a:ea typeface="Calibri"/>
                          <a:cs typeface="Times New Roman"/>
                        </a:rPr>
                        <a:t>upplies, &amp; medications. </a:t>
                      </a:r>
                    </a:p>
                    <a:p>
                      <a:pPr marL="285750" marR="0" indent="-285750">
                        <a:lnSpc>
                          <a:spcPct val="100000"/>
                        </a:lnSpc>
                        <a:spcBef>
                          <a:spcPts val="0"/>
                        </a:spcBef>
                        <a:spcAft>
                          <a:spcPts val="0"/>
                        </a:spcAft>
                        <a:buFont typeface="Arial" panose="020B0604020202020204" pitchFamily="34" charset="0"/>
                        <a:buChar char="•"/>
                      </a:pPr>
                      <a:r>
                        <a:rPr lang="en-US" sz="1800" dirty="0" smtClean="0">
                          <a:latin typeface="+mj-lt"/>
                          <a:ea typeface="Calibri"/>
                          <a:cs typeface="Times New Roman"/>
                        </a:rPr>
                        <a:t>Includes </a:t>
                      </a:r>
                      <a:r>
                        <a:rPr lang="en-US" sz="1800" dirty="0">
                          <a:latin typeface="+mj-lt"/>
                          <a:ea typeface="Calibri"/>
                          <a:cs typeface="Times New Roman"/>
                        </a:rPr>
                        <a:t>care in critical access hospitals and inpatient rehabilitation facilities. </a:t>
                      </a:r>
                      <a:endParaRPr lang="en-US" sz="1800" dirty="0" smtClean="0">
                        <a:latin typeface="+mj-lt"/>
                        <a:ea typeface="Calibri"/>
                        <a:cs typeface="Times New Roman"/>
                      </a:endParaRPr>
                    </a:p>
                    <a:p>
                      <a:pPr marL="285750" marR="0" indent="-285750">
                        <a:lnSpc>
                          <a:spcPct val="100000"/>
                        </a:lnSpc>
                        <a:spcBef>
                          <a:spcPts val="0"/>
                        </a:spcBef>
                        <a:spcAft>
                          <a:spcPts val="0"/>
                        </a:spcAft>
                        <a:buFont typeface="Arial" panose="020B0604020202020204" pitchFamily="34" charset="0"/>
                        <a:buChar char="•"/>
                      </a:pPr>
                      <a:r>
                        <a:rPr lang="en-US" sz="1800" dirty="0" smtClean="0">
                          <a:latin typeface="+mj-lt"/>
                          <a:ea typeface="Calibri"/>
                          <a:cs typeface="Times New Roman"/>
                        </a:rPr>
                        <a:t>Inpatient care </a:t>
                      </a:r>
                      <a:r>
                        <a:rPr lang="en-US" sz="1800" dirty="0">
                          <a:latin typeface="+mj-lt"/>
                          <a:ea typeface="Calibri"/>
                          <a:cs typeface="Times New Roman"/>
                        </a:rPr>
                        <a:t>in psychiatric hospital (lifetime 190-day limit). </a:t>
                      </a:r>
                      <a:r>
                        <a:rPr lang="en-US" sz="1800" dirty="0" smtClean="0">
                          <a:latin typeface="+mj-lt"/>
                          <a:ea typeface="Calibri"/>
                          <a:cs typeface="Times New Roman"/>
                        </a:rPr>
                        <a:t> </a:t>
                      </a:r>
                      <a:endParaRPr lang="en-US" sz="18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777683">
                <a:tc>
                  <a:txBody>
                    <a:bodyPr/>
                    <a:lstStyle/>
                    <a:p>
                      <a:pPr marL="0" marR="0">
                        <a:lnSpc>
                          <a:spcPct val="100000"/>
                        </a:lnSpc>
                        <a:spcBef>
                          <a:spcPts val="0"/>
                        </a:spcBef>
                        <a:spcAft>
                          <a:spcPts val="0"/>
                        </a:spcAft>
                      </a:pPr>
                      <a:r>
                        <a:rPr lang="en-US" sz="2400" b="1" dirty="0">
                          <a:latin typeface="+mj-lt"/>
                          <a:ea typeface="Calibri"/>
                          <a:cs typeface="Times New Roman"/>
                        </a:rPr>
                        <a:t>Skilled Nursing </a:t>
                      </a:r>
                      <a:r>
                        <a:rPr lang="en-US" sz="2400" b="1" dirty="0" smtClean="0">
                          <a:latin typeface="+mj-lt"/>
                          <a:ea typeface="Calibri"/>
                          <a:cs typeface="Times New Roman"/>
                        </a:rPr>
                        <a:t>Facility </a:t>
                      </a:r>
                      <a:r>
                        <a:rPr lang="en-US" sz="2000" b="0" dirty="0" smtClean="0">
                          <a:latin typeface="+mj-lt"/>
                          <a:ea typeface="Calibri"/>
                          <a:cs typeface="Times New Roman"/>
                        </a:rPr>
                        <a:t>up to 100 days</a:t>
                      </a:r>
                      <a:endParaRPr lang="en-US" sz="2000" b="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c>
                  <a:txBody>
                    <a:bodyPr/>
                    <a:lstStyle/>
                    <a:p>
                      <a:pPr marL="0" marR="0">
                        <a:lnSpc>
                          <a:spcPct val="100000"/>
                        </a:lnSpc>
                        <a:spcBef>
                          <a:spcPts val="0"/>
                        </a:spcBef>
                        <a:spcAft>
                          <a:spcPts val="0"/>
                        </a:spcAft>
                      </a:pPr>
                      <a:r>
                        <a:rPr lang="en-US" sz="1800" dirty="0">
                          <a:latin typeface="+mj-lt"/>
                          <a:ea typeface="Calibri"/>
                          <a:cs typeface="Times New Roman"/>
                        </a:rPr>
                        <a:t>Semi-private room, meals, skilled nursing and rehabilitation </a:t>
                      </a:r>
                      <a:r>
                        <a:rPr lang="en-US" sz="1800" dirty="0" smtClean="0">
                          <a:latin typeface="+mj-lt"/>
                          <a:ea typeface="Calibri"/>
                          <a:cs typeface="Times New Roman"/>
                        </a:rPr>
                        <a:t>services (physical, occupational, speech</a:t>
                      </a:r>
                      <a:r>
                        <a:rPr lang="en-US" sz="1800" baseline="0" dirty="0" smtClean="0">
                          <a:latin typeface="+mj-lt"/>
                          <a:ea typeface="Calibri"/>
                          <a:cs typeface="Times New Roman"/>
                        </a:rPr>
                        <a:t> therapy</a:t>
                      </a:r>
                      <a:r>
                        <a:rPr lang="en-US" sz="1800" dirty="0" smtClean="0">
                          <a:latin typeface="+mj-lt"/>
                          <a:ea typeface="Calibri"/>
                          <a:cs typeface="Times New Roman"/>
                        </a:rPr>
                        <a:t>, medications,</a:t>
                      </a:r>
                      <a:r>
                        <a:rPr lang="en-US" sz="1800" baseline="0" dirty="0" smtClean="0">
                          <a:latin typeface="+mj-lt"/>
                          <a:ea typeface="Calibri"/>
                          <a:cs typeface="Times New Roman"/>
                        </a:rPr>
                        <a:t> </a:t>
                      </a:r>
                      <a:r>
                        <a:rPr lang="en-US" sz="1800" dirty="0" smtClean="0">
                          <a:latin typeface="+mj-lt"/>
                          <a:ea typeface="Calibri"/>
                          <a:cs typeface="Times New Roman"/>
                        </a:rPr>
                        <a:t>and </a:t>
                      </a:r>
                      <a:r>
                        <a:rPr lang="en-US" sz="1800" dirty="0">
                          <a:latin typeface="+mj-lt"/>
                          <a:ea typeface="Calibri"/>
                          <a:cs typeface="Times New Roman"/>
                        </a:rPr>
                        <a:t>other services and supplies.</a:t>
                      </a: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extLst>
                  <a:ext uri="{0D108BD9-81ED-4DB2-BD59-A6C34878D82A}">
                    <a16:rowId xmlns="" xmlns:a16="http://schemas.microsoft.com/office/drawing/2014/main" val="10002"/>
                  </a:ext>
                </a:extLst>
              </a:tr>
              <a:tr h="1279717">
                <a:tc>
                  <a:txBody>
                    <a:bodyPr/>
                    <a:lstStyle/>
                    <a:p>
                      <a:pPr marL="0" marR="0">
                        <a:lnSpc>
                          <a:spcPct val="100000"/>
                        </a:lnSpc>
                        <a:spcBef>
                          <a:spcPts val="0"/>
                        </a:spcBef>
                        <a:spcAft>
                          <a:spcPts val="0"/>
                        </a:spcAft>
                      </a:pPr>
                      <a:r>
                        <a:rPr lang="en-US" sz="2400" b="1" dirty="0">
                          <a:latin typeface="+mj-lt"/>
                          <a:cs typeface="Arial" charset="0"/>
                        </a:rPr>
                        <a:t>Home Health Care </a:t>
                      </a:r>
                      <a:r>
                        <a:rPr lang="en-US" sz="2400" b="1" dirty="0" smtClean="0">
                          <a:latin typeface="+mj-lt"/>
                          <a:cs typeface="Arial" charset="0"/>
                        </a:rPr>
                        <a:t>Services – </a:t>
                      </a:r>
                      <a:r>
                        <a:rPr lang="en-US" sz="1800" b="0" dirty="0" smtClean="0">
                          <a:latin typeface="+mj-lt"/>
                          <a:cs typeface="Arial" charset="0"/>
                        </a:rPr>
                        <a:t>only if</a:t>
                      </a:r>
                      <a:r>
                        <a:rPr lang="en-US" sz="1800" b="0" baseline="0" dirty="0" smtClean="0">
                          <a:latin typeface="+mj-lt"/>
                          <a:cs typeface="Arial" charset="0"/>
                        </a:rPr>
                        <a:t> “homebound” and have skilled need</a:t>
                      </a:r>
                      <a:endParaRPr lang="en-US" sz="1800" b="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indent="-285750">
                        <a:lnSpc>
                          <a:spcPct val="100000"/>
                        </a:lnSpc>
                        <a:spcBef>
                          <a:spcPts val="0"/>
                        </a:spcBef>
                        <a:spcAft>
                          <a:spcPts val="0"/>
                        </a:spcAft>
                        <a:buFont typeface="Arial" panose="020B0604020202020204" pitchFamily="34" charset="0"/>
                        <a:buChar char="•"/>
                      </a:pPr>
                      <a:r>
                        <a:rPr lang="en-US" sz="1800" dirty="0" smtClean="0">
                          <a:latin typeface="+mj-lt"/>
                          <a:cs typeface="Arial" charset="0"/>
                        </a:rPr>
                        <a:t>Skilled need met by “Visiting nurse” on part-time </a:t>
                      </a:r>
                      <a:r>
                        <a:rPr lang="en-US" sz="1800" dirty="0">
                          <a:latin typeface="+mj-lt"/>
                          <a:cs typeface="Arial" charset="0"/>
                        </a:rPr>
                        <a:t>or intermittent </a:t>
                      </a:r>
                      <a:r>
                        <a:rPr lang="en-US" sz="1800" dirty="0" smtClean="0">
                          <a:latin typeface="+mj-lt"/>
                          <a:cs typeface="Arial" charset="0"/>
                        </a:rPr>
                        <a:t>basis</a:t>
                      </a:r>
                      <a:r>
                        <a:rPr lang="en-US" sz="1800" baseline="0" dirty="0" smtClean="0">
                          <a:latin typeface="+mj-lt"/>
                          <a:cs typeface="Arial" charset="0"/>
                        </a:rPr>
                        <a:t> and/or p</a:t>
                      </a:r>
                      <a:r>
                        <a:rPr lang="en-US" sz="1800" dirty="0" smtClean="0">
                          <a:latin typeface="+mj-lt"/>
                          <a:cs typeface="Arial" charset="0"/>
                        </a:rPr>
                        <a:t>hysical, speech,</a:t>
                      </a:r>
                      <a:r>
                        <a:rPr lang="en-US" sz="1800" baseline="0" dirty="0" smtClean="0">
                          <a:latin typeface="+mj-lt"/>
                          <a:cs typeface="Arial" charset="0"/>
                        </a:rPr>
                        <a:t> &amp;</a:t>
                      </a:r>
                      <a:r>
                        <a:rPr lang="en-US" sz="1800" dirty="0" smtClean="0">
                          <a:latin typeface="+mj-lt"/>
                          <a:cs typeface="Arial" charset="0"/>
                        </a:rPr>
                        <a:t> </a:t>
                      </a:r>
                      <a:r>
                        <a:rPr lang="en-US" sz="1800" dirty="0">
                          <a:latin typeface="+mj-lt"/>
                          <a:cs typeface="Arial" charset="0"/>
                        </a:rPr>
                        <a:t>occupational therapy, </a:t>
                      </a:r>
                      <a:endParaRPr lang="en-US" sz="1800" dirty="0" smtClean="0">
                        <a:latin typeface="+mj-lt"/>
                        <a:cs typeface="Arial" charset="0"/>
                      </a:endParaRPr>
                    </a:p>
                    <a:p>
                      <a:pPr marL="285750" marR="0" indent="-285750">
                        <a:lnSpc>
                          <a:spcPct val="100000"/>
                        </a:lnSpc>
                        <a:spcBef>
                          <a:spcPts val="0"/>
                        </a:spcBef>
                        <a:spcAft>
                          <a:spcPts val="0"/>
                        </a:spcAft>
                        <a:buFont typeface="Arial" panose="020B0604020202020204" pitchFamily="34" charset="0"/>
                        <a:buChar char="•"/>
                      </a:pPr>
                      <a:r>
                        <a:rPr lang="en-US" sz="1800" dirty="0" smtClean="0">
                          <a:latin typeface="+mj-lt"/>
                          <a:cs typeface="Arial" charset="0"/>
                        </a:rPr>
                        <a:t>Limited home </a:t>
                      </a:r>
                      <a:r>
                        <a:rPr lang="en-US" sz="1800" dirty="0">
                          <a:latin typeface="+mj-lt"/>
                          <a:cs typeface="Arial" charset="0"/>
                        </a:rPr>
                        <a:t>health aide </a:t>
                      </a:r>
                      <a:r>
                        <a:rPr lang="en-US" sz="1800" dirty="0" smtClean="0">
                          <a:latin typeface="+mj-lt"/>
                          <a:cs typeface="Arial" charset="0"/>
                        </a:rPr>
                        <a:t>services </a:t>
                      </a:r>
                    </a:p>
                    <a:p>
                      <a:pPr marL="285750" marR="0" indent="-285750">
                        <a:lnSpc>
                          <a:spcPct val="100000"/>
                        </a:lnSpc>
                        <a:spcBef>
                          <a:spcPts val="0"/>
                        </a:spcBef>
                        <a:spcAft>
                          <a:spcPts val="0"/>
                        </a:spcAft>
                        <a:buFont typeface="Arial" panose="020B0604020202020204" pitchFamily="34" charset="0"/>
                        <a:buChar char="•"/>
                      </a:pPr>
                      <a:r>
                        <a:rPr lang="en-US" sz="1800" dirty="0" smtClean="0">
                          <a:latin typeface="+mj-lt"/>
                          <a:cs typeface="Arial" charset="0"/>
                        </a:rPr>
                        <a:t>Medical </a:t>
                      </a:r>
                      <a:r>
                        <a:rPr lang="en-US" sz="1800" dirty="0">
                          <a:latin typeface="+mj-lt"/>
                          <a:cs typeface="Arial" charset="0"/>
                        </a:rPr>
                        <a:t>social </a:t>
                      </a:r>
                      <a:r>
                        <a:rPr lang="en-US" sz="1800" dirty="0" smtClean="0">
                          <a:latin typeface="+mj-lt"/>
                          <a:cs typeface="Arial" charset="0"/>
                        </a:rPr>
                        <a:t>services</a:t>
                      </a:r>
                    </a:p>
                    <a:p>
                      <a:pPr marL="285750" marR="0" indent="-285750">
                        <a:lnSpc>
                          <a:spcPct val="100000"/>
                        </a:lnSpc>
                        <a:spcBef>
                          <a:spcPts val="0"/>
                        </a:spcBef>
                        <a:spcAft>
                          <a:spcPts val="0"/>
                        </a:spcAft>
                        <a:buFont typeface="Arial" panose="020B0604020202020204" pitchFamily="34" charset="0"/>
                        <a:buChar char="•"/>
                      </a:pPr>
                      <a:r>
                        <a:rPr lang="en-US" sz="1800" dirty="0" smtClean="0">
                          <a:latin typeface="+mj-lt"/>
                          <a:cs typeface="Arial" charset="0"/>
                        </a:rPr>
                        <a:t>Durable</a:t>
                      </a:r>
                      <a:r>
                        <a:rPr lang="en-US" sz="1800" baseline="0" dirty="0" smtClean="0">
                          <a:latin typeface="+mj-lt"/>
                          <a:cs typeface="Arial" charset="0"/>
                        </a:rPr>
                        <a:t> Medical Equipment </a:t>
                      </a:r>
                      <a:r>
                        <a:rPr lang="en-US" sz="1800" dirty="0" smtClean="0">
                          <a:latin typeface="+mj-lt"/>
                          <a:cs typeface="Arial" charset="0"/>
                        </a:rPr>
                        <a:t>and </a:t>
                      </a:r>
                      <a:r>
                        <a:rPr lang="en-US" sz="1800" dirty="0">
                          <a:latin typeface="+mj-lt"/>
                          <a:cs typeface="Arial" charset="0"/>
                        </a:rPr>
                        <a:t>medical supplies.</a:t>
                      </a:r>
                      <a:endParaRPr lang="en-US" sz="18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688751">
                <a:tc>
                  <a:txBody>
                    <a:bodyPr/>
                    <a:lstStyle/>
                    <a:p>
                      <a:pPr marL="0" marR="0">
                        <a:lnSpc>
                          <a:spcPct val="100000"/>
                        </a:lnSpc>
                        <a:spcBef>
                          <a:spcPts val="0"/>
                        </a:spcBef>
                        <a:spcAft>
                          <a:spcPts val="0"/>
                        </a:spcAft>
                      </a:pPr>
                      <a:r>
                        <a:rPr lang="en-US" sz="2400" b="1" dirty="0">
                          <a:latin typeface="+mj-lt"/>
                          <a:cs typeface="Arial" charset="0"/>
                        </a:rPr>
                        <a:t>Hospice Care</a:t>
                      </a:r>
                      <a:endParaRPr lang="en-US" sz="24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c>
                  <a:txBody>
                    <a:bodyPr/>
                    <a:lstStyle/>
                    <a:p>
                      <a:pPr marL="0" marR="0">
                        <a:lnSpc>
                          <a:spcPct val="100000"/>
                        </a:lnSpc>
                        <a:spcBef>
                          <a:spcPts val="0"/>
                        </a:spcBef>
                        <a:spcAft>
                          <a:spcPts val="0"/>
                        </a:spcAft>
                      </a:pPr>
                      <a:r>
                        <a:rPr lang="en-US" sz="1800" dirty="0" smtClean="0">
                          <a:latin typeface="+mj-lt"/>
                          <a:cs typeface="Arial" charset="0"/>
                        </a:rPr>
                        <a:t>Palliative care - &lt; 6 months to live. Includes </a:t>
                      </a:r>
                      <a:r>
                        <a:rPr lang="en-US" sz="1800" dirty="0">
                          <a:latin typeface="+mj-lt"/>
                          <a:cs typeface="Arial" charset="0"/>
                        </a:rPr>
                        <a:t>drugs, medical care, </a:t>
                      </a:r>
                      <a:r>
                        <a:rPr lang="en-US" sz="1800" dirty="0" smtClean="0">
                          <a:latin typeface="+mj-lt"/>
                          <a:cs typeface="Arial" charset="0"/>
                        </a:rPr>
                        <a:t>grief counseling, PT/OT, support </a:t>
                      </a:r>
                      <a:r>
                        <a:rPr lang="en-US" sz="1800" dirty="0">
                          <a:latin typeface="+mj-lt"/>
                          <a:cs typeface="Arial" charset="0"/>
                        </a:rPr>
                        <a:t>services from a Medicare-approved hospice.</a:t>
                      </a:r>
                      <a:endParaRPr lang="en-US" sz="18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extLst>
                  <a:ext uri="{0D108BD9-81ED-4DB2-BD59-A6C34878D82A}">
                    <a16:rowId xmlns="" xmlns:a16="http://schemas.microsoft.com/office/drawing/2014/main" val="10004"/>
                  </a:ext>
                </a:extLst>
              </a:tr>
              <a:tr h="791371">
                <a:tc>
                  <a:txBody>
                    <a:bodyPr/>
                    <a:lstStyle/>
                    <a:p>
                      <a:pPr marL="0" marR="0">
                        <a:lnSpc>
                          <a:spcPct val="100000"/>
                        </a:lnSpc>
                        <a:spcBef>
                          <a:spcPts val="0"/>
                        </a:spcBef>
                        <a:spcAft>
                          <a:spcPts val="0"/>
                        </a:spcAft>
                      </a:pPr>
                      <a:r>
                        <a:rPr lang="en-US" sz="2400" b="1" dirty="0">
                          <a:latin typeface="+mj-lt"/>
                          <a:cs typeface="Arial" charset="0"/>
                        </a:rPr>
                        <a:t>Blood </a:t>
                      </a:r>
                      <a:endParaRPr lang="en-US" sz="24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latin typeface="+mj-lt"/>
                          <a:ea typeface="+mn-ea"/>
                          <a:cs typeface="+mn-cs"/>
                        </a:rPr>
                        <a:t>In most cases, if you need blood as an inpatient, you won’t have to pay for it or replace it. </a:t>
                      </a:r>
                      <a:endParaRPr lang="en-US" sz="18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pPr>
              <a:defRPr/>
            </a:pPr>
            <a:fld id="{1E107DAD-D09B-451F-85A5-E6AF2E2057A5}" type="slidenum">
              <a:rPr lang="en-US" smtClean="0"/>
              <a:pPr>
                <a:defRPr/>
              </a:pPr>
              <a:t>40</a:t>
            </a:fld>
            <a:endParaRPr lang="en-US"/>
          </a:p>
        </p:txBody>
      </p:sp>
    </p:spTree>
    <p:custDataLst>
      <p:tags r:id="rId1"/>
    </p:custDataLst>
    <p:extLst>
      <p:ext uri="{BB962C8B-B14F-4D97-AF65-F5344CB8AC3E}">
        <p14:creationId xmlns:p14="http://schemas.microsoft.com/office/powerpoint/2010/main" val="9521128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noAutofit/>
          </a:bodyPr>
          <a:lstStyle/>
          <a:p>
            <a:r>
              <a:rPr lang="en-US" dirty="0" smtClean="0">
                <a:cs typeface="Arial" charset="0"/>
              </a:rPr>
              <a:t>Paying for Inpatient Hospital Stays</a:t>
            </a:r>
          </a:p>
        </p:txBody>
      </p:sp>
      <p:sp>
        <p:nvSpPr>
          <p:cNvPr id="8" name="Slide Number Placeholder 7"/>
          <p:cNvSpPr>
            <a:spLocks noGrp="1"/>
          </p:cNvSpPr>
          <p:nvPr>
            <p:ph type="sldNum" sz="quarter" idx="4294967295"/>
          </p:nvPr>
        </p:nvSpPr>
        <p:spPr>
          <a:xfrm>
            <a:off x="6858000" y="15875"/>
            <a:ext cx="2133600" cy="365125"/>
          </a:xfrm>
          <a:prstGeom prst="rect">
            <a:avLst/>
          </a:prstGeom>
        </p:spPr>
        <p:txBody>
          <a:bodyPr/>
          <a:lstStyle/>
          <a:p>
            <a:pPr>
              <a:defRPr/>
            </a:pPr>
            <a:fld id="{885A69B2-5218-42C2-B888-204363120602}" type="slidenum">
              <a:rPr lang="en-US" smtClean="0"/>
              <a:pPr>
                <a:defRPr/>
              </a:pPr>
              <a:t>41</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0076541"/>
              </p:ext>
            </p:extLst>
          </p:nvPr>
        </p:nvGraphicFramePr>
        <p:xfrm>
          <a:off x="533400" y="1341120"/>
          <a:ext cx="7924800" cy="4156953"/>
        </p:xfrm>
        <a:graphic>
          <a:graphicData uri="http://schemas.openxmlformats.org/drawingml/2006/table">
            <a:tbl>
              <a:tblPr firstRow="1" bandRow="1">
                <a:tableStyleId>{5C22544A-7EE6-4342-B048-85BDC9FD1C3A}</a:tableStyleId>
              </a:tblPr>
              <a:tblGrid>
                <a:gridCol w="3352800"/>
                <a:gridCol w="4572000"/>
              </a:tblGrid>
              <a:tr h="1337553">
                <a:tc>
                  <a:txBody>
                    <a:bodyPr/>
                    <a:lstStyle/>
                    <a:p>
                      <a:pPr marL="285750" indent="0"/>
                      <a:r>
                        <a:rPr lang="en-US" sz="2800" dirty="0" smtClean="0"/>
                        <a:t>For each benefit period in 2016</a:t>
                      </a:r>
                      <a:endParaRPr lang="en-US" sz="2800" dirty="0">
                        <a:solidFill>
                          <a:schemeClr val="tx1"/>
                        </a:solidFill>
                      </a:endParaRPr>
                    </a:p>
                  </a:txBody>
                  <a:tcPr anchor="ctr"/>
                </a:tc>
                <a:tc>
                  <a:txBody>
                    <a:bodyPr/>
                    <a:lstStyle/>
                    <a:p>
                      <a:pPr algn="ctr"/>
                      <a:r>
                        <a:rPr lang="en-US" sz="2800" dirty="0" smtClean="0"/>
                        <a:t>You Pay</a:t>
                      </a:r>
                      <a:endParaRPr lang="en-US" sz="2800" dirty="0">
                        <a:solidFill>
                          <a:schemeClr val="tx1"/>
                        </a:solidFill>
                      </a:endParaRPr>
                    </a:p>
                  </a:txBody>
                  <a:tcPr anchor="ctr"/>
                </a:tc>
              </a:tr>
              <a:tr h="505298">
                <a:tc>
                  <a:txBody>
                    <a:bodyPr/>
                    <a:lstStyle/>
                    <a:p>
                      <a:pPr marL="285750" indent="0" algn="l"/>
                      <a:r>
                        <a:rPr lang="en-US" sz="2800" dirty="0" smtClean="0"/>
                        <a:t>Days 1-60</a:t>
                      </a:r>
                      <a:endParaRPr lang="en-US" sz="2800" dirty="0"/>
                    </a:p>
                  </a:txBody>
                  <a:tcPr anchor="ctr"/>
                </a:tc>
                <a:tc>
                  <a:txBody>
                    <a:bodyPr/>
                    <a:lstStyle/>
                    <a:p>
                      <a:pPr marL="228600" indent="0" algn="ctr"/>
                      <a:r>
                        <a:rPr lang="en-US" sz="2800" dirty="0" smtClean="0"/>
                        <a:t>$1,288 deductible</a:t>
                      </a:r>
                      <a:endParaRPr lang="en-US" sz="2000" dirty="0"/>
                    </a:p>
                  </a:txBody>
                  <a:tcPr anchor="ctr"/>
                </a:tc>
              </a:tr>
              <a:tr h="505298">
                <a:tc>
                  <a:txBody>
                    <a:bodyPr/>
                    <a:lstStyle/>
                    <a:p>
                      <a:pPr marL="285750" indent="0" algn="l"/>
                      <a:r>
                        <a:rPr lang="en-US" sz="2800" dirty="0" smtClean="0"/>
                        <a:t>Days 61-90</a:t>
                      </a:r>
                      <a:endParaRPr lang="en-US" sz="2800" dirty="0"/>
                    </a:p>
                  </a:txBody>
                  <a:tcPr anchor="ctr"/>
                </a:tc>
                <a:tc>
                  <a:txBody>
                    <a:bodyPr/>
                    <a:lstStyle/>
                    <a:p>
                      <a:pPr marL="228600" indent="0" algn="ctr"/>
                      <a:r>
                        <a:rPr lang="en-US" sz="2800" dirty="0" smtClean="0"/>
                        <a:t>$322 per day</a:t>
                      </a:r>
                      <a:endParaRPr lang="en-US" sz="2000" dirty="0"/>
                    </a:p>
                  </a:txBody>
                  <a:tcPr anchor="ctr"/>
                </a:tc>
              </a:tr>
              <a:tr h="921426">
                <a:tc>
                  <a:txBody>
                    <a:bodyPr/>
                    <a:lstStyle/>
                    <a:p>
                      <a:pPr marL="285750" indent="0" algn="l"/>
                      <a:r>
                        <a:rPr lang="en-US" sz="2800" dirty="0" smtClean="0"/>
                        <a:t>Days 91-150</a:t>
                      </a:r>
                      <a:endParaRPr lang="en-US" sz="2800" dirty="0"/>
                    </a:p>
                  </a:txBody>
                  <a:tcPr anchor="ctr"/>
                </a:tc>
                <a:tc>
                  <a:txBody>
                    <a:bodyPr/>
                    <a:lstStyle/>
                    <a:p>
                      <a:pPr marL="228600" indent="0" algn="ctr"/>
                      <a:r>
                        <a:rPr lang="en-US" sz="2800" dirty="0" smtClean="0"/>
                        <a:t>$644 per day </a:t>
                      </a:r>
                    </a:p>
                    <a:p>
                      <a:pPr marL="228600" indent="0" algn="ctr"/>
                      <a:r>
                        <a:rPr lang="en-US" sz="2800" dirty="0" smtClean="0"/>
                        <a:t>(60 lifetime</a:t>
                      </a:r>
                      <a:r>
                        <a:rPr lang="en-US" sz="2800" baseline="0" dirty="0" smtClean="0"/>
                        <a:t> reserve days)</a:t>
                      </a:r>
                      <a:endParaRPr lang="en-US" sz="2000" dirty="0"/>
                    </a:p>
                  </a:txBody>
                  <a:tcPr anchor="ctr"/>
                </a:tc>
              </a:tr>
              <a:tr h="838200">
                <a:tc>
                  <a:txBody>
                    <a:bodyPr/>
                    <a:lstStyle/>
                    <a:p>
                      <a:pPr marL="342900" indent="0" algn="l"/>
                      <a:r>
                        <a:rPr lang="en-US" sz="2800" dirty="0" smtClean="0"/>
                        <a:t>All days after 150</a:t>
                      </a:r>
                      <a:endParaRPr lang="en-US" sz="2800" dirty="0"/>
                    </a:p>
                  </a:txBody>
                  <a:tcPr anchor="ctr"/>
                </a:tc>
                <a:tc>
                  <a:txBody>
                    <a:bodyPr/>
                    <a:lstStyle/>
                    <a:p>
                      <a:pPr marL="228600" indent="0" algn="ctr"/>
                      <a:r>
                        <a:rPr lang="en-US" sz="2800" dirty="0" smtClean="0"/>
                        <a:t>All Costs</a:t>
                      </a:r>
                      <a:endParaRPr lang="en-US" sz="2000" dirty="0"/>
                    </a:p>
                  </a:txBody>
                  <a:tcPr anchor="ctr"/>
                </a:tc>
              </a:tr>
            </a:tbl>
          </a:graphicData>
        </a:graphic>
      </p:graphicFrame>
      <p:sp>
        <p:nvSpPr>
          <p:cNvPr id="5" name="TextBox 4"/>
          <p:cNvSpPr txBox="1"/>
          <p:nvPr/>
        </p:nvSpPr>
        <p:spPr>
          <a:xfrm>
            <a:off x="685800" y="5715000"/>
            <a:ext cx="6324600" cy="923330"/>
          </a:xfrm>
          <a:prstGeom prst="rect">
            <a:avLst/>
          </a:prstGeom>
          <a:noFill/>
        </p:spPr>
        <p:txBody>
          <a:bodyPr wrap="square" rtlCol="0">
            <a:spAutoFit/>
          </a:bodyPr>
          <a:lstStyle/>
          <a:p>
            <a:r>
              <a:rPr lang="en-US" dirty="0">
                <a:cs typeface="Arial" charset="0"/>
              </a:rPr>
              <a:t>Medicare Advantage plans usually charge same Part A deductible as Original Medicare.</a:t>
            </a:r>
          </a:p>
          <a:p>
            <a:endParaRPr lang="en-US" dirty="0"/>
          </a:p>
        </p:txBody>
      </p:sp>
    </p:spTree>
    <p:custDataLst>
      <p:tags r:id="rId1"/>
    </p:custDataLst>
    <p:extLst>
      <p:ext uri="{BB962C8B-B14F-4D97-AF65-F5344CB8AC3E}">
        <p14:creationId xmlns:p14="http://schemas.microsoft.com/office/powerpoint/2010/main" val="225904350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457200" y="381000"/>
            <a:ext cx="8229600" cy="990600"/>
          </a:xfrm>
        </p:spPr>
        <p:txBody>
          <a:bodyPr>
            <a:normAutofit fontScale="90000"/>
          </a:bodyPr>
          <a:lstStyle/>
          <a:p>
            <a:r>
              <a:rPr lang="en-US" b="1" dirty="0" smtClean="0">
                <a:cs typeface="Arial" charset="0"/>
              </a:rPr>
              <a:t>More on Part A Hospital Deductible  &amp; Benefit Periods</a:t>
            </a:r>
          </a:p>
        </p:txBody>
      </p:sp>
      <p:sp>
        <p:nvSpPr>
          <p:cNvPr id="26628" name="Rectangle 3"/>
          <p:cNvSpPr>
            <a:spLocks noGrp="1" noChangeArrowheads="1"/>
          </p:cNvSpPr>
          <p:nvPr>
            <p:ph idx="1"/>
          </p:nvPr>
        </p:nvSpPr>
        <p:spPr>
          <a:xfrm>
            <a:off x="381000" y="1447800"/>
            <a:ext cx="8229600" cy="4267200"/>
          </a:xfrm>
          <a:solidFill>
            <a:schemeClr val="bg1"/>
          </a:solidFill>
        </p:spPr>
        <p:txBody>
          <a:bodyPr>
            <a:normAutofit fontScale="92500" lnSpcReduction="10000"/>
          </a:bodyPr>
          <a:lstStyle/>
          <a:p>
            <a:pPr marL="341313" indent="-341313"/>
            <a:r>
              <a:rPr lang="en-US" sz="2800" dirty="0" smtClean="0">
                <a:cs typeface="Arial" charset="0"/>
              </a:rPr>
              <a:t>Must pay </a:t>
            </a:r>
            <a:r>
              <a:rPr lang="en-US" sz="2800" dirty="0">
                <a:cs typeface="Arial" charset="0"/>
              </a:rPr>
              <a:t>Part A deductible for each </a:t>
            </a:r>
            <a:r>
              <a:rPr lang="en-US" sz="2800" dirty="0" smtClean="0">
                <a:cs typeface="Arial" charset="0"/>
              </a:rPr>
              <a:t>“benefit period”</a:t>
            </a:r>
            <a:endParaRPr lang="en-US" sz="2800" dirty="0">
              <a:cs typeface="Arial" charset="0"/>
            </a:endParaRPr>
          </a:p>
          <a:p>
            <a:pPr lvl="2"/>
            <a:r>
              <a:rPr lang="en-US" sz="2800" dirty="0">
                <a:cs typeface="Arial" charset="0"/>
              </a:rPr>
              <a:t>$1,288 in 2016 for inpatient hospital stay</a:t>
            </a:r>
          </a:p>
          <a:p>
            <a:r>
              <a:rPr lang="en-US" sz="2800" dirty="0" smtClean="0">
                <a:cs typeface="Arial" charset="0"/>
              </a:rPr>
              <a:t>  Benefit Period begins the 1</a:t>
            </a:r>
            <a:r>
              <a:rPr lang="en-US" sz="2800" baseline="30000" dirty="0" smtClean="0">
                <a:cs typeface="Arial" charset="0"/>
              </a:rPr>
              <a:t>st</a:t>
            </a:r>
            <a:r>
              <a:rPr lang="en-US" sz="2800" dirty="0" smtClean="0">
                <a:cs typeface="Arial" charset="0"/>
              </a:rPr>
              <a:t> day of inpatient care</a:t>
            </a:r>
          </a:p>
          <a:p>
            <a:pPr lvl="2"/>
            <a:r>
              <a:rPr lang="en-US" sz="2800" dirty="0" smtClean="0">
                <a:cs typeface="Arial" charset="0"/>
              </a:rPr>
              <a:t>In hospital or skilled nursing facility (SNF) </a:t>
            </a:r>
          </a:p>
          <a:p>
            <a:pPr marL="341313" indent="-341313"/>
            <a:r>
              <a:rPr lang="en-US" sz="2800" spc="-30" dirty="0" smtClean="0">
                <a:cs typeface="Arial" charset="0"/>
              </a:rPr>
              <a:t>Ends when not in hospital or Skilled Nursing Facility  for 60 days in a row  </a:t>
            </a:r>
          </a:p>
          <a:p>
            <a:r>
              <a:rPr lang="en-US" sz="2800" dirty="0" smtClean="0">
                <a:cs typeface="Arial" charset="0"/>
              </a:rPr>
              <a:t>  No limit to number of benefit periods</a:t>
            </a:r>
          </a:p>
          <a:p>
            <a:r>
              <a:rPr lang="en-US" sz="2800" dirty="0" smtClean="0">
                <a:cs typeface="Arial" charset="0"/>
              </a:rPr>
              <a:t>EXAMPLE:  Betty was </a:t>
            </a:r>
            <a:r>
              <a:rPr lang="en-US" sz="2800" dirty="0" err="1" smtClean="0">
                <a:cs typeface="Arial" charset="0"/>
              </a:rPr>
              <a:t>rehospitalized</a:t>
            </a:r>
            <a:r>
              <a:rPr lang="en-US" sz="2800" dirty="0" smtClean="0">
                <a:cs typeface="Arial" charset="0"/>
              </a:rPr>
              <a:t> after being at home for 3 months, after a prior rehab stay.  She is charged another $1,288 deductible as it’s a new BENEFIT PERIOD. </a:t>
            </a:r>
          </a:p>
          <a:p>
            <a:endParaRPr lang="en-US" dirty="0" smtClean="0">
              <a:cs typeface="Arial" charset="0"/>
            </a:endParaRPr>
          </a:p>
        </p:txBody>
      </p:sp>
      <p:sp>
        <p:nvSpPr>
          <p:cNvPr id="8" name="Slide Number Placeholder 7"/>
          <p:cNvSpPr>
            <a:spLocks noGrp="1"/>
          </p:cNvSpPr>
          <p:nvPr>
            <p:ph type="sldNum" sz="quarter" idx="4294967295"/>
          </p:nvPr>
        </p:nvSpPr>
        <p:spPr>
          <a:xfrm>
            <a:off x="6858000" y="0"/>
            <a:ext cx="2133600" cy="365125"/>
          </a:xfrm>
          <a:prstGeom prst="rect">
            <a:avLst/>
          </a:prstGeom>
        </p:spPr>
        <p:txBody>
          <a:bodyPr/>
          <a:lstStyle/>
          <a:p>
            <a:pPr>
              <a:defRPr/>
            </a:pPr>
            <a:fld id="{885A69B2-5218-42C2-B888-204363120602}" type="slidenum">
              <a:rPr lang="en-US" smtClean="0"/>
              <a:pPr>
                <a:defRPr/>
              </a:pPr>
              <a:t>42</a:t>
            </a:fld>
            <a:endParaRPr lang="en-US" dirty="0"/>
          </a:p>
        </p:txBody>
      </p:sp>
    </p:spTree>
    <p:custDataLst>
      <p:tags r:id="rId1"/>
    </p:custDataLst>
    <p:extLst>
      <p:ext uri="{BB962C8B-B14F-4D97-AF65-F5344CB8AC3E}">
        <p14:creationId xmlns:p14="http://schemas.microsoft.com/office/powerpoint/2010/main" val="403624644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304800" y="228600"/>
            <a:ext cx="8763000" cy="990600"/>
          </a:xfrm>
        </p:spPr>
        <p:txBody>
          <a:bodyPr>
            <a:noAutofit/>
          </a:bodyPr>
          <a:lstStyle/>
          <a:p>
            <a:r>
              <a:rPr lang="en-US" b="1" dirty="0" smtClean="0">
                <a:cs typeface="Arial" charset="0"/>
              </a:rPr>
              <a:t>Part A - Skilled Nursing Facility (“</a:t>
            </a:r>
            <a:r>
              <a:rPr lang="en-US" b="1" dirty="0">
                <a:cs typeface="Arial" charset="0"/>
              </a:rPr>
              <a:t>R</a:t>
            </a:r>
            <a:r>
              <a:rPr lang="en-US" b="1" dirty="0" smtClean="0">
                <a:cs typeface="Arial" charset="0"/>
              </a:rPr>
              <a:t>ehab”) </a:t>
            </a:r>
          </a:p>
        </p:txBody>
      </p:sp>
      <p:sp>
        <p:nvSpPr>
          <p:cNvPr id="28676" name="Rectangle 3"/>
          <p:cNvSpPr>
            <a:spLocks noGrp="1" noChangeArrowheads="1"/>
          </p:cNvSpPr>
          <p:nvPr>
            <p:ph idx="1"/>
          </p:nvPr>
        </p:nvSpPr>
        <p:spPr>
          <a:xfrm>
            <a:off x="457200" y="1066800"/>
            <a:ext cx="8229600" cy="5257800"/>
          </a:xfrm>
        </p:spPr>
        <p:txBody>
          <a:bodyPr>
            <a:noAutofit/>
          </a:bodyPr>
          <a:lstStyle/>
          <a:p>
            <a:pPr marL="0" indent="0">
              <a:spcBef>
                <a:spcPts val="200"/>
              </a:spcBef>
              <a:buNone/>
            </a:pPr>
            <a:r>
              <a:rPr lang="en-US" sz="3200" b="1" dirty="0" smtClean="0">
                <a:cs typeface="Arial" charset="0"/>
              </a:rPr>
              <a:t>Must meet all conditions:</a:t>
            </a:r>
          </a:p>
          <a:p>
            <a:pPr marL="457200" indent="-457200">
              <a:spcBef>
                <a:spcPts val="200"/>
              </a:spcBef>
              <a:buFont typeface="+mj-lt"/>
              <a:buAutoNum type="arabicPeriod"/>
            </a:pPr>
            <a:r>
              <a:rPr lang="en-US" dirty="0" smtClean="0">
                <a:cs typeface="Arial" charset="0"/>
              </a:rPr>
              <a:t>Require daily </a:t>
            </a:r>
            <a:r>
              <a:rPr lang="en-US" b="1" dirty="0" smtClean="0">
                <a:cs typeface="Arial" charset="0"/>
              </a:rPr>
              <a:t>skilled</a:t>
            </a:r>
            <a:r>
              <a:rPr lang="en-US" dirty="0" smtClean="0">
                <a:cs typeface="Arial" charset="0"/>
              </a:rPr>
              <a:t> services (</a:t>
            </a:r>
            <a:r>
              <a:rPr lang="en-US" b="1" dirty="0" smtClean="0">
                <a:cs typeface="Arial" charset="0"/>
              </a:rPr>
              <a:t>5 days/week</a:t>
            </a:r>
            <a:r>
              <a:rPr lang="en-US" dirty="0" smtClean="0">
                <a:cs typeface="Arial" charset="0"/>
              </a:rPr>
              <a:t>)</a:t>
            </a:r>
          </a:p>
          <a:p>
            <a:pPr marL="750888" lvl="1" indent="-287338">
              <a:spcBef>
                <a:spcPts val="200"/>
              </a:spcBef>
            </a:pPr>
            <a:r>
              <a:rPr lang="en-US" sz="2400" dirty="0" smtClean="0">
                <a:cs typeface="Arial" charset="0"/>
              </a:rPr>
              <a:t>Not just long-term or custodial care</a:t>
            </a:r>
          </a:p>
          <a:p>
            <a:pPr marL="457200" indent="-457200">
              <a:spcBef>
                <a:spcPts val="200"/>
              </a:spcBef>
              <a:buFont typeface="+mj-lt"/>
              <a:buAutoNum type="arabicPeriod"/>
            </a:pPr>
            <a:r>
              <a:rPr lang="en-US" dirty="0" smtClean="0">
                <a:cs typeface="Arial" charset="0"/>
              </a:rPr>
              <a:t>Must have had a </a:t>
            </a:r>
            <a:r>
              <a:rPr lang="en-US" b="1" dirty="0" smtClean="0">
                <a:cs typeface="Arial" charset="0"/>
              </a:rPr>
              <a:t>3-day inpatient hospital stay, not counting day of discharge,</a:t>
            </a:r>
            <a:r>
              <a:rPr lang="en-US" dirty="0" smtClean="0">
                <a:cs typeface="Arial" charset="0"/>
              </a:rPr>
              <a:t> within 30 days prior to being admitted to SNF   (beware of “observation status”)(see next </a:t>
            </a:r>
            <a:r>
              <a:rPr lang="en-US" sz="2800" dirty="0" smtClean="0">
                <a:cs typeface="Arial" charset="0"/>
              </a:rPr>
              <a:t>slides)</a:t>
            </a:r>
          </a:p>
          <a:p>
            <a:pPr lvl="2">
              <a:spcBef>
                <a:spcPts val="200"/>
              </a:spcBef>
            </a:pPr>
            <a:r>
              <a:rPr lang="en-US" sz="2400" dirty="0" smtClean="0">
                <a:cs typeface="Arial" charset="0"/>
              </a:rPr>
              <a:t>2013 amendment – </a:t>
            </a:r>
            <a:r>
              <a:rPr lang="en-US" sz="2400" dirty="0" smtClean="0"/>
              <a:t>“…the </a:t>
            </a:r>
            <a:r>
              <a:rPr lang="en-US" sz="2400" dirty="0"/>
              <a:t>admitting physician expects the patient to require hospital care that crosses </a:t>
            </a:r>
            <a:r>
              <a:rPr lang="en-US" sz="2400" b="1" dirty="0"/>
              <a:t>two midnights</a:t>
            </a:r>
            <a:r>
              <a:rPr lang="en-US" sz="2400" b="1" dirty="0" smtClean="0"/>
              <a:t>.”</a:t>
            </a:r>
            <a:r>
              <a:rPr lang="en-US" sz="2400" dirty="0" smtClean="0"/>
              <a:t>  42 CFR § 412.3(d). </a:t>
            </a:r>
            <a:endParaRPr lang="en-US" sz="2400" dirty="0" smtClean="0">
              <a:cs typeface="Arial" charset="0"/>
            </a:endParaRPr>
          </a:p>
          <a:p>
            <a:pPr marL="457200" indent="-457200">
              <a:spcBef>
                <a:spcPts val="200"/>
              </a:spcBef>
              <a:buFont typeface="+mj-lt"/>
              <a:buAutoNum type="arabicPeriod"/>
            </a:pPr>
            <a:r>
              <a:rPr lang="en-US" sz="2800" dirty="0" smtClean="0">
                <a:cs typeface="Arial" charset="0"/>
              </a:rPr>
              <a:t>SNF care must be for a </a:t>
            </a:r>
            <a:r>
              <a:rPr lang="en-US" sz="2800" b="1" dirty="0" smtClean="0">
                <a:cs typeface="Arial" charset="0"/>
              </a:rPr>
              <a:t>hospital-treated condition </a:t>
            </a:r>
          </a:p>
          <a:p>
            <a:pPr marL="739775" lvl="2" indent="-282575">
              <a:spcBef>
                <a:spcPts val="200"/>
              </a:spcBef>
            </a:pPr>
            <a:r>
              <a:rPr lang="en-US" sz="2400" dirty="0" smtClean="0">
                <a:cs typeface="Arial" charset="0"/>
              </a:rPr>
              <a:t>Or condition that arose while receiving care in the SNF for hospital-treated condition</a:t>
            </a:r>
          </a:p>
          <a:p>
            <a:pPr marL="457200" indent="-457200">
              <a:spcBef>
                <a:spcPts val="200"/>
              </a:spcBef>
              <a:buFont typeface="+mj-lt"/>
              <a:buAutoNum type="arabicPeriod"/>
            </a:pPr>
            <a:r>
              <a:rPr lang="en-US" sz="2800" dirty="0" smtClean="0">
                <a:cs typeface="Arial" charset="0"/>
              </a:rPr>
              <a:t>MUST be a Medicare-participating SNF</a:t>
            </a:r>
          </a:p>
        </p:txBody>
      </p:sp>
      <p:sp>
        <p:nvSpPr>
          <p:cNvPr id="8" name="Slide Number Placeholder 7"/>
          <p:cNvSpPr>
            <a:spLocks noGrp="1"/>
          </p:cNvSpPr>
          <p:nvPr>
            <p:ph type="sldNum" sz="quarter" idx="4294967295"/>
          </p:nvPr>
        </p:nvSpPr>
        <p:spPr>
          <a:xfrm>
            <a:off x="6858000" y="21771"/>
            <a:ext cx="2133600" cy="365125"/>
          </a:xfrm>
          <a:prstGeom prst="rect">
            <a:avLst/>
          </a:prstGeom>
        </p:spPr>
        <p:txBody>
          <a:bodyPr/>
          <a:lstStyle/>
          <a:p>
            <a:pPr>
              <a:defRPr/>
            </a:pPr>
            <a:fld id="{885A69B2-5218-42C2-B888-204363120602}" type="slidenum">
              <a:rPr lang="en-US" smtClean="0"/>
              <a:pPr>
                <a:defRPr/>
              </a:pPr>
              <a:t>43</a:t>
            </a:fld>
            <a:endParaRPr lang="en-US" dirty="0"/>
          </a:p>
        </p:txBody>
      </p:sp>
    </p:spTree>
    <p:custDataLst>
      <p:tags r:id="rId1"/>
    </p:custDataLst>
    <p:extLst>
      <p:ext uri="{BB962C8B-B14F-4D97-AF65-F5344CB8AC3E}">
        <p14:creationId xmlns:p14="http://schemas.microsoft.com/office/powerpoint/2010/main" val="9346581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381000" y="304800"/>
            <a:ext cx="8229600" cy="685800"/>
          </a:xfrm>
        </p:spPr>
        <p:txBody>
          <a:bodyPr>
            <a:noAutofit/>
          </a:bodyPr>
          <a:lstStyle/>
          <a:p>
            <a:r>
              <a:rPr lang="en-US" dirty="0" smtClean="0">
                <a:cs typeface="Arial" charset="0"/>
              </a:rPr>
              <a:t>Skilled Nursing Facility  - Rehab Care</a:t>
            </a:r>
          </a:p>
        </p:txBody>
      </p:sp>
      <p:sp>
        <p:nvSpPr>
          <p:cNvPr id="8" name="Slide Number Placeholder 7"/>
          <p:cNvSpPr>
            <a:spLocks noGrp="1"/>
          </p:cNvSpPr>
          <p:nvPr>
            <p:ph type="sldNum" sz="quarter" idx="4294967295"/>
          </p:nvPr>
        </p:nvSpPr>
        <p:spPr>
          <a:xfrm>
            <a:off x="6553200" y="6324600"/>
            <a:ext cx="2133600" cy="365125"/>
          </a:xfrm>
          <a:prstGeom prst="rect">
            <a:avLst/>
          </a:prstGeom>
        </p:spPr>
        <p:txBody>
          <a:bodyPr/>
          <a:lstStyle/>
          <a:p>
            <a:pPr>
              <a:defRPr/>
            </a:pPr>
            <a:fld id="{885A69B2-5218-42C2-B888-204363120602}" type="slidenum">
              <a:rPr lang="en-US" smtClean="0"/>
              <a:pPr>
                <a:defRPr/>
              </a:pPr>
              <a:t>44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848622622"/>
              </p:ext>
            </p:extLst>
          </p:nvPr>
        </p:nvGraphicFramePr>
        <p:xfrm>
          <a:off x="551543" y="1560731"/>
          <a:ext cx="7772400" cy="2544998"/>
        </p:xfrm>
        <a:graphic>
          <a:graphicData uri="http://schemas.openxmlformats.org/drawingml/2006/table">
            <a:tbl>
              <a:tblPr firstRow="1" bandRow="1">
                <a:tableStyleId>{5C22544A-7EE6-4342-B048-85BDC9FD1C3A}</a:tableStyleId>
              </a:tblPr>
              <a:tblGrid>
                <a:gridCol w="3821430"/>
                <a:gridCol w="3950970"/>
              </a:tblGrid>
              <a:tr h="774194">
                <a:tc>
                  <a:txBody>
                    <a:bodyPr/>
                    <a:lstStyle/>
                    <a:p>
                      <a:pPr marL="342900" indent="0" algn="ctr"/>
                      <a:r>
                        <a:rPr lang="en-US" sz="2400" dirty="0" smtClean="0"/>
                        <a:t>For each benefit period in 2016</a:t>
                      </a:r>
                      <a:endParaRPr lang="en-US" sz="2400" dirty="0">
                        <a:solidFill>
                          <a:schemeClr val="tx1"/>
                        </a:solidFill>
                      </a:endParaRPr>
                    </a:p>
                  </a:txBody>
                  <a:tcPr anchor="ctr"/>
                </a:tc>
                <a:tc>
                  <a:txBody>
                    <a:bodyPr/>
                    <a:lstStyle/>
                    <a:p>
                      <a:pPr algn="ctr"/>
                      <a:r>
                        <a:rPr lang="en-US" sz="2400" dirty="0" smtClean="0"/>
                        <a:t>You Pay</a:t>
                      </a:r>
                      <a:endParaRPr lang="en-US" sz="2400" dirty="0">
                        <a:solidFill>
                          <a:schemeClr val="tx1"/>
                        </a:solidFill>
                      </a:endParaRPr>
                    </a:p>
                  </a:txBody>
                  <a:tcPr anchor="ctr"/>
                </a:tc>
              </a:tr>
              <a:tr h="511230">
                <a:tc>
                  <a:txBody>
                    <a:bodyPr/>
                    <a:lstStyle/>
                    <a:p>
                      <a:pPr marL="228600" indent="0" algn="l"/>
                      <a:r>
                        <a:rPr lang="en-US" sz="2400" dirty="0" smtClean="0"/>
                        <a:t>Days 1-20</a:t>
                      </a:r>
                      <a:endParaRPr lang="en-US" sz="2400" dirty="0"/>
                    </a:p>
                  </a:txBody>
                  <a:tcPr anchor="ctr"/>
                </a:tc>
                <a:tc>
                  <a:txBody>
                    <a:bodyPr/>
                    <a:lstStyle/>
                    <a:p>
                      <a:pPr marL="171450" indent="0" algn="ctr"/>
                      <a:r>
                        <a:rPr lang="en-US" sz="2400" dirty="0" smtClean="0"/>
                        <a:t>$0</a:t>
                      </a:r>
                      <a:endParaRPr lang="en-US" sz="2400" dirty="0"/>
                    </a:p>
                  </a:txBody>
                  <a:tcPr anchor="ctr"/>
                </a:tc>
              </a:tr>
              <a:tr h="605404">
                <a:tc>
                  <a:txBody>
                    <a:bodyPr/>
                    <a:lstStyle/>
                    <a:p>
                      <a:pPr marL="228600" indent="0" algn="l"/>
                      <a:r>
                        <a:rPr lang="en-US" sz="2400" dirty="0" smtClean="0"/>
                        <a:t>Days 21-100</a:t>
                      </a:r>
                      <a:endParaRPr lang="en-US" sz="2400" dirty="0"/>
                    </a:p>
                  </a:txBody>
                  <a:tcPr anchor="ctr"/>
                </a:tc>
                <a:tc>
                  <a:txBody>
                    <a:bodyPr/>
                    <a:lstStyle/>
                    <a:p>
                      <a:pPr marL="171450" indent="0" algn="ctr"/>
                      <a:r>
                        <a:rPr lang="en-US" sz="2400" dirty="0" smtClean="0"/>
                        <a:t>$16</a:t>
                      </a:r>
                      <a:r>
                        <a:rPr lang="en-US" sz="2400" baseline="0" dirty="0" smtClean="0"/>
                        <a:t>1 </a:t>
                      </a:r>
                      <a:r>
                        <a:rPr lang="en-US" sz="2400" dirty="0" smtClean="0"/>
                        <a:t>per day</a:t>
                      </a:r>
                      <a:endParaRPr lang="en-US" sz="2400" dirty="0"/>
                    </a:p>
                  </a:txBody>
                  <a:tcPr anchor="ctr"/>
                </a:tc>
              </a:tr>
              <a:tr h="605404">
                <a:tc>
                  <a:txBody>
                    <a:bodyPr/>
                    <a:lstStyle/>
                    <a:p>
                      <a:pPr marL="228600" indent="0" algn="l"/>
                      <a:r>
                        <a:rPr lang="en-US" sz="2400" dirty="0" smtClean="0"/>
                        <a:t>All days after 100</a:t>
                      </a:r>
                      <a:endParaRPr lang="en-US" sz="2400" dirty="0"/>
                    </a:p>
                  </a:txBody>
                  <a:tcPr anchor="ctr"/>
                </a:tc>
                <a:tc>
                  <a:txBody>
                    <a:bodyPr/>
                    <a:lstStyle/>
                    <a:p>
                      <a:pPr marL="171450" indent="-171450" algn="ctr"/>
                      <a:r>
                        <a:rPr lang="en-US" sz="2400" dirty="0" smtClean="0"/>
                        <a:t>All Costs</a:t>
                      </a:r>
                      <a:endParaRPr lang="en-US" sz="2400" dirty="0"/>
                    </a:p>
                  </a:txBody>
                  <a:tcPr anchor="ctr"/>
                </a:tc>
              </a:tr>
            </a:tbl>
          </a:graphicData>
        </a:graphic>
      </p:graphicFrame>
      <p:sp>
        <p:nvSpPr>
          <p:cNvPr id="2" name="TextBox 1"/>
          <p:cNvSpPr txBox="1"/>
          <p:nvPr/>
        </p:nvSpPr>
        <p:spPr>
          <a:xfrm>
            <a:off x="529772" y="914400"/>
            <a:ext cx="7239000" cy="646331"/>
          </a:xfrm>
          <a:prstGeom prst="rect">
            <a:avLst/>
          </a:prstGeom>
          <a:noFill/>
        </p:spPr>
        <p:txBody>
          <a:bodyPr wrap="square" rtlCol="0">
            <a:spAutoFit/>
          </a:bodyPr>
          <a:lstStyle/>
          <a:p>
            <a:r>
              <a:rPr lang="en-US" dirty="0" smtClean="0"/>
              <a:t>If you meet the conditions on previous slide, Medicare covers  SNF rehab with following copayments.   </a:t>
            </a:r>
            <a:endParaRPr lang="en-US" dirty="0"/>
          </a:p>
        </p:txBody>
      </p:sp>
      <p:sp>
        <p:nvSpPr>
          <p:cNvPr id="3" name="TextBox 2"/>
          <p:cNvSpPr txBox="1"/>
          <p:nvPr/>
        </p:nvSpPr>
        <p:spPr>
          <a:xfrm>
            <a:off x="529772" y="4343400"/>
            <a:ext cx="8363857" cy="2308324"/>
          </a:xfrm>
          <a:prstGeom prst="rect">
            <a:avLst/>
          </a:prstGeom>
          <a:solidFill>
            <a:schemeClr val="bg1"/>
          </a:solidFill>
        </p:spPr>
        <p:txBody>
          <a:bodyPr wrap="square" rtlCol="0">
            <a:spAutoFit/>
          </a:bodyPr>
          <a:lstStyle/>
          <a:p>
            <a:r>
              <a:rPr lang="en-US" dirty="0" smtClean="0"/>
              <a:t>Coverage for SNF rehab care may end before 100 days if no </a:t>
            </a:r>
            <a:r>
              <a:rPr lang="en-US" dirty="0"/>
              <a:t>longer necessary to </a:t>
            </a:r>
            <a:r>
              <a:rPr lang="en-US" dirty="0" smtClean="0"/>
              <a:t>maintain </a:t>
            </a:r>
            <a:r>
              <a:rPr lang="en-US" dirty="0"/>
              <a:t>an individual's condition or slow deterioration</a:t>
            </a:r>
            <a:r>
              <a:rPr lang="en-US" dirty="0" smtClean="0"/>
              <a:t>.  </a:t>
            </a:r>
            <a:r>
              <a:rPr lang="en-US" i="1" dirty="0" err="1" smtClean="0"/>
              <a:t>Jimmo</a:t>
            </a:r>
            <a:r>
              <a:rPr lang="en-US" i="1" dirty="0" smtClean="0"/>
              <a:t> v. Sibelius </a:t>
            </a:r>
            <a:r>
              <a:rPr lang="en-US" dirty="0" smtClean="0"/>
              <a:t>class action settlement struck down requirement to show “</a:t>
            </a:r>
            <a:r>
              <a:rPr lang="en-US" b="1" dirty="0" smtClean="0"/>
              <a:t>medical improvement</a:t>
            </a:r>
            <a:r>
              <a:rPr lang="en-US" dirty="0" smtClean="0"/>
              <a:t>.” Cannot deny services because individual “plateaued.”  Settlement incorporated in MBP Manual, </a:t>
            </a:r>
            <a:r>
              <a:rPr lang="en-US" dirty="0" err="1" smtClean="0"/>
              <a:t>Ch</a:t>
            </a:r>
            <a:r>
              <a:rPr lang="en-US" dirty="0" smtClean="0"/>
              <a:t> 8 §30.2.2; 42 CFR § 403.33(c)(5).  CMS transmittal at </a:t>
            </a:r>
            <a:r>
              <a:rPr lang="en-US" dirty="0"/>
              <a:t> </a:t>
            </a:r>
            <a:r>
              <a:rPr lang="en-US" dirty="0">
                <a:hlinkClick r:id="rId4"/>
              </a:rPr>
              <a:t>http://www.cms.gov/Regulations-and-Guidance/Guidance/Transmittals/Downloads/R179BP.pdf</a:t>
            </a:r>
            <a:r>
              <a:rPr lang="en-US" dirty="0"/>
              <a:t>. </a:t>
            </a:r>
            <a:r>
              <a:rPr lang="en-US" dirty="0" smtClean="0"/>
              <a:t> </a:t>
            </a:r>
            <a:r>
              <a:rPr lang="en-US" dirty="0"/>
              <a:t>See </a:t>
            </a:r>
            <a:r>
              <a:rPr lang="en-US" dirty="0">
                <a:hlinkClick r:id="rId5"/>
              </a:rPr>
              <a:t>http://www.medicareadvocacy.org/medicare-info/improvement-standard</a:t>
            </a:r>
            <a:r>
              <a:rPr lang="en-US" dirty="0" smtClean="0">
                <a:hlinkClick r:id="rId5"/>
              </a:rPr>
              <a:t>/</a:t>
            </a:r>
            <a:r>
              <a:rPr lang="en-US" dirty="0" smtClean="0"/>
              <a:t> </a:t>
            </a:r>
            <a:endParaRPr lang="en-US" dirty="0"/>
          </a:p>
        </p:txBody>
      </p:sp>
      <p:sp>
        <p:nvSpPr>
          <p:cNvPr id="4" name="Rectangle 3"/>
          <p:cNvSpPr/>
          <p:nvPr/>
        </p:nvSpPr>
        <p:spPr>
          <a:xfrm>
            <a:off x="8452483" y="0"/>
            <a:ext cx="383438" cy="307777"/>
          </a:xfrm>
          <a:prstGeom prst="rect">
            <a:avLst/>
          </a:prstGeom>
        </p:spPr>
        <p:txBody>
          <a:bodyPr wrap="none">
            <a:spAutoFit/>
          </a:bodyPr>
          <a:lstStyle/>
          <a:p>
            <a:pPr>
              <a:defRPr/>
            </a:pPr>
            <a:fld id="{885A69B2-5218-42C2-B888-204363120602}" type="slidenum">
              <a:rPr lang="en-US" sz="1400" b="1">
                <a:solidFill>
                  <a:schemeClr val="bg1"/>
                </a:solidFill>
              </a:rPr>
              <a:pPr>
                <a:defRPr/>
              </a:pPr>
              <a:t>44</a:t>
            </a:fld>
            <a:endParaRPr lang="en-US" sz="1400" b="1" dirty="0">
              <a:solidFill>
                <a:schemeClr val="bg1"/>
              </a:solidFill>
            </a:endParaRPr>
          </a:p>
        </p:txBody>
      </p:sp>
    </p:spTree>
    <p:custDataLst>
      <p:tags r:id="rId1"/>
    </p:custDataLst>
    <p:extLst>
      <p:ext uri="{BB962C8B-B14F-4D97-AF65-F5344CB8AC3E}">
        <p14:creationId xmlns:p14="http://schemas.microsoft.com/office/powerpoint/2010/main" val="241743184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10600" cy="990600"/>
          </a:xfrm>
        </p:spPr>
        <p:txBody>
          <a:bodyPr>
            <a:noAutofit/>
          </a:bodyPr>
          <a:lstStyle/>
          <a:p>
            <a:r>
              <a:rPr lang="en-US" sz="3200" b="1" dirty="0" smtClean="0"/>
              <a:t>Observation Status – Barrier to SNF/ Rehab Coverage </a:t>
            </a:r>
            <a:endParaRPr lang="en-US" sz="3200" b="1" dirty="0"/>
          </a:p>
        </p:txBody>
      </p:sp>
      <p:sp>
        <p:nvSpPr>
          <p:cNvPr id="3" name="Content Placeholder 2"/>
          <p:cNvSpPr>
            <a:spLocks noGrp="1"/>
          </p:cNvSpPr>
          <p:nvPr>
            <p:ph idx="1"/>
          </p:nvPr>
        </p:nvSpPr>
        <p:spPr>
          <a:xfrm>
            <a:off x="152400" y="1066800"/>
            <a:ext cx="8763000" cy="5638800"/>
          </a:xfrm>
          <a:solidFill>
            <a:schemeClr val="bg1"/>
          </a:solidFill>
        </p:spPr>
        <p:txBody>
          <a:bodyPr/>
          <a:lstStyle/>
          <a:p>
            <a:r>
              <a:rPr lang="en-US" dirty="0" smtClean="0"/>
              <a:t>Hospitals often keep patients in “observation status” in the ER without admitting them.  Unless admitted as inpatients for 3 days before discharge, Medicare won’t pay for SNF rehab care.</a:t>
            </a:r>
          </a:p>
          <a:p>
            <a:r>
              <a:rPr lang="en-US" dirty="0" smtClean="0"/>
              <a:t>Lawsuits have not yet been successful, but some chipping away.  </a:t>
            </a:r>
          </a:p>
          <a:p>
            <a:pPr marL="457200" indent="-457200">
              <a:buFont typeface="+mj-lt"/>
              <a:buAutoNum type="arabicPeriod"/>
            </a:pPr>
            <a:r>
              <a:rPr lang="en-US" b="1" dirty="0" smtClean="0"/>
              <a:t>NOTICE LAWS– </a:t>
            </a:r>
          </a:p>
          <a:p>
            <a:pPr lvl="1"/>
            <a:r>
              <a:rPr lang="en-US" sz="2400" dirty="0" smtClean="0"/>
              <a:t>NYS is one of </a:t>
            </a:r>
            <a:r>
              <a:rPr lang="en-US" sz="2400" dirty="0"/>
              <a:t>5 states  </a:t>
            </a:r>
            <a:r>
              <a:rPr lang="en-US" sz="2400" dirty="0" smtClean="0"/>
              <a:t>requiring </a:t>
            </a:r>
            <a:r>
              <a:rPr lang="en-US" sz="2400" dirty="0"/>
              <a:t>hospitals to inform patients when they are in Observation </a:t>
            </a:r>
            <a:r>
              <a:rPr lang="en-US" sz="2400" dirty="0" smtClean="0"/>
              <a:t>status within 24 hours , </a:t>
            </a:r>
            <a:r>
              <a:rPr lang="en-US" sz="2400" dirty="0"/>
              <a:t>and the consequences of not being admitted as </a:t>
            </a:r>
            <a:r>
              <a:rPr lang="en-US" sz="2400" dirty="0" smtClean="0"/>
              <a:t>inpatients.</a:t>
            </a:r>
            <a:r>
              <a:rPr lang="en-US" sz="2400" dirty="0"/>
              <a:t> NY Pub. Health L. § 2805-w</a:t>
            </a:r>
            <a:r>
              <a:rPr lang="en-US" sz="2400" dirty="0" smtClean="0"/>
              <a:t>   </a:t>
            </a:r>
          </a:p>
          <a:p>
            <a:pPr lvl="1"/>
            <a:r>
              <a:rPr lang="en-US" sz="2400" dirty="0" smtClean="0"/>
              <a:t>The federal </a:t>
            </a:r>
            <a:r>
              <a:rPr lang="en-US" sz="2400" i="1" dirty="0" smtClean="0"/>
              <a:t>Notice </a:t>
            </a:r>
            <a:r>
              <a:rPr lang="en-US" sz="2400" i="1" dirty="0"/>
              <a:t>of Observation, Treatment and Implication for Care Eligibility </a:t>
            </a:r>
            <a:r>
              <a:rPr lang="en-US" sz="2400" i="1" dirty="0" smtClean="0"/>
              <a:t>Act, </a:t>
            </a:r>
            <a:r>
              <a:rPr lang="en-US" sz="2400" dirty="0" smtClean="0"/>
              <a:t>signed into law August 2015, requires hospitals, by August 2016,  </a:t>
            </a:r>
            <a:r>
              <a:rPr lang="en-US" sz="2400" dirty="0"/>
              <a:t>to tell Medicare beneficiaries of their outpatient status within 36 hours, or, if sooner, upon discharge. 42 U.S.C. 1395cc(a)(1</a:t>
            </a:r>
            <a:r>
              <a:rPr lang="en-US" sz="2400" dirty="0" smtClean="0"/>
              <a:t>)</a:t>
            </a:r>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45</a:t>
            </a:fld>
            <a:endParaRPr lang="en-US"/>
          </a:p>
        </p:txBody>
      </p:sp>
    </p:spTree>
    <p:extLst>
      <p:ext uri="{BB962C8B-B14F-4D97-AF65-F5344CB8AC3E}">
        <p14:creationId xmlns:p14="http://schemas.microsoft.com/office/powerpoint/2010/main" val="42833661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b="1" dirty="0" smtClean="0"/>
              <a:t>More on Observation Status  </a:t>
            </a:r>
            <a:endParaRPr lang="en-US" b="1" dirty="0"/>
          </a:p>
        </p:txBody>
      </p:sp>
      <p:sp>
        <p:nvSpPr>
          <p:cNvPr id="3" name="Content Placeholder 2"/>
          <p:cNvSpPr>
            <a:spLocks noGrp="1"/>
          </p:cNvSpPr>
          <p:nvPr>
            <p:ph idx="1"/>
          </p:nvPr>
        </p:nvSpPr>
        <p:spPr>
          <a:xfrm>
            <a:off x="457200" y="1219200"/>
            <a:ext cx="8229600" cy="4876800"/>
          </a:xfrm>
        </p:spPr>
        <p:txBody>
          <a:bodyPr/>
          <a:lstStyle/>
          <a:p>
            <a:pPr marL="457200" indent="-457200">
              <a:buFont typeface="+mj-lt"/>
              <a:buAutoNum type="arabicPeriod" startAt="2"/>
            </a:pPr>
            <a:r>
              <a:rPr lang="en-US" b="1" dirty="0"/>
              <a:t>TWO-Midnight Rule loosened </a:t>
            </a:r>
            <a:r>
              <a:rPr lang="en-US" dirty="0" smtClean="0"/>
              <a:t>–</a:t>
            </a:r>
          </a:p>
          <a:p>
            <a:pPr marL="274637" lvl="1" indent="0">
              <a:buNone/>
            </a:pPr>
            <a:r>
              <a:rPr lang="en-US" sz="2400" dirty="0" smtClean="0"/>
              <a:t>Effective </a:t>
            </a:r>
            <a:r>
              <a:rPr lang="en-US" sz="2400" dirty="0"/>
              <a:t>January 1, 2016, CMS will allow Medicare Part A payment on a case-by-case basis for inpatient admissions that do not satisfy the 2-midnight benchmark, if medical record supports the admitting physician’s determination that the patient requires inpatient hospital care despite an expected length of stay that is </a:t>
            </a:r>
            <a:r>
              <a:rPr lang="en-US" sz="2400" b="1" dirty="0"/>
              <a:t>less than 2 midnights</a:t>
            </a:r>
            <a:r>
              <a:rPr lang="en-US" sz="2400" dirty="0" smtClean="0"/>
              <a:t>.  </a:t>
            </a:r>
          </a:p>
          <a:p>
            <a:pPr marL="274637" lvl="1" indent="0">
              <a:buNone/>
            </a:pPr>
            <a:r>
              <a:rPr lang="en-US" sz="2400" dirty="0" smtClean="0"/>
              <a:t>42 C.F.R. § </a:t>
            </a:r>
            <a:r>
              <a:rPr lang="en-US" sz="2400" dirty="0"/>
              <a:t>412.3 </a:t>
            </a:r>
            <a:r>
              <a:rPr lang="en-US" sz="2400" dirty="0" smtClean="0"/>
              <a:t>(d) (as amended August 2015) </a:t>
            </a:r>
          </a:p>
          <a:p>
            <a:r>
              <a:rPr lang="en-US" sz="2800" dirty="0" smtClean="0"/>
              <a:t>See advocacy tools on </a:t>
            </a:r>
            <a:r>
              <a:rPr lang="en-US" sz="2800" dirty="0"/>
              <a:t>Observation Status at </a:t>
            </a:r>
            <a:r>
              <a:rPr lang="en-US" sz="2800" dirty="0">
                <a:hlinkClick r:id="rId3"/>
              </a:rPr>
              <a:t>http://www.medicareadvocacy.org/medicare-info/observation-status</a:t>
            </a:r>
            <a:r>
              <a:rPr lang="en-US" sz="2800" dirty="0" smtClean="0">
                <a:hlinkClick r:id="rId3"/>
              </a:rPr>
              <a:t>/</a:t>
            </a:r>
            <a:r>
              <a:rPr lang="en-US" sz="2800" dirty="0" smtClean="0"/>
              <a:t> and info on lawsuits</a:t>
            </a:r>
          </a:p>
          <a:p>
            <a:pPr marL="274637" lvl="1" indent="0">
              <a:buNone/>
            </a:pPr>
            <a:endParaRPr lang="en-US" sz="2400" dirty="0"/>
          </a:p>
          <a:p>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46</a:t>
            </a:fld>
            <a:endParaRPr lang="en-US"/>
          </a:p>
        </p:txBody>
      </p:sp>
    </p:spTree>
    <p:extLst>
      <p:ext uri="{BB962C8B-B14F-4D97-AF65-F5344CB8AC3E}">
        <p14:creationId xmlns:p14="http://schemas.microsoft.com/office/powerpoint/2010/main" val="34686617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837868450"/>
              </p:ext>
            </p:extLst>
          </p:nvPr>
        </p:nvGraphicFramePr>
        <p:xfrm>
          <a:off x="228600" y="381000"/>
          <a:ext cx="8534400" cy="2149617"/>
        </p:xfrm>
        <a:graphic>
          <a:graphicData uri="http://schemas.openxmlformats.org/drawingml/2006/table">
            <a:tbl>
              <a:tblPr>
                <a:effectLst>
                  <a:outerShdw blurRad="50800" dist="76200" dir="2700000" algn="tl" rotWithShape="0">
                    <a:prstClr val="black">
                      <a:alpha val="40000"/>
                    </a:prstClr>
                  </a:outerShdw>
                </a:effectLst>
              </a:tblPr>
              <a:tblGrid>
                <a:gridCol w="5486400">
                  <a:extLst>
                    <a:ext uri="{9D8B030D-6E8A-4147-A177-3AD203B41FA5}">
                      <a16:colId xmlns="" xmlns:a16="http://schemas.microsoft.com/office/drawing/2014/main" val="20001"/>
                    </a:ext>
                  </a:extLst>
                </a:gridCol>
                <a:gridCol w="3048000"/>
              </a:tblGrid>
              <a:tr h="621575">
                <a:tc gridSpan="2">
                  <a:txBody>
                    <a:bodyPr/>
                    <a:lstStyle/>
                    <a:p>
                      <a:pPr marL="0" marR="0" algn="ctr">
                        <a:lnSpc>
                          <a:spcPct val="115000"/>
                        </a:lnSpc>
                        <a:spcBef>
                          <a:spcPts val="0"/>
                        </a:spcBef>
                        <a:spcAft>
                          <a:spcPts val="0"/>
                        </a:spcAft>
                      </a:pPr>
                      <a:r>
                        <a:rPr lang="en-US" sz="3600" b="1" dirty="0">
                          <a:latin typeface="+mj-lt"/>
                          <a:ea typeface="Calibri"/>
                          <a:cs typeface="Times New Roman"/>
                        </a:rPr>
                        <a:t>Medicare </a:t>
                      </a:r>
                      <a:r>
                        <a:rPr lang="en-US" sz="3600" b="1" dirty="0" smtClean="0">
                          <a:latin typeface="+mj-lt"/>
                          <a:ea typeface="Calibri"/>
                          <a:cs typeface="Times New Roman"/>
                        </a:rPr>
                        <a:t>Home Health Services  </a:t>
                      </a:r>
                      <a:endParaRPr lang="en-US" sz="105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c hMerge="1">
                  <a:txBody>
                    <a:bodyPr/>
                    <a:lstStyle/>
                    <a:p>
                      <a:endParaRPr lang="en-US"/>
                    </a:p>
                  </a:txBody>
                  <a:tcPr/>
                </a:tc>
                <a:extLst>
                  <a:ext uri="{0D108BD9-81ED-4DB2-BD59-A6C34878D82A}">
                    <a16:rowId xmlns="" xmlns:a16="http://schemas.microsoft.com/office/drawing/2014/main" val="10000"/>
                  </a:ext>
                </a:extLst>
              </a:tr>
              <a:tr h="360333">
                <a:tc>
                  <a:txBody>
                    <a:bodyPr/>
                    <a:lstStyle/>
                    <a:p>
                      <a:r>
                        <a:rPr lang="en-US" sz="2000" b="1" dirty="0" smtClean="0"/>
                        <a:t>Description</a:t>
                      </a:r>
                      <a:endParaRPr lang="en-US" sz="2000" b="1" dirty="0"/>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Your Cost</a:t>
                      </a:r>
                      <a:endParaRPr lang="en-US" sz="2000" b="1" dirty="0"/>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5374">
                <a:tc>
                  <a:txBody>
                    <a:bodyPr/>
                    <a:lstStyle/>
                    <a:p>
                      <a:r>
                        <a:rPr lang="en-US" sz="2000" dirty="0" smtClean="0"/>
                        <a:t>Home</a:t>
                      </a:r>
                      <a:r>
                        <a:rPr lang="en-US" sz="2000" baseline="0" dirty="0" smtClean="0"/>
                        <a:t> health aide, visiting nurse, PT/OT</a:t>
                      </a:r>
                    </a:p>
                    <a:p>
                      <a:endParaRPr lang="en-US" sz="2000" dirty="0"/>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smtClean="0"/>
                        <a:t> $0</a:t>
                      </a:r>
                      <a:endParaRPr lang="en-US" sz="2000" dirty="0"/>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50297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cs typeface="Arial" charset="0"/>
                        </a:rPr>
                        <a:t>Durable Medical Equipment (covered by Part B)  </a:t>
                      </a:r>
                      <a:endParaRPr lang="en-US" sz="2000" dirty="0"/>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smtClean="0"/>
                        <a:t>20% approved charge</a:t>
                      </a:r>
                      <a:endParaRPr lang="en-US" sz="2000" dirty="0"/>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1E107DAD-D09B-451F-85A5-E6AF2E2057A5}" type="slidenum">
              <a:rPr lang="en-US" smtClean="0"/>
              <a:pPr>
                <a:defRPr/>
              </a:pPr>
              <a:t>47</a:t>
            </a:fld>
            <a:endParaRPr lang="en-US"/>
          </a:p>
        </p:txBody>
      </p:sp>
      <p:sp>
        <p:nvSpPr>
          <p:cNvPr id="3" name="TextBox 2"/>
          <p:cNvSpPr txBox="1"/>
          <p:nvPr/>
        </p:nvSpPr>
        <p:spPr>
          <a:xfrm>
            <a:off x="204866" y="2743200"/>
            <a:ext cx="8710534" cy="2908489"/>
          </a:xfrm>
          <a:prstGeom prst="rect">
            <a:avLst/>
          </a:prstGeom>
          <a:solidFill>
            <a:schemeClr val="bg1"/>
          </a:solidFill>
        </p:spPr>
        <p:txBody>
          <a:bodyPr wrap="square" rtlCol="0">
            <a:spAutoFit/>
          </a:bodyPr>
          <a:lstStyle/>
          <a:p>
            <a:pPr>
              <a:spcBef>
                <a:spcPts val="600"/>
              </a:spcBef>
              <a:buNone/>
            </a:pPr>
            <a:r>
              <a:rPr lang="en-US" sz="2000" dirty="0">
                <a:latin typeface="Calibri" panose="020F0502020204030204" pitchFamily="34" charset="0"/>
                <a:cs typeface="Arial" charset="0"/>
              </a:rPr>
              <a:t>Medicare will cover  home health care services if:</a:t>
            </a:r>
          </a:p>
          <a:p>
            <a:pPr>
              <a:spcBef>
                <a:spcPts val="600"/>
              </a:spcBef>
              <a:buNone/>
              <a:tabLst>
                <a:tab pos="280988" algn="l"/>
                <a:tab pos="573088" algn="l"/>
              </a:tabLst>
            </a:pPr>
            <a:r>
              <a:rPr lang="en-US" sz="2000" dirty="0">
                <a:latin typeface="Calibri" panose="020F0502020204030204" pitchFamily="34" charset="0"/>
                <a:cs typeface="Arial" charset="0"/>
              </a:rPr>
              <a:t>1.	Must be homebound</a:t>
            </a:r>
          </a:p>
          <a:p>
            <a:pPr>
              <a:spcBef>
                <a:spcPts val="600"/>
              </a:spcBef>
              <a:buNone/>
              <a:tabLst>
                <a:tab pos="280988" algn="l"/>
                <a:tab pos="573088" algn="l"/>
              </a:tabLst>
            </a:pPr>
            <a:r>
              <a:rPr lang="en-US" sz="2000" dirty="0">
                <a:latin typeface="Calibri" panose="020F0502020204030204" pitchFamily="34" charset="0"/>
                <a:cs typeface="Arial" charset="0"/>
              </a:rPr>
              <a:t>2.	Must need skilled care on intermittent basis </a:t>
            </a:r>
            <a:r>
              <a:rPr lang="en-US" sz="2000" dirty="0" smtClean="0">
                <a:latin typeface="Calibri" panose="020F0502020204030204" pitchFamily="34" charset="0"/>
                <a:cs typeface="Arial" charset="0"/>
              </a:rPr>
              <a:t>(“visiting nurse,”  </a:t>
            </a:r>
            <a:r>
              <a:rPr lang="en-US" sz="2000" dirty="0">
                <a:latin typeface="Calibri" panose="020F0502020204030204" pitchFamily="34" charset="0"/>
                <a:cs typeface="Arial" charset="0"/>
              </a:rPr>
              <a:t>PT, OT)</a:t>
            </a:r>
          </a:p>
          <a:p>
            <a:pPr>
              <a:spcBef>
                <a:spcPts val="600"/>
              </a:spcBef>
              <a:buNone/>
              <a:tabLst>
                <a:tab pos="280988" algn="l"/>
                <a:tab pos="573088" algn="l"/>
              </a:tabLst>
            </a:pPr>
            <a:r>
              <a:rPr lang="en-US" sz="2000" dirty="0">
                <a:latin typeface="Calibri" panose="020F0502020204030204" pitchFamily="34" charset="0"/>
                <a:cs typeface="Arial" charset="0"/>
              </a:rPr>
              <a:t>3.	</a:t>
            </a:r>
            <a:r>
              <a:rPr lang="en-US" sz="2000" dirty="0" smtClean="0">
                <a:latin typeface="Calibri" panose="020F0502020204030204" pitchFamily="34" charset="0"/>
                <a:cs typeface="Arial" charset="0"/>
              </a:rPr>
              <a:t>Services must be prescribed in a </a:t>
            </a:r>
            <a:r>
              <a:rPr lang="en-US" sz="2000" dirty="0">
                <a:latin typeface="Calibri" panose="020F0502020204030204" pitchFamily="34" charset="0"/>
                <a:cs typeface="Arial" charset="0"/>
              </a:rPr>
              <a:t>plan of care established and  reviewed by </a:t>
            </a:r>
            <a:r>
              <a:rPr lang="en-US" sz="2000" dirty="0" smtClean="0">
                <a:latin typeface="Calibri" panose="020F0502020204030204" pitchFamily="34" charset="0"/>
                <a:cs typeface="Arial" charset="0"/>
              </a:rPr>
              <a:t> a </a:t>
            </a:r>
            <a:r>
              <a:rPr lang="en-US" sz="2000" dirty="0">
                <a:latin typeface="Calibri" panose="020F0502020204030204" pitchFamily="34" charset="0"/>
                <a:cs typeface="Arial" charset="0"/>
              </a:rPr>
              <a:t>physician every 60 days</a:t>
            </a:r>
          </a:p>
          <a:p>
            <a:pPr>
              <a:spcBef>
                <a:spcPts val="600"/>
              </a:spcBef>
              <a:buNone/>
              <a:tabLst>
                <a:tab pos="280988" algn="l"/>
                <a:tab pos="573088" algn="l"/>
              </a:tabLst>
            </a:pPr>
            <a:r>
              <a:rPr lang="en-US" sz="2000" dirty="0">
                <a:latin typeface="Calibri" panose="020F0502020204030204" pitchFamily="34" charset="0"/>
                <a:cs typeface="Arial" charset="0"/>
              </a:rPr>
              <a:t>4.	Have face-to-face encounter with doctor </a:t>
            </a:r>
            <a:r>
              <a:rPr lang="en-US" sz="2000" dirty="0" smtClean="0">
                <a:latin typeface="Calibri" panose="020F0502020204030204" pitchFamily="34" charset="0"/>
                <a:cs typeface="Arial" charset="0"/>
              </a:rPr>
              <a:t>prior </a:t>
            </a:r>
            <a:r>
              <a:rPr lang="en-US" sz="2000" dirty="0">
                <a:latin typeface="Calibri" panose="020F0502020204030204" pitchFamily="34" charset="0"/>
                <a:cs typeface="Arial" charset="0"/>
              </a:rPr>
              <a:t>to start of care</a:t>
            </a:r>
          </a:p>
          <a:p>
            <a:pPr>
              <a:spcBef>
                <a:spcPts val="600"/>
              </a:spcBef>
              <a:buNone/>
              <a:tabLst>
                <a:tab pos="280988" algn="l"/>
                <a:tab pos="573088" algn="l"/>
              </a:tabLst>
            </a:pPr>
            <a:r>
              <a:rPr lang="en-US" sz="2000" dirty="0">
                <a:latin typeface="Calibri" panose="020F0502020204030204" pitchFamily="34" charset="0"/>
                <a:cs typeface="Arial" charset="0"/>
              </a:rPr>
              <a:t>5.	Certified </a:t>
            </a:r>
            <a:r>
              <a:rPr lang="en-US" sz="2000" spc="-100" dirty="0">
                <a:latin typeface="Calibri" panose="020F0502020204030204" pitchFamily="34" charset="0"/>
                <a:cs typeface="Arial" charset="0"/>
              </a:rPr>
              <a:t>Home health Agency  (“CHHA”) must be Medicare-approved</a:t>
            </a:r>
          </a:p>
          <a:p>
            <a:endParaRPr lang="en-US" dirty="0"/>
          </a:p>
        </p:txBody>
      </p:sp>
    </p:spTree>
    <p:custDataLst>
      <p:tags r:id="rId1"/>
    </p:custDataLst>
    <p:extLst>
      <p:ext uri="{BB962C8B-B14F-4D97-AF65-F5344CB8AC3E}">
        <p14:creationId xmlns:p14="http://schemas.microsoft.com/office/powerpoint/2010/main" val="358779464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32343909"/>
              </p:ext>
            </p:extLst>
          </p:nvPr>
        </p:nvGraphicFramePr>
        <p:xfrm>
          <a:off x="304800" y="622066"/>
          <a:ext cx="8686801" cy="6083534"/>
        </p:xfrm>
        <a:graphic>
          <a:graphicData uri="http://schemas.openxmlformats.org/drawingml/2006/table">
            <a:tbl>
              <a:tblPr>
                <a:effectLst>
                  <a:outerShdw blurRad="50800" dist="76200" dir="2700000" algn="tl" rotWithShape="0">
                    <a:prstClr val="black">
                      <a:alpha val="40000"/>
                    </a:prstClr>
                  </a:outerShdw>
                </a:effectLst>
              </a:tblPr>
              <a:tblGrid>
                <a:gridCol w="3067801">
                  <a:extLst>
                    <a:ext uri="{9D8B030D-6E8A-4147-A177-3AD203B41FA5}">
                      <a16:colId xmlns="" xmlns:a16="http://schemas.microsoft.com/office/drawing/2014/main" val="20000"/>
                    </a:ext>
                  </a:extLst>
                </a:gridCol>
                <a:gridCol w="3028199">
                  <a:extLst>
                    <a:ext uri="{9D8B030D-6E8A-4147-A177-3AD203B41FA5}">
                      <a16:colId xmlns="" xmlns:a16="http://schemas.microsoft.com/office/drawing/2014/main" val="20001"/>
                    </a:ext>
                  </a:extLst>
                </a:gridCol>
                <a:gridCol w="2590801"/>
              </a:tblGrid>
              <a:tr h="679329">
                <a:tc gridSpan="3">
                  <a:txBody>
                    <a:bodyPr/>
                    <a:lstStyle/>
                    <a:p>
                      <a:pPr marL="0" marR="0" algn="ctr">
                        <a:lnSpc>
                          <a:spcPct val="115000"/>
                        </a:lnSpc>
                        <a:spcBef>
                          <a:spcPts val="0"/>
                        </a:spcBef>
                        <a:spcAft>
                          <a:spcPts val="0"/>
                        </a:spcAft>
                      </a:pPr>
                      <a:r>
                        <a:rPr lang="en-US" sz="3600" b="1" dirty="0" smtClean="0">
                          <a:latin typeface="+mj-lt"/>
                          <a:ea typeface="Calibri"/>
                          <a:cs typeface="Times New Roman"/>
                        </a:rPr>
                        <a:t>More Medicare </a:t>
                      </a:r>
                      <a:r>
                        <a:rPr lang="en-US" sz="3600" b="1" dirty="0">
                          <a:latin typeface="+mj-lt"/>
                          <a:ea typeface="Calibri"/>
                          <a:cs typeface="Times New Roman"/>
                        </a:rPr>
                        <a:t>Part </a:t>
                      </a:r>
                      <a:r>
                        <a:rPr lang="en-US" sz="3600" b="1" dirty="0" smtClean="0">
                          <a:latin typeface="+mj-lt"/>
                          <a:ea typeface="Calibri"/>
                          <a:cs typeface="Times New Roman"/>
                        </a:rPr>
                        <a:t>A  Services/Costs</a:t>
                      </a:r>
                      <a:endParaRPr lang="en-US" sz="105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30418">
                <a:tc>
                  <a:txBody>
                    <a:bodyPr/>
                    <a:lstStyle/>
                    <a:p>
                      <a:pPr marL="0" marR="0">
                        <a:lnSpc>
                          <a:spcPct val="100000"/>
                        </a:lnSpc>
                        <a:spcBef>
                          <a:spcPts val="0"/>
                        </a:spcBef>
                        <a:spcAft>
                          <a:spcPts val="0"/>
                        </a:spcAft>
                      </a:pPr>
                      <a:r>
                        <a:rPr lang="en-US" sz="2400" b="1" dirty="0" smtClean="0">
                          <a:latin typeface="+mj-lt"/>
                          <a:ea typeface="Calibri"/>
                          <a:cs typeface="Times New Roman"/>
                        </a:rPr>
                        <a:t>Service</a:t>
                      </a:r>
                      <a:endParaRPr lang="en-US" sz="2400" b="1"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smtClean="0"/>
                        <a:t>Description</a:t>
                      </a:r>
                      <a:endParaRPr lang="en-US" b="1" dirty="0"/>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smtClean="0"/>
                        <a:t>Cost</a:t>
                      </a:r>
                      <a:endParaRPr lang="en-US" b="1" dirty="0"/>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45627">
                <a:tc rowSpan="3">
                  <a:txBody>
                    <a:bodyPr/>
                    <a:lstStyle/>
                    <a:p>
                      <a:pPr marL="0" marR="0">
                        <a:lnSpc>
                          <a:spcPct val="100000"/>
                        </a:lnSpc>
                        <a:spcBef>
                          <a:spcPts val="0"/>
                        </a:spcBef>
                        <a:spcAft>
                          <a:spcPts val="0"/>
                        </a:spcAft>
                      </a:pPr>
                      <a:r>
                        <a:rPr lang="en-US" sz="2400" b="1" dirty="0">
                          <a:latin typeface="+mj-lt"/>
                          <a:cs typeface="Arial" charset="0"/>
                        </a:rPr>
                        <a:t>Hospice </a:t>
                      </a:r>
                      <a:r>
                        <a:rPr lang="en-US" sz="2400" b="1" dirty="0" smtClean="0">
                          <a:latin typeface="+mj-lt"/>
                          <a:cs typeface="Arial" charset="0"/>
                        </a:rPr>
                        <a:t>Care  </a:t>
                      </a:r>
                      <a:endParaRPr lang="en-US" sz="2000" b="0" baseline="0" dirty="0" smtClean="0">
                        <a:latin typeface="+mj-lt"/>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latin typeface="+mn-lt"/>
                          <a:ea typeface="+mn-ea"/>
                          <a:cs typeface="Arial" charset="0"/>
                        </a:rPr>
                        <a:t>Palliative care  &lt; 6 months to live. Includes drugs, medical care, grief counseling, PT/OT, support services from a Medicare-approved hospice.</a:t>
                      </a:r>
                      <a:endParaRPr lang="en-US" sz="2400" b="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c>
                  <a:txBody>
                    <a:bodyPr/>
                    <a:lstStyle/>
                    <a:p>
                      <a:r>
                        <a:rPr lang="en-US" sz="2000" dirty="0" smtClean="0"/>
                        <a:t>Hospice care – home or inpatient</a:t>
                      </a:r>
                      <a:endParaRPr lang="en-US" sz="2000" dirty="0"/>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c>
                  <a:txBody>
                    <a:bodyPr/>
                    <a:lstStyle/>
                    <a:p>
                      <a:pPr lvl="0"/>
                      <a:r>
                        <a:rPr lang="en-US" sz="2000" dirty="0" smtClean="0">
                          <a:cs typeface="Arial" charset="0"/>
                        </a:rPr>
                        <a:t> $0</a:t>
                      </a:r>
                    </a:p>
                    <a:p>
                      <a:endParaRPr lang="en-US" sz="2000" dirty="0"/>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extLst>
                  <a:ext uri="{0D108BD9-81ED-4DB2-BD59-A6C34878D82A}">
                    <a16:rowId xmlns="" xmlns:a16="http://schemas.microsoft.com/office/drawing/2014/main" val="10004"/>
                  </a:ext>
                </a:extLst>
              </a:tr>
              <a:tr h="331525">
                <a:tc vMerge="1">
                  <a:txBody>
                    <a:bodyPr/>
                    <a:lstStyle/>
                    <a:p>
                      <a:endParaRPr lang="en-US"/>
                    </a:p>
                  </a:txBody>
                  <a:tcPr/>
                </a:tc>
                <a:tc>
                  <a:txBody>
                    <a:bodyPr/>
                    <a:lstStyle/>
                    <a:p>
                      <a:r>
                        <a:rPr lang="en-US" sz="2000" dirty="0" smtClean="0"/>
                        <a:t>Pain medications at home</a:t>
                      </a:r>
                      <a:endParaRPr lang="en-US" sz="2000" dirty="0"/>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c>
                  <a:txBody>
                    <a:bodyPr/>
                    <a:lstStyle/>
                    <a:p>
                      <a:r>
                        <a:rPr lang="en-US" sz="2000" dirty="0" smtClean="0">
                          <a:cs typeface="Arial" charset="0"/>
                        </a:rPr>
                        <a:t>Up to $5 per Rx </a:t>
                      </a:r>
                      <a:endParaRPr lang="en-US" sz="2000" dirty="0"/>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r>
              <a:tr h="1494500">
                <a:tc vMerge="1">
                  <a:txBody>
                    <a:bodyPr/>
                    <a:lstStyle/>
                    <a:p>
                      <a:endParaRPr lang="en-US"/>
                    </a:p>
                  </a:txBody>
                  <a:tcPr/>
                </a:tc>
                <a:tc>
                  <a:txBody>
                    <a:bodyPr/>
                    <a:lstStyle/>
                    <a:p>
                      <a:r>
                        <a:rPr lang="en-US" sz="2000" dirty="0" smtClean="0"/>
                        <a:t>Inpatient respite care (5 day limit)</a:t>
                      </a:r>
                      <a:endParaRPr lang="en-US" sz="2000" dirty="0"/>
                    </a:p>
                  </a:txBody>
                  <a:tcPr marL="0"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c>
                  <a:txBody>
                    <a:bodyPr/>
                    <a:lstStyle/>
                    <a:p>
                      <a:r>
                        <a:rPr lang="en-US" sz="2000" dirty="0" smtClean="0"/>
                        <a:t>5% approved charge</a:t>
                      </a:r>
                      <a:endParaRPr lang="en-US" sz="2000" dirty="0"/>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r>
              <a:tr h="645627">
                <a:tc rowSpan="2">
                  <a:txBody>
                    <a:bodyPr/>
                    <a:lstStyle/>
                    <a:p>
                      <a:pPr marL="0" marR="0">
                        <a:lnSpc>
                          <a:spcPct val="100000"/>
                        </a:lnSpc>
                        <a:spcBef>
                          <a:spcPts val="0"/>
                        </a:spcBef>
                        <a:spcAft>
                          <a:spcPts val="0"/>
                        </a:spcAft>
                      </a:pPr>
                      <a:r>
                        <a:rPr lang="en-US" sz="2400" b="1" dirty="0">
                          <a:latin typeface="+mj-lt"/>
                          <a:cs typeface="Arial" charset="0"/>
                        </a:rPr>
                        <a:t>Blood </a:t>
                      </a:r>
                      <a:endParaRPr lang="en-US" sz="24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smtClean="0">
                          <a:cs typeface="Arial" charset="0"/>
                        </a:rPr>
                        <a:t>If the hospital gets blood free from blood bank </a:t>
                      </a:r>
                      <a:endParaRPr lang="en-US" sz="2000" dirty="0"/>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smtClean="0"/>
                        <a:t>$0</a:t>
                      </a:r>
                      <a:endParaRPr lang="en-US" sz="2000" dirty="0"/>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1694353">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cs typeface="Arial" charset="0"/>
                        </a:rPr>
                        <a:t>If hospital has to buy blood  </a:t>
                      </a:r>
                    </a:p>
                    <a:p>
                      <a:endParaRPr lang="en-US" sz="2000" dirty="0"/>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r>
                        <a:rPr lang="en-US" sz="2000" dirty="0" smtClean="0">
                          <a:cs typeface="Arial" charset="0"/>
                        </a:rPr>
                        <a:t>You pay for first 3 units per calendar year; or You or someone else donates to replace blood</a:t>
                      </a:r>
                      <a:endParaRPr lang="en-US" sz="2000" dirty="0"/>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1E107DAD-D09B-451F-85A5-E6AF2E2057A5}" type="slidenum">
              <a:rPr lang="en-US" smtClean="0"/>
              <a:pPr>
                <a:defRPr/>
              </a:pPr>
              <a:t>48</a:t>
            </a:fld>
            <a:endParaRPr lang="en-US"/>
          </a:p>
        </p:txBody>
      </p:sp>
    </p:spTree>
    <p:custDataLst>
      <p:tags r:id="rId1"/>
    </p:custDataLst>
    <p:extLst>
      <p:ext uri="{BB962C8B-B14F-4D97-AF65-F5344CB8AC3E}">
        <p14:creationId xmlns:p14="http://schemas.microsoft.com/office/powerpoint/2010/main" val="56956783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896171902"/>
              </p:ext>
            </p:extLst>
          </p:nvPr>
        </p:nvGraphicFramePr>
        <p:xfrm>
          <a:off x="152400" y="426720"/>
          <a:ext cx="8839200" cy="6361219"/>
        </p:xfrm>
        <a:graphic>
          <a:graphicData uri="http://schemas.openxmlformats.org/drawingml/2006/table">
            <a:tbl>
              <a:tblPr>
                <a:effectLst>
                  <a:outerShdw blurRad="50800" dist="76200" dir="2700000" algn="tl" rotWithShape="0">
                    <a:prstClr val="black">
                      <a:alpha val="40000"/>
                    </a:prstClr>
                  </a:outerShdw>
                </a:effectLst>
              </a:tblPr>
              <a:tblGrid>
                <a:gridCol w="1735597"/>
                <a:gridCol w="7103603"/>
              </a:tblGrid>
              <a:tr h="743943">
                <a:tc gridSpan="2">
                  <a:txBody>
                    <a:bodyPr/>
                    <a:lstStyle/>
                    <a:p>
                      <a:pPr marL="0" marR="0" algn="ctr">
                        <a:lnSpc>
                          <a:spcPct val="115000"/>
                        </a:lnSpc>
                        <a:spcBef>
                          <a:spcPts val="0"/>
                        </a:spcBef>
                        <a:spcAft>
                          <a:spcPts val="0"/>
                        </a:spcAft>
                      </a:pPr>
                      <a:r>
                        <a:rPr lang="en-US" sz="3600" b="1" dirty="0">
                          <a:latin typeface="+mj-lt"/>
                          <a:ea typeface="Calibri"/>
                          <a:cs typeface="Times New Roman"/>
                        </a:rPr>
                        <a:t>Medicare Part </a:t>
                      </a:r>
                      <a:r>
                        <a:rPr lang="en-US" sz="3600" b="1" dirty="0" smtClean="0">
                          <a:latin typeface="+mj-lt"/>
                          <a:ea typeface="Calibri"/>
                          <a:cs typeface="Times New Roman"/>
                        </a:rPr>
                        <a:t>B Coverage</a:t>
                      </a:r>
                      <a:endParaRPr lang="en-US" sz="105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c hMerge="1">
                  <a:txBody>
                    <a:bodyPr/>
                    <a:lstStyle/>
                    <a:p>
                      <a:endParaRPr lang="en-US"/>
                    </a:p>
                  </a:txBody>
                  <a:tcPr/>
                </a:tc>
              </a:tr>
              <a:tr h="1428371">
                <a:tc gridSpan="2">
                  <a:txBody>
                    <a:bodyPr/>
                    <a:lstStyle/>
                    <a:p>
                      <a:pPr marL="53975" marR="0" indent="0">
                        <a:lnSpc>
                          <a:spcPct val="100000"/>
                        </a:lnSpc>
                        <a:spcBef>
                          <a:spcPts val="0"/>
                        </a:spcBef>
                        <a:spcAft>
                          <a:spcPts val="0"/>
                        </a:spcAft>
                        <a:buFont typeface="Arial" panose="020B0604020202020204" pitchFamily="34" charset="0"/>
                        <a:buNone/>
                      </a:pPr>
                      <a:r>
                        <a:rPr lang="en-US" sz="2400" b="1" dirty="0" smtClean="0">
                          <a:latin typeface="+mj-lt"/>
                          <a:ea typeface="Calibri"/>
                          <a:cs typeface="Times New Roman"/>
                        </a:rPr>
                        <a:t>After you pay annual deductible</a:t>
                      </a:r>
                      <a:r>
                        <a:rPr lang="en-US" sz="2400" b="1" baseline="0" dirty="0" smtClean="0">
                          <a:latin typeface="+mj-lt"/>
                          <a:ea typeface="Calibri"/>
                          <a:cs typeface="Times New Roman"/>
                        </a:rPr>
                        <a:t> ($166 – 2016) – </a:t>
                      </a:r>
                      <a:r>
                        <a:rPr lang="en-US" sz="2400" b="0" baseline="0" dirty="0" smtClean="0">
                          <a:latin typeface="+mj-lt"/>
                          <a:ea typeface="Calibri"/>
                          <a:cs typeface="Times New Roman"/>
                        </a:rPr>
                        <a:t>You generally pay</a:t>
                      </a:r>
                      <a:r>
                        <a:rPr lang="en-US" sz="2400" b="1" baseline="0" dirty="0" smtClean="0">
                          <a:latin typeface="+mj-lt"/>
                          <a:ea typeface="Calibri"/>
                          <a:cs typeface="Times New Roman"/>
                        </a:rPr>
                        <a:t> 20% of Medicare approved charge </a:t>
                      </a:r>
                      <a:r>
                        <a:rPr lang="en-US" sz="2400" b="0" baseline="0" dirty="0" smtClean="0">
                          <a:latin typeface="+mj-lt"/>
                          <a:ea typeface="Calibri"/>
                          <a:cs typeface="Times New Roman"/>
                        </a:rPr>
                        <a:t>for these services</a:t>
                      </a:r>
                      <a:r>
                        <a:rPr lang="en-US" sz="2400" b="1" baseline="0" dirty="0" smtClean="0">
                          <a:latin typeface="+mj-lt"/>
                          <a:ea typeface="Calibri"/>
                          <a:cs typeface="Times New Roman"/>
                        </a:rPr>
                        <a:t>.  May be more if provider does not “accept assignment.”  See below. </a:t>
                      </a:r>
                      <a:endParaRPr lang="en-US" sz="2400" b="1"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6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64010">
                <a:tc>
                  <a:txBody>
                    <a:bodyPr/>
                    <a:lstStyle/>
                    <a:p>
                      <a:pPr marL="53975" marR="0" indent="0">
                        <a:lnSpc>
                          <a:spcPct val="100000"/>
                        </a:lnSpc>
                        <a:spcBef>
                          <a:spcPts val="0"/>
                        </a:spcBef>
                        <a:spcAft>
                          <a:spcPts val="0"/>
                        </a:spcAft>
                      </a:pPr>
                      <a:r>
                        <a:rPr lang="en-US" sz="2400" b="1" kern="1200" baseline="0" dirty="0" smtClean="0">
                          <a:solidFill>
                            <a:schemeClr val="tx1"/>
                          </a:solidFill>
                          <a:latin typeface="+mn-lt"/>
                          <a:ea typeface="+mn-ea"/>
                          <a:cs typeface="+mn-cs"/>
                        </a:rPr>
                        <a:t>Doctors’ Services</a:t>
                      </a:r>
                      <a:endParaRPr lang="en-US" sz="2400" b="1"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3975" indent="0"/>
                      <a:r>
                        <a:rPr lang="en-US" sz="2200" kern="1200" baseline="0" dirty="0" smtClean="0">
                          <a:solidFill>
                            <a:schemeClr val="tx1"/>
                          </a:solidFill>
                          <a:latin typeface="+mn-lt"/>
                          <a:ea typeface="+mn-ea"/>
                          <a:cs typeface="+mn-cs"/>
                        </a:rPr>
                        <a:t>Physician’s offices, hospital outpatient care,  and some doctor services provided while a hospital inpatient such as surgeon, anesthesiologist), or covered preventive services. </a:t>
                      </a:r>
                    </a:p>
                    <a:p>
                      <a:pPr marL="53975" indent="0"/>
                      <a:r>
                        <a:rPr lang="en-US" sz="2200" kern="1200" baseline="0" dirty="0" smtClean="0">
                          <a:solidFill>
                            <a:schemeClr val="tx1"/>
                          </a:solidFill>
                          <a:latin typeface="+mn-lt"/>
                          <a:ea typeface="+mn-ea"/>
                          <a:cs typeface="+mn-cs"/>
                        </a:rPr>
                        <a:t>EXCEPTION:  Certain preventive services have NO coinsurance. </a:t>
                      </a:r>
                      <a:endParaRPr lang="en-US" sz="16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42556">
                <a:tc>
                  <a:txBody>
                    <a:bodyPr/>
                    <a:lstStyle/>
                    <a:p>
                      <a:pPr marL="53975" marR="0" indent="0">
                        <a:lnSpc>
                          <a:spcPct val="100000"/>
                        </a:lnSpc>
                        <a:spcBef>
                          <a:spcPts val="0"/>
                        </a:spcBef>
                        <a:spcAft>
                          <a:spcPts val="0"/>
                        </a:spcAft>
                      </a:pPr>
                      <a:r>
                        <a:rPr lang="en-US" sz="2300" b="1" kern="1200" baseline="0" dirty="0" smtClean="0">
                          <a:solidFill>
                            <a:schemeClr val="tx1"/>
                          </a:solidFill>
                          <a:latin typeface="+mn-lt"/>
                          <a:ea typeface="+mn-ea"/>
                          <a:cs typeface="+mn-cs"/>
                        </a:rPr>
                        <a:t>Outpatient Medical/ Surgical Services &amp; </a:t>
                      </a:r>
                      <a:r>
                        <a:rPr lang="en-US" sz="2300" b="1" kern="1200" spc="-20" baseline="0" dirty="0" smtClean="0">
                          <a:solidFill>
                            <a:schemeClr val="tx1"/>
                          </a:solidFill>
                          <a:latin typeface="+mn-lt"/>
                          <a:ea typeface="+mn-ea"/>
                          <a:cs typeface="+mn-cs"/>
                        </a:rPr>
                        <a:t>Supplies</a:t>
                      </a:r>
                      <a:endParaRPr lang="en-US" sz="2300" b="1" spc="-20" baseline="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c>
                  <a:txBody>
                    <a:bodyPr/>
                    <a:lstStyle/>
                    <a:p>
                      <a:pPr marL="53975" marR="0" indent="0">
                        <a:lnSpc>
                          <a:spcPct val="100000"/>
                        </a:lnSpc>
                        <a:spcBef>
                          <a:spcPts val="0"/>
                        </a:spcBef>
                        <a:spcAft>
                          <a:spcPts val="0"/>
                        </a:spcAft>
                        <a:tabLst/>
                      </a:pPr>
                      <a:r>
                        <a:rPr lang="en-US" sz="2200" spc="-10" baseline="0" dirty="0" smtClean="0">
                          <a:latin typeface="+mj-lt"/>
                          <a:ea typeface="Calibri"/>
                          <a:cs typeface="Times New Roman"/>
                        </a:rPr>
                        <a:t>X-rays, CT scan, MRI, EKG outpatient surgery, dialysis</a:t>
                      </a:r>
                    </a:p>
                    <a:p>
                      <a:pPr marL="53975" marR="0" indent="0">
                        <a:lnSpc>
                          <a:spcPct val="100000"/>
                        </a:lnSpc>
                        <a:spcBef>
                          <a:spcPts val="0"/>
                        </a:spcBef>
                        <a:spcAft>
                          <a:spcPts val="0"/>
                        </a:spcAft>
                        <a:tabLst/>
                      </a:pPr>
                      <a:r>
                        <a:rPr lang="en-US" sz="2200" dirty="0" smtClean="0">
                          <a:latin typeface="+mj-lt"/>
                          <a:ea typeface="Calibri"/>
                          <a:cs typeface="Times New Roman"/>
                        </a:rPr>
                        <a:t>    </a:t>
                      </a:r>
                    </a:p>
                    <a:p>
                      <a:pPr marL="53975" marR="0" indent="0">
                        <a:lnSpc>
                          <a:spcPct val="100000"/>
                        </a:lnSpc>
                        <a:spcBef>
                          <a:spcPts val="0"/>
                        </a:spcBef>
                        <a:spcAft>
                          <a:spcPts val="0"/>
                        </a:spcAft>
                        <a:tabLst/>
                      </a:pPr>
                      <a:r>
                        <a:rPr lang="en-US" sz="2200" dirty="0" smtClean="0">
                          <a:latin typeface="+mj-lt"/>
                          <a:ea typeface="Calibri"/>
                          <a:cs typeface="Times New Roman"/>
                        </a:rPr>
                        <a:t>COST:  20% of the Medicare-approved amount  </a:t>
                      </a:r>
                    </a:p>
                    <a:p>
                      <a:pPr marL="53975" marR="0" indent="0">
                        <a:lnSpc>
                          <a:spcPct val="100000"/>
                        </a:lnSpc>
                        <a:spcBef>
                          <a:spcPts val="0"/>
                        </a:spcBef>
                        <a:spcAft>
                          <a:spcPts val="0"/>
                        </a:spcAft>
                        <a:tabLst/>
                      </a:pPr>
                      <a:r>
                        <a:rPr lang="en-US" sz="2200" dirty="0" smtClean="0">
                          <a:latin typeface="+mj-lt"/>
                          <a:ea typeface="Calibri"/>
                          <a:cs typeface="Times New Roman"/>
                        </a:rPr>
                        <a:t>If</a:t>
                      </a:r>
                      <a:r>
                        <a:rPr lang="en-US" sz="2200" baseline="0" dirty="0" smtClean="0">
                          <a:latin typeface="+mj-lt"/>
                          <a:ea typeface="Calibri"/>
                          <a:cs typeface="Times New Roman"/>
                        </a:rPr>
                        <a:t> t</a:t>
                      </a:r>
                      <a:r>
                        <a:rPr lang="en-US" sz="2200" dirty="0" smtClean="0">
                          <a:latin typeface="+mj-lt"/>
                          <a:ea typeface="Calibri"/>
                          <a:cs typeface="Times New Roman"/>
                        </a:rPr>
                        <a:t>est performed</a:t>
                      </a:r>
                      <a:r>
                        <a:rPr lang="en-US" sz="2200" baseline="0" dirty="0" smtClean="0">
                          <a:latin typeface="+mj-lt"/>
                          <a:ea typeface="Calibri"/>
                          <a:cs typeface="Times New Roman"/>
                        </a:rPr>
                        <a:t> in </a:t>
                      </a:r>
                      <a:r>
                        <a:rPr lang="en-US" sz="2200" dirty="0" smtClean="0">
                          <a:latin typeface="+mj-lt"/>
                          <a:ea typeface="Calibri"/>
                          <a:cs typeface="Times New Roman"/>
                        </a:rPr>
                        <a:t>hospital outpatient clinic, also charged a copayment for each service.</a:t>
                      </a:r>
                      <a:r>
                        <a:rPr lang="en-US" sz="2200" baseline="0" dirty="0" smtClean="0">
                          <a:latin typeface="+mj-lt"/>
                          <a:ea typeface="Calibri"/>
                          <a:cs typeface="Times New Roman"/>
                        </a:rPr>
                        <a:t> </a:t>
                      </a:r>
                      <a:endParaRPr lang="en-US" sz="22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r>
            </a:tbl>
          </a:graphicData>
        </a:graphic>
      </p:graphicFrame>
      <p:sp>
        <p:nvSpPr>
          <p:cNvPr id="2" name="Slide Number Placeholder 1"/>
          <p:cNvSpPr>
            <a:spLocks noGrp="1"/>
          </p:cNvSpPr>
          <p:nvPr>
            <p:ph type="sldNum" sz="quarter" idx="12"/>
          </p:nvPr>
        </p:nvSpPr>
        <p:spPr/>
        <p:txBody>
          <a:bodyPr/>
          <a:lstStyle/>
          <a:p>
            <a:pPr>
              <a:defRPr/>
            </a:pPr>
            <a:fld id="{1E107DAD-D09B-451F-85A5-E6AF2E2057A5}" type="slidenum">
              <a:rPr lang="en-US" smtClean="0"/>
              <a:pPr>
                <a:defRPr/>
              </a:pPr>
              <a:t>49</a:t>
            </a:fld>
            <a:endParaRPr lang="en-US"/>
          </a:p>
        </p:txBody>
      </p:sp>
    </p:spTree>
    <p:custDataLst>
      <p:tags r:id="rId1"/>
    </p:custDataLst>
    <p:extLst>
      <p:ext uri="{BB962C8B-B14F-4D97-AF65-F5344CB8AC3E}">
        <p14:creationId xmlns:p14="http://schemas.microsoft.com/office/powerpoint/2010/main" val="147924141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p:cNvSpPr>
          <p:nvPr>
            <p:ph type="title"/>
          </p:nvPr>
        </p:nvSpPr>
        <p:spPr/>
        <p:txBody>
          <a:bodyPr/>
          <a:lstStyle/>
          <a:p>
            <a:r>
              <a:rPr lang="en-US" dirty="0">
                <a:effectLst/>
                <a:ea typeface="ＭＳ Ｐゴシック" charset="0"/>
                <a:cs typeface="ＭＳ Ｐゴシック" charset="0"/>
              </a:rPr>
              <a:t>Medicare </a:t>
            </a:r>
            <a:r>
              <a:rPr lang="en-US" b="1" dirty="0">
                <a:effectLst/>
                <a:ea typeface="ＭＳ Ｐゴシック" charset="0"/>
                <a:cs typeface="ＭＳ Ｐゴシック" charset="0"/>
              </a:rPr>
              <a:t>Part D</a:t>
            </a:r>
            <a:r>
              <a:rPr lang="en-US" dirty="0">
                <a:effectLst/>
                <a:ea typeface="ＭＳ Ｐゴシック" charset="0"/>
                <a:cs typeface="ＭＳ Ｐゴシック" charset="0"/>
              </a:rPr>
              <a:t> </a:t>
            </a:r>
            <a:r>
              <a:rPr lang="en-US" dirty="0" smtClean="0">
                <a:ea typeface="ＭＳ Ｐゴシック" charset="0"/>
                <a:cs typeface="ＭＳ Ｐゴシック" charset="0"/>
              </a:rPr>
              <a:t>Eligibility</a:t>
            </a:r>
            <a:endParaRPr lang="en-US" dirty="0">
              <a:effectLst/>
              <a:ea typeface="ＭＳ Ｐゴシック" charset="0"/>
              <a:cs typeface="ＭＳ Ｐゴシック" charset="0"/>
            </a:endParaRPr>
          </a:p>
        </p:txBody>
      </p:sp>
      <p:graphicFrame>
        <p:nvGraphicFramePr>
          <p:cNvPr id="193565" name="Group 29"/>
          <p:cNvGraphicFramePr>
            <a:graphicFrameLocks noGrp="1"/>
          </p:cNvGraphicFramePr>
          <p:nvPr>
            <p:ph idx="1"/>
            <p:extLst>
              <p:ext uri="{D42A27DB-BD31-4B8C-83A1-F6EECF244321}">
                <p14:modId xmlns:p14="http://schemas.microsoft.com/office/powerpoint/2010/main" val="2132663072"/>
              </p:ext>
            </p:extLst>
          </p:nvPr>
        </p:nvGraphicFramePr>
        <p:xfrm>
          <a:off x="457200" y="1600200"/>
          <a:ext cx="8229600" cy="4750248"/>
        </p:xfrm>
        <a:graphic>
          <a:graphicData uri="http://schemas.openxmlformats.org/drawingml/2006/table">
            <a:tbl>
              <a:tblPr/>
              <a:tblGrid>
                <a:gridCol w="2514600"/>
                <a:gridCol w="5715000"/>
              </a:tblGrid>
              <a:tr h="1239354">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charset="0"/>
                        <a:buNone/>
                        <a:tabLst/>
                      </a:pPr>
                      <a:r>
                        <a:rPr kumimoji="0" lang="en-US" sz="1800" b="1" i="0" u="none" strike="noStrike" cap="none" normalizeH="0" baseline="0" dirty="0">
                          <a:ln>
                            <a:noFill/>
                          </a:ln>
                          <a:solidFill>
                            <a:schemeClr val="tx1"/>
                          </a:solidFill>
                          <a:effectLst/>
                          <a:latin typeface="Verdana" charset="0"/>
                          <a:ea typeface="ＭＳ Ｐゴシック" charset="0"/>
                          <a:cs typeface="ＭＳ Ｐゴシック" charset="0"/>
                        </a:rPr>
                        <a:t>Who gives it?</a:t>
                      </a:r>
                      <a:r>
                        <a:rPr kumimoji="0" lang="en-US" sz="1800" b="0" i="0" u="none" strike="noStrike" cap="none" normalizeH="0" baseline="0" dirty="0">
                          <a:ln>
                            <a:noFill/>
                          </a:ln>
                          <a:solidFill>
                            <a:schemeClr val="tx1"/>
                          </a:solidFill>
                          <a:effectLst/>
                          <a:latin typeface="Verdana" charset="0"/>
                          <a:ea typeface="ＭＳ Ｐゴシック" charset="0"/>
                          <a:cs typeface="ＭＳ Ｐゴシック" charset="0"/>
                        </a:rPr>
                        <a:t> </a:t>
                      </a:r>
                    </a:p>
                  </a:txBody>
                  <a:tcPr marT="45714" marB="45714"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charset="0"/>
                        <a:buNone/>
                        <a:tabLst/>
                      </a:pPr>
                      <a:r>
                        <a:rPr kumimoji="0" lang="en-US" sz="1800" b="0" i="0" u="none" strike="noStrike" cap="none" normalizeH="0" baseline="0">
                          <a:ln>
                            <a:noFill/>
                          </a:ln>
                          <a:solidFill>
                            <a:schemeClr val="tx1"/>
                          </a:solidFill>
                          <a:effectLst/>
                          <a:latin typeface="Verdana" charset="0"/>
                          <a:ea typeface="ＭＳ Ｐゴシック" charset="0"/>
                          <a:cs typeface="ＭＳ Ｐゴシック" charset="0"/>
                        </a:rPr>
                        <a:t>Federal government </a:t>
                      </a:r>
                      <a:r>
                        <a:rPr kumimoji="0" lang="en-US" sz="1800" b="0" i="0" u="none" strike="noStrike" cap="none" normalizeH="0" baseline="0">
                          <a:ln>
                            <a:noFill/>
                          </a:ln>
                          <a:solidFill>
                            <a:schemeClr val="tx1"/>
                          </a:solidFill>
                          <a:effectLst/>
                          <a:latin typeface="Arial"/>
                          <a:ea typeface="ＭＳ Ｐゴシック" charset="0"/>
                          <a:cs typeface="ＭＳ Ｐゴシック" charset="0"/>
                        </a:rPr>
                        <a:t>–</a:t>
                      </a:r>
                      <a:r>
                        <a:rPr kumimoji="0" lang="en-US" sz="1800" b="0" i="0" u="none" strike="noStrike" cap="none" normalizeH="0" baseline="0">
                          <a:ln>
                            <a:noFill/>
                          </a:ln>
                          <a:solidFill>
                            <a:schemeClr val="tx1"/>
                          </a:solidFill>
                          <a:effectLst/>
                          <a:latin typeface="Verdana" charset="0"/>
                          <a:ea typeface="ＭＳ Ｐゴシック" charset="0"/>
                          <a:cs typeface="ＭＳ Ｐゴシック" charset="0"/>
                        </a:rPr>
                        <a:t> Centers for Medicare and Medicaid Services (CMS).</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charset="0"/>
                        <a:buNone/>
                        <a:tabLst/>
                      </a:pPr>
                      <a:r>
                        <a:rPr kumimoji="0" lang="en-US" sz="1800" b="0" i="0" u="none" strike="noStrike" cap="none" normalizeH="0" baseline="0">
                          <a:ln>
                            <a:noFill/>
                          </a:ln>
                          <a:solidFill>
                            <a:schemeClr val="tx1"/>
                          </a:solidFill>
                          <a:effectLst/>
                          <a:latin typeface="Verdana" charset="0"/>
                          <a:ea typeface="ＭＳ Ｐゴシック" charset="0"/>
                          <a:cs typeface="ＭＳ Ｐゴシック" charset="0"/>
                        </a:rPr>
                        <a:t>Benefit delivered exclusively through private health insurance plans.</a:t>
                      </a:r>
                    </a:p>
                  </a:txBody>
                  <a:tcPr marT="45714" marB="45714"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914278">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charset="0"/>
                        <a:buNone/>
                        <a:tabLst/>
                      </a:pPr>
                      <a:r>
                        <a:rPr kumimoji="0" lang="en-US" sz="1800" b="1" i="0" u="none" strike="noStrike" cap="none" normalizeH="0" baseline="0" dirty="0">
                          <a:ln>
                            <a:noFill/>
                          </a:ln>
                          <a:solidFill>
                            <a:schemeClr val="tx1"/>
                          </a:solidFill>
                          <a:effectLst/>
                          <a:latin typeface="Verdana" charset="0"/>
                          <a:ea typeface="ＭＳ Ｐゴシック" charset="0"/>
                          <a:cs typeface="ＭＳ Ｐゴシック" charset="0"/>
                        </a:rPr>
                        <a:t>Who gets it?</a:t>
                      </a:r>
                      <a:endParaRPr kumimoji="0" lang="en-US" sz="18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T="45714" marB="45714"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charset="0"/>
                        <a:buNone/>
                        <a:tabLst/>
                      </a:pPr>
                      <a:r>
                        <a:rPr kumimoji="0" lang="en-US" sz="1800" b="0" i="0" u="none" strike="noStrike" cap="none" normalizeH="0" baseline="0">
                          <a:ln>
                            <a:noFill/>
                          </a:ln>
                          <a:solidFill>
                            <a:schemeClr val="tx1"/>
                          </a:solidFill>
                          <a:effectLst/>
                          <a:latin typeface="Verdana" charset="0"/>
                          <a:ea typeface="ＭＳ Ｐゴシック" charset="0"/>
                          <a:cs typeface="ＭＳ Ｐゴシック" charset="0"/>
                        </a:rPr>
                        <a:t>People who already have Medicare Part A or Part B, and who have enrolled in a prescription drug plan.</a:t>
                      </a:r>
                    </a:p>
                  </a:txBody>
                  <a:tcPr marT="45714" marB="45714"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3324">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charset="0"/>
                        <a:buNone/>
                        <a:tabLst/>
                      </a:pPr>
                      <a:r>
                        <a:rPr kumimoji="0" lang="en-US" sz="1800" b="1" i="0" u="none" strike="noStrike" cap="none" normalizeH="0" baseline="0">
                          <a:ln>
                            <a:noFill/>
                          </a:ln>
                          <a:solidFill>
                            <a:schemeClr val="tx1"/>
                          </a:solidFill>
                          <a:effectLst/>
                          <a:latin typeface="Verdana" charset="0"/>
                          <a:ea typeface="ＭＳ Ｐゴシック" charset="0"/>
                          <a:cs typeface="ＭＳ Ｐゴシック" charset="0"/>
                        </a:rPr>
                        <a:t>Eligibility</a:t>
                      </a:r>
                      <a:endParaRPr kumimoji="0" lang="en-US" sz="1800" b="0" i="0" u="none" strike="noStrike" cap="none" normalizeH="0" baseline="0">
                        <a:ln>
                          <a:noFill/>
                        </a:ln>
                        <a:solidFill>
                          <a:schemeClr val="tx1"/>
                        </a:solidFill>
                        <a:effectLst/>
                        <a:latin typeface="Verdana" charset="0"/>
                        <a:ea typeface="ＭＳ Ｐゴシック" charset="0"/>
                        <a:cs typeface="ＭＳ Ｐゴシック" charset="0"/>
                      </a:endParaRPr>
                    </a:p>
                  </a:txBody>
                  <a:tcPr marT="45714" marB="45714"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7013" marR="0" lvl="1" indent="-225425" algn="l" defTabSz="914400" rtl="0" eaLnBrk="0" fontAlgn="base" latinLnBrk="0" hangingPunct="0">
                        <a:lnSpc>
                          <a:spcPct val="100000"/>
                        </a:lnSpc>
                        <a:spcBef>
                          <a:spcPts val="325"/>
                        </a:spcBef>
                        <a:spcAft>
                          <a:spcPct val="0"/>
                        </a:spcAft>
                        <a:buClr>
                          <a:schemeClr val="accent1"/>
                        </a:buClr>
                        <a:buSzPct val="86000"/>
                        <a:buFont typeface="Wingdings 3" charset="0"/>
                        <a:buChar char="}"/>
                        <a:tabLst/>
                      </a:pPr>
                      <a:r>
                        <a:rPr kumimoji="0" lang="en-US" sz="1900" b="0" i="0" u="none" strike="noStrike" cap="none" normalizeH="0" baseline="0" dirty="0">
                          <a:ln>
                            <a:noFill/>
                          </a:ln>
                          <a:solidFill>
                            <a:schemeClr val="tx1"/>
                          </a:solidFill>
                          <a:effectLst/>
                          <a:latin typeface="Verdana" charset="0"/>
                          <a:ea typeface="ＭＳ Ｐゴシック" charset="0"/>
                        </a:rPr>
                        <a:t>Entitled to Medicare Part A OR enrolled in Medicare Part B; and</a:t>
                      </a:r>
                    </a:p>
                    <a:p>
                      <a:pPr marL="227013" marR="0" lvl="1" indent="-225425" algn="l" defTabSz="914400" rtl="0" eaLnBrk="0" fontAlgn="base" latinLnBrk="0" hangingPunct="0">
                        <a:lnSpc>
                          <a:spcPct val="100000"/>
                        </a:lnSpc>
                        <a:spcBef>
                          <a:spcPts val="325"/>
                        </a:spcBef>
                        <a:spcAft>
                          <a:spcPct val="0"/>
                        </a:spcAft>
                        <a:buClr>
                          <a:schemeClr val="accent1"/>
                        </a:buClr>
                        <a:buSzPct val="86000"/>
                        <a:buFont typeface="Wingdings 3" charset="0"/>
                        <a:buChar char="}"/>
                        <a:tabLst/>
                      </a:pPr>
                      <a:r>
                        <a:rPr kumimoji="0" lang="en-US" sz="1900" b="0" i="0" u="none" strike="noStrike" cap="none" normalizeH="0" baseline="0" dirty="0">
                          <a:ln>
                            <a:noFill/>
                          </a:ln>
                          <a:solidFill>
                            <a:schemeClr val="tx1"/>
                          </a:solidFill>
                          <a:effectLst/>
                          <a:latin typeface="Verdana" charset="0"/>
                          <a:ea typeface="ＭＳ Ｐゴシック" charset="0"/>
                        </a:rPr>
                        <a:t>Resides in the service area of a plan.</a:t>
                      </a:r>
                    </a:p>
                  </a:txBody>
                  <a:tcPr marT="45714" marB="45714"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2844">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charset="0"/>
                        <a:buNone/>
                        <a:tabLst/>
                      </a:pPr>
                      <a:r>
                        <a:rPr kumimoji="0" lang="en-US" sz="1800" b="1" i="0" u="none" strike="noStrike" cap="none" normalizeH="0" baseline="0">
                          <a:ln>
                            <a:noFill/>
                          </a:ln>
                          <a:solidFill>
                            <a:schemeClr val="tx1"/>
                          </a:solidFill>
                          <a:effectLst/>
                          <a:latin typeface="Verdana" charset="0"/>
                          <a:ea typeface="ＭＳ Ｐゴシック" charset="0"/>
                          <a:cs typeface="ＭＳ Ｐゴシック" charset="0"/>
                        </a:rPr>
                        <a:t>What do you get?</a:t>
                      </a:r>
                      <a:endParaRPr kumimoji="0" lang="en-US" sz="1800" b="0" i="0" u="none" strike="noStrike" cap="none" normalizeH="0" baseline="0">
                        <a:ln>
                          <a:noFill/>
                        </a:ln>
                        <a:solidFill>
                          <a:schemeClr val="tx1"/>
                        </a:solidFill>
                        <a:effectLst/>
                        <a:latin typeface="Verdana" charset="0"/>
                        <a:ea typeface="ＭＳ Ｐゴシック" charset="0"/>
                        <a:cs typeface="ＭＳ Ｐゴシック" charset="0"/>
                      </a:endParaRPr>
                    </a:p>
                  </a:txBody>
                  <a:tcPr marT="45714" marB="45714"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charset="0"/>
                        <a:buNone/>
                        <a:tabLst/>
                      </a:pPr>
                      <a:r>
                        <a:rPr kumimoji="0" lang="en-US" sz="1800" b="0" i="0" u="none" strike="noStrike" cap="none" normalizeH="0" baseline="0" dirty="0">
                          <a:ln>
                            <a:noFill/>
                          </a:ln>
                          <a:solidFill>
                            <a:schemeClr val="tx1"/>
                          </a:solidFill>
                          <a:effectLst/>
                          <a:latin typeface="Verdana" charset="0"/>
                          <a:ea typeface="ＭＳ Ｐゴシック" charset="0"/>
                          <a:cs typeface="ＭＳ Ｐゴシック" charset="0"/>
                        </a:rPr>
                        <a:t>Health insurance that covers outpatient prescription drugs, subject to deductibles, premiums, co-payments, coverage gap, utilization management, </a:t>
                      </a:r>
                      <a:r>
                        <a:rPr kumimoji="0" lang="en-US" sz="1800" b="0" i="0" u="none" strike="noStrike" cap="none" normalizeH="0" baseline="0" dirty="0" smtClean="0">
                          <a:ln>
                            <a:noFill/>
                          </a:ln>
                          <a:solidFill>
                            <a:schemeClr val="tx1"/>
                          </a:solidFill>
                          <a:effectLst/>
                          <a:latin typeface="Verdana" charset="0"/>
                          <a:ea typeface="ＭＳ Ｐゴシック" charset="0"/>
                          <a:cs typeface="ＭＳ Ｐゴシック" charset="0"/>
                        </a:rPr>
                        <a:t>and</a:t>
                      </a:r>
                      <a:br>
                        <a:rPr kumimoji="0" lang="en-US" sz="1800" b="0" i="0" u="none" strike="noStrike" cap="none" normalizeH="0" baseline="0" dirty="0" smtClean="0">
                          <a:ln>
                            <a:noFill/>
                          </a:ln>
                          <a:solidFill>
                            <a:schemeClr val="tx1"/>
                          </a:solidFill>
                          <a:effectLst/>
                          <a:latin typeface="Verdana" charset="0"/>
                          <a:ea typeface="ＭＳ Ｐゴシック" charset="0"/>
                          <a:cs typeface="ＭＳ Ｐゴシック" charset="0"/>
                        </a:rPr>
                      </a:br>
                      <a:r>
                        <a:rPr kumimoji="0" lang="en-US" sz="1800" b="0" i="0" u="none" strike="noStrike" cap="none" normalizeH="0" baseline="0" dirty="0" smtClean="0">
                          <a:ln>
                            <a:noFill/>
                          </a:ln>
                          <a:solidFill>
                            <a:schemeClr val="tx1"/>
                          </a:solidFill>
                          <a:effectLst/>
                          <a:latin typeface="Verdana" charset="0"/>
                          <a:ea typeface="ＭＳ Ｐゴシック" charset="0"/>
                          <a:cs typeface="ＭＳ Ｐゴシック" charset="0"/>
                        </a:rPr>
                        <a:t>which</a:t>
                      </a:r>
                      <a:r>
                        <a:rPr kumimoji="0" lang="en-US" sz="1800" b="0" i="0" u="none" strike="noStrike" cap="none" normalizeH="0" baseline="0" dirty="0">
                          <a:ln>
                            <a:noFill/>
                          </a:ln>
                          <a:solidFill>
                            <a:schemeClr val="tx1"/>
                          </a:solidFill>
                          <a:effectLst/>
                          <a:latin typeface="Verdana" charset="0"/>
                          <a:ea typeface="ＭＳ Ｐゴシック" charset="0"/>
                          <a:cs typeface="ＭＳ Ｐゴシック" charset="0"/>
                        </a:rPr>
                        <a:t> </a:t>
                      </a:r>
                      <a:r>
                        <a:rPr kumimoji="0" lang="en-US" sz="1800" b="0" i="0" u="none" strike="noStrike" cap="none" normalizeH="0" baseline="0" dirty="0" smtClean="0">
                          <a:ln>
                            <a:noFill/>
                          </a:ln>
                          <a:solidFill>
                            <a:schemeClr val="tx1"/>
                          </a:solidFill>
                          <a:effectLst/>
                          <a:latin typeface="Verdana" charset="0"/>
                          <a:ea typeface="ＭＳ Ｐゴシック" charset="0"/>
                          <a:cs typeface="ＭＳ Ｐゴシック" charset="0"/>
                        </a:rPr>
                        <a:t>drugs </a:t>
                      </a:r>
                      <a:r>
                        <a:rPr kumimoji="0" lang="en-US" sz="1800" b="0" i="0" u="none" strike="noStrike" cap="none" normalizeH="0" baseline="0" dirty="0">
                          <a:ln>
                            <a:noFill/>
                          </a:ln>
                          <a:solidFill>
                            <a:schemeClr val="tx1"/>
                          </a:solidFill>
                          <a:effectLst/>
                          <a:latin typeface="Verdana" charset="0"/>
                          <a:ea typeface="ＭＳ Ｐゴシック" charset="0"/>
                          <a:cs typeface="ＭＳ Ｐゴシック" charset="0"/>
                        </a:rPr>
                        <a:t>are covered.</a:t>
                      </a:r>
                    </a:p>
                  </a:txBody>
                  <a:tcPr marT="45714" marB="45714"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1E107DAD-D09B-451F-85A5-E6AF2E2057A5}" type="slidenum">
              <a:rPr lang="en-US" smtClean="0"/>
              <a:pPr>
                <a:defRPr/>
              </a:pPr>
              <a:t>5</a:t>
            </a:fld>
            <a:endParaRPr lang="en-US" dirty="0"/>
          </a:p>
        </p:txBody>
      </p:sp>
    </p:spTree>
    <p:extLst>
      <p:ext uri="{BB962C8B-B14F-4D97-AF65-F5344CB8AC3E}">
        <p14:creationId xmlns:p14="http://schemas.microsoft.com/office/powerpoint/2010/main" val="11582775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15820275"/>
              </p:ext>
            </p:extLst>
          </p:nvPr>
        </p:nvGraphicFramePr>
        <p:xfrm>
          <a:off x="228600" y="457201"/>
          <a:ext cx="8763000" cy="4952999"/>
        </p:xfrm>
        <a:graphic>
          <a:graphicData uri="http://schemas.openxmlformats.org/drawingml/2006/table">
            <a:tbl>
              <a:tblPr>
                <a:effectLst>
                  <a:outerShdw blurRad="50800" dist="76200" dir="2700000" algn="tl" rotWithShape="0">
                    <a:prstClr val="black">
                      <a:alpha val="40000"/>
                    </a:prstClr>
                  </a:outerShdw>
                </a:effectLst>
              </a:tblPr>
              <a:tblGrid>
                <a:gridCol w="1955380"/>
                <a:gridCol w="6807620"/>
              </a:tblGrid>
              <a:tr h="727125">
                <a:tc gridSpan="2">
                  <a:txBody>
                    <a:bodyPr/>
                    <a:lstStyle/>
                    <a:p>
                      <a:pPr marL="0" marR="0" algn="ctr">
                        <a:lnSpc>
                          <a:spcPct val="115000"/>
                        </a:lnSpc>
                        <a:spcBef>
                          <a:spcPts val="0"/>
                        </a:spcBef>
                        <a:spcAft>
                          <a:spcPts val="0"/>
                        </a:spcAft>
                      </a:pPr>
                      <a:r>
                        <a:rPr lang="en-US" sz="3600" b="1" dirty="0">
                          <a:latin typeface="+mj-lt"/>
                          <a:ea typeface="Calibri"/>
                          <a:cs typeface="Times New Roman"/>
                        </a:rPr>
                        <a:t>Medicare Part </a:t>
                      </a:r>
                      <a:r>
                        <a:rPr lang="en-US" sz="3600" b="1" dirty="0" smtClean="0">
                          <a:latin typeface="+mj-lt"/>
                          <a:ea typeface="Calibri"/>
                          <a:cs typeface="Times New Roman"/>
                        </a:rPr>
                        <a:t>B Coverage</a:t>
                      </a:r>
                      <a:endParaRPr lang="en-US" sz="105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c hMerge="1">
                  <a:txBody>
                    <a:bodyPr/>
                    <a:lstStyle/>
                    <a:p>
                      <a:endParaRPr lang="en-US"/>
                    </a:p>
                  </a:txBody>
                  <a:tcPr/>
                </a:tc>
              </a:tr>
              <a:tr h="1482674">
                <a:tc>
                  <a:txBody>
                    <a:bodyPr/>
                    <a:lstStyle/>
                    <a:p>
                      <a:pPr marL="53975" marR="0" indent="0">
                        <a:lnSpc>
                          <a:spcPct val="100000"/>
                        </a:lnSpc>
                        <a:spcBef>
                          <a:spcPts val="0"/>
                        </a:spcBef>
                        <a:spcAft>
                          <a:spcPts val="0"/>
                        </a:spcAft>
                      </a:pPr>
                      <a:r>
                        <a:rPr lang="en-US" sz="2400" b="1" dirty="0" smtClean="0">
                          <a:latin typeface="+mj-lt"/>
                          <a:ea typeface="Calibri"/>
                          <a:cs typeface="Times New Roman"/>
                        </a:rPr>
                        <a:t>Durable</a:t>
                      </a:r>
                      <a:r>
                        <a:rPr lang="en-US" sz="2400" b="1" baseline="0" dirty="0" smtClean="0">
                          <a:latin typeface="+mj-lt"/>
                          <a:ea typeface="Calibri"/>
                          <a:cs typeface="Times New Roman"/>
                        </a:rPr>
                        <a:t> Medical Equipment</a:t>
                      </a:r>
                      <a:endParaRPr lang="en-US" sz="2400" b="1"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3975" marR="0" indent="0">
                        <a:lnSpc>
                          <a:spcPct val="100000"/>
                        </a:lnSpc>
                        <a:spcBef>
                          <a:spcPts val="0"/>
                        </a:spcBef>
                        <a:spcAft>
                          <a:spcPts val="0"/>
                        </a:spcAft>
                      </a:pPr>
                      <a:r>
                        <a:rPr lang="en-US" sz="2200" dirty="0" smtClean="0">
                          <a:latin typeface="+mj-lt"/>
                          <a:ea typeface="Calibri"/>
                          <a:cs typeface="Times New Roman"/>
                        </a:rPr>
                        <a:t>Items such as oxygen equipment and supplies,</a:t>
                      </a:r>
                      <a:r>
                        <a:rPr lang="en-US" sz="2200" baseline="0" dirty="0" smtClean="0">
                          <a:latin typeface="+mj-lt"/>
                          <a:ea typeface="Calibri"/>
                          <a:cs typeface="Times New Roman"/>
                        </a:rPr>
                        <a:t> wheelchairs, walkers, and hospital beds for use in the home. Some items must be rented.  20% coinsurance. </a:t>
                      </a:r>
                      <a:endParaRPr lang="en-US" sz="22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99794">
                <a:tc>
                  <a:txBody>
                    <a:bodyPr/>
                    <a:lstStyle/>
                    <a:p>
                      <a:pPr marL="53975" marR="0" indent="0">
                        <a:lnSpc>
                          <a:spcPct val="100000"/>
                        </a:lnSpc>
                        <a:spcBef>
                          <a:spcPts val="0"/>
                        </a:spcBef>
                        <a:spcAft>
                          <a:spcPts val="0"/>
                        </a:spcAft>
                      </a:pPr>
                      <a:r>
                        <a:rPr lang="en-US" sz="2400" b="1" dirty="0" smtClean="0">
                          <a:latin typeface="+mj-lt"/>
                          <a:ea typeface="Calibri"/>
                          <a:cs typeface="Times New Roman"/>
                        </a:rPr>
                        <a:t>Therapy</a:t>
                      </a:r>
                      <a:r>
                        <a:rPr lang="en-US" sz="2400" b="1" baseline="0" dirty="0" smtClean="0">
                          <a:latin typeface="+mj-lt"/>
                          <a:ea typeface="Calibri"/>
                          <a:cs typeface="Times New Roman"/>
                        </a:rPr>
                        <a:t> – PT/OT/SLP</a:t>
                      </a:r>
                      <a:endParaRPr lang="en-US" sz="2400" b="1"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c>
                  <a:txBody>
                    <a:bodyPr/>
                    <a:lstStyle/>
                    <a:p>
                      <a:r>
                        <a:rPr lang="en-US" sz="2200" dirty="0" smtClean="0">
                          <a:latin typeface="+mj-lt"/>
                          <a:ea typeface="Calibri"/>
                          <a:cs typeface="Times New Roman"/>
                        </a:rPr>
                        <a:t>Pay 20% of approved amount.</a:t>
                      </a:r>
                      <a:r>
                        <a:rPr lang="en-US" sz="2200" baseline="0" dirty="0" smtClean="0">
                          <a:latin typeface="+mj-lt"/>
                          <a:ea typeface="Calibri"/>
                          <a:cs typeface="Times New Roman"/>
                        </a:rPr>
                        <a:t> Subject to  </a:t>
                      </a:r>
                      <a:r>
                        <a:rPr lang="en-US" sz="2400" dirty="0" smtClean="0"/>
                        <a:t>therapy cap limits (2016) - $1,960 for physical therapy (PT) and speech-language pathology (SLP) services combined; $1,960 for occupational therapy (OT) services. Exceptions  allowed if medically necessary.</a:t>
                      </a:r>
                      <a:endParaRPr lang="en-US" sz="22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r>
              <a:tr h="548640">
                <a:tc>
                  <a:txBody>
                    <a:bodyPr/>
                    <a:lstStyle/>
                    <a:p>
                      <a:pPr marL="53975" marR="0" indent="0">
                        <a:lnSpc>
                          <a:spcPct val="100000"/>
                        </a:lnSpc>
                        <a:spcBef>
                          <a:spcPts val="0"/>
                        </a:spcBef>
                        <a:spcAft>
                          <a:spcPts val="0"/>
                        </a:spcAft>
                      </a:pPr>
                      <a:r>
                        <a:rPr lang="en-US" sz="2400" dirty="0" smtClean="0"/>
                        <a:t>Lab tests</a:t>
                      </a:r>
                      <a:endParaRPr lang="en-US" sz="2400" b="1"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c>
                  <a:txBody>
                    <a:bodyPr/>
                    <a:lstStyle/>
                    <a:p>
                      <a:pPr marL="53975" marR="0" indent="0">
                        <a:lnSpc>
                          <a:spcPct val="100000"/>
                        </a:lnSpc>
                        <a:spcBef>
                          <a:spcPts val="0"/>
                        </a:spcBef>
                        <a:spcAft>
                          <a:spcPts val="0"/>
                        </a:spcAft>
                      </a:pPr>
                      <a:r>
                        <a:rPr lang="en-US" sz="2200" dirty="0" smtClean="0">
                          <a:latin typeface="+mj-lt"/>
                          <a:ea typeface="Calibri"/>
                          <a:cs typeface="Times New Roman"/>
                        </a:rPr>
                        <a:t>NO COINSURANCE.   </a:t>
                      </a:r>
                      <a:endParaRPr lang="en-US" sz="22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r>
            </a:tbl>
          </a:graphicData>
        </a:graphic>
      </p:graphicFrame>
      <p:sp>
        <p:nvSpPr>
          <p:cNvPr id="2" name="Slide Number Placeholder 1"/>
          <p:cNvSpPr>
            <a:spLocks noGrp="1"/>
          </p:cNvSpPr>
          <p:nvPr>
            <p:ph type="sldNum" sz="quarter" idx="12"/>
          </p:nvPr>
        </p:nvSpPr>
        <p:spPr/>
        <p:txBody>
          <a:bodyPr/>
          <a:lstStyle/>
          <a:p>
            <a:pPr>
              <a:defRPr/>
            </a:pPr>
            <a:fld id="{1E107DAD-D09B-451F-85A5-E6AF2E2057A5}" type="slidenum">
              <a:rPr lang="en-US" smtClean="0"/>
              <a:pPr>
                <a:defRPr/>
              </a:pPr>
              <a:t>50</a:t>
            </a:fld>
            <a:endParaRPr lang="en-US"/>
          </a:p>
        </p:txBody>
      </p:sp>
    </p:spTree>
    <p:custDataLst>
      <p:tags r:id="rId1"/>
    </p:custDataLst>
    <p:extLst>
      <p:ext uri="{BB962C8B-B14F-4D97-AF65-F5344CB8AC3E}">
        <p14:creationId xmlns:p14="http://schemas.microsoft.com/office/powerpoint/2010/main" val="422445450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457200" y="381000"/>
            <a:ext cx="8229600" cy="838200"/>
          </a:xfrm>
        </p:spPr>
        <p:txBody>
          <a:bodyPr/>
          <a:lstStyle/>
          <a:p>
            <a:r>
              <a:rPr lang="en-US" b="1" dirty="0" smtClean="0">
                <a:cs typeface="Arial" charset="0"/>
              </a:rPr>
              <a:t>Does Provider Accept “Assignment”?</a:t>
            </a:r>
          </a:p>
        </p:txBody>
      </p:sp>
      <p:sp>
        <p:nvSpPr>
          <p:cNvPr id="51204" name="Rectangle 3"/>
          <p:cNvSpPr>
            <a:spLocks noGrp="1" noChangeArrowheads="1"/>
          </p:cNvSpPr>
          <p:nvPr>
            <p:ph idx="1"/>
          </p:nvPr>
        </p:nvSpPr>
        <p:spPr>
          <a:xfrm>
            <a:off x="381000" y="1066800"/>
            <a:ext cx="8305800" cy="4648200"/>
          </a:xfrm>
          <a:solidFill>
            <a:schemeClr val="bg1"/>
          </a:solidFill>
        </p:spPr>
        <p:txBody>
          <a:bodyPr>
            <a:noAutofit/>
          </a:bodyPr>
          <a:lstStyle/>
          <a:p>
            <a:pPr eaLnBrk="1" hangingPunct="1"/>
            <a:r>
              <a:rPr lang="en-US" dirty="0" smtClean="0">
                <a:solidFill>
                  <a:srgbClr val="231F20"/>
                </a:solidFill>
              </a:rPr>
              <a:t>Most providers “accept assignment</a:t>
            </a:r>
            <a:r>
              <a:rPr lang="en-US" b="1" i="1" dirty="0" smtClean="0">
                <a:solidFill>
                  <a:srgbClr val="231F20"/>
                </a:solidFill>
              </a:rPr>
              <a:t>.” </a:t>
            </a:r>
          </a:p>
          <a:p>
            <a:pPr lvl="1" eaLnBrk="1" hangingPunct="1"/>
            <a:r>
              <a:rPr lang="en-US" sz="2400" dirty="0" smtClean="0">
                <a:solidFill>
                  <a:srgbClr val="231F20"/>
                </a:solidFill>
              </a:rPr>
              <a:t>Provider signs an agreement with Medicare – they are called “</a:t>
            </a:r>
            <a:r>
              <a:rPr lang="en-US" sz="2400" b="1" dirty="0" smtClean="0">
                <a:solidFill>
                  <a:srgbClr val="231F20"/>
                </a:solidFill>
              </a:rPr>
              <a:t>participating providers</a:t>
            </a:r>
            <a:r>
              <a:rPr lang="en-US" sz="2400" dirty="0" smtClean="0">
                <a:solidFill>
                  <a:srgbClr val="231F20"/>
                </a:solidFill>
              </a:rPr>
              <a:t>” </a:t>
            </a:r>
          </a:p>
          <a:p>
            <a:pPr lvl="1"/>
            <a:r>
              <a:rPr lang="en-US" sz="2400" dirty="0" smtClean="0">
                <a:cs typeface="Arial" charset="0"/>
              </a:rPr>
              <a:t>Accepts the Medicare-approved amount as full payment for covered services – Medicare pays 80% of approved charge</a:t>
            </a:r>
          </a:p>
          <a:p>
            <a:pPr lvl="1"/>
            <a:r>
              <a:rPr lang="en-US" sz="2400" dirty="0" smtClean="0">
                <a:cs typeface="Arial" charset="0"/>
              </a:rPr>
              <a:t>You pay 20% of approved charge (coinsurance)</a:t>
            </a:r>
          </a:p>
          <a:p>
            <a:pPr lvl="1"/>
            <a:r>
              <a:rPr lang="en-US" sz="2400" dirty="0" smtClean="0">
                <a:cs typeface="Arial" charset="0"/>
              </a:rPr>
              <a:t>They submit your claim to Medicare directly</a:t>
            </a:r>
          </a:p>
          <a:p>
            <a:pPr lvl="1"/>
            <a:r>
              <a:rPr lang="en-US" sz="2400" dirty="0" smtClean="0">
                <a:cs typeface="Arial" charset="0"/>
              </a:rPr>
              <a:t>You receive Medicare </a:t>
            </a:r>
            <a:r>
              <a:rPr lang="en-US" sz="2400" dirty="0">
                <a:cs typeface="Arial" charset="0"/>
              </a:rPr>
              <a:t>Summary Notice (MSN</a:t>
            </a:r>
            <a:r>
              <a:rPr lang="en-US" sz="2400" dirty="0" smtClean="0">
                <a:cs typeface="Arial" charset="0"/>
              </a:rPr>
              <a:t>) stating amount of 20% coinsurance. </a:t>
            </a:r>
          </a:p>
          <a:p>
            <a:pPr lvl="1"/>
            <a:r>
              <a:rPr lang="en-US" sz="2400" b="1" dirty="0" smtClean="0">
                <a:cs typeface="Arial" charset="0"/>
              </a:rPr>
              <a:t>Some providers must </a:t>
            </a:r>
            <a:r>
              <a:rPr lang="en-US" sz="2400" b="1" dirty="0">
                <a:cs typeface="Arial" charset="0"/>
              </a:rPr>
              <a:t>accept </a:t>
            </a:r>
            <a:r>
              <a:rPr lang="en-US" sz="2400" dirty="0" smtClean="0">
                <a:cs typeface="Arial" charset="0"/>
              </a:rPr>
              <a:t>assignment - Medicare </a:t>
            </a:r>
            <a:r>
              <a:rPr lang="en-US" sz="2400" dirty="0">
                <a:cs typeface="Arial" charset="0"/>
              </a:rPr>
              <a:t>Part B-covered prescription </a:t>
            </a:r>
            <a:r>
              <a:rPr lang="en-US" sz="2400" dirty="0" smtClean="0">
                <a:cs typeface="Arial" charset="0"/>
              </a:rPr>
              <a:t>drugs, Ambulance </a:t>
            </a:r>
            <a:r>
              <a:rPr lang="en-US" sz="2400" dirty="0">
                <a:cs typeface="Arial" charset="0"/>
              </a:rPr>
              <a:t>suppliers </a:t>
            </a:r>
          </a:p>
          <a:p>
            <a:pPr lvl="1"/>
            <a:endParaRPr lang="en-US" sz="2800" dirty="0">
              <a:cs typeface="Arial" charset="0"/>
            </a:endParaRPr>
          </a:p>
          <a:p>
            <a:pPr lvl="1"/>
            <a:endParaRPr lang="en-US" sz="2800" dirty="0" smtClean="0">
              <a:cs typeface="Arial" charset="0"/>
            </a:endParaRPr>
          </a:p>
        </p:txBody>
      </p:sp>
      <p:sp>
        <p:nvSpPr>
          <p:cNvPr id="8" name="Slide Number Placeholder 7"/>
          <p:cNvSpPr>
            <a:spLocks noGrp="1"/>
          </p:cNvSpPr>
          <p:nvPr>
            <p:ph type="sldNum" sz="quarter" idx="4294967295"/>
          </p:nvPr>
        </p:nvSpPr>
        <p:spPr>
          <a:xfrm>
            <a:off x="6858000" y="0"/>
            <a:ext cx="2133600" cy="365125"/>
          </a:xfrm>
          <a:prstGeom prst="rect">
            <a:avLst/>
          </a:prstGeom>
        </p:spPr>
        <p:txBody>
          <a:bodyPr/>
          <a:lstStyle/>
          <a:p>
            <a:pPr>
              <a:defRPr/>
            </a:pPr>
            <a:fld id="{885A69B2-5218-42C2-B888-204363120602}" type="slidenum">
              <a:rPr lang="en-US" smtClean="0"/>
              <a:pPr>
                <a:defRPr/>
              </a:pPr>
              <a:t>51</a:t>
            </a:fld>
            <a:endParaRPr lang="en-US" dirty="0"/>
          </a:p>
        </p:txBody>
      </p:sp>
    </p:spTree>
    <p:custDataLst>
      <p:tags r:id="rId1"/>
    </p:custDataLst>
    <p:extLst>
      <p:ext uri="{BB962C8B-B14F-4D97-AF65-F5344CB8AC3E}">
        <p14:creationId xmlns:p14="http://schemas.microsoft.com/office/powerpoint/2010/main" val="4292284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457200" y="381000"/>
            <a:ext cx="8229600" cy="990600"/>
          </a:xfrm>
        </p:spPr>
        <p:txBody>
          <a:bodyPr>
            <a:noAutofit/>
          </a:bodyPr>
          <a:lstStyle/>
          <a:p>
            <a:r>
              <a:rPr lang="en-US" b="1" dirty="0" smtClean="0">
                <a:cs typeface="Arial" charset="0"/>
              </a:rPr>
              <a:t>If provider does not accept assignment</a:t>
            </a:r>
          </a:p>
        </p:txBody>
      </p:sp>
      <p:sp>
        <p:nvSpPr>
          <p:cNvPr id="52228" name="Rectangle 3"/>
          <p:cNvSpPr>
            <a:spLocks noGrp="1" noChangeArrowheads="1"/>
          </p:cNvSpPr>
          <p:nvPr>
            <p:ph idx="1"/>
          </p:nvPr>
        </p:nvSpPr>
        <p:spPr>
          <a:xfrm>
            <a:off x="457200" y="1143000"/>
            <a:ext cx="8229600" cy="5029200"/>
          </a:xfrm>
        </p:spPr>
        <p:txBody>
          <a:bodyPr>
            <a:normAutofit lnSpcReduction="10000"/>
          </a:bodyPr>
          <a:lstStyle/>
          <a:p>
            <a:r>
              <a:rPr lang="en-US" sz="2800" dirty="0" smtClean="0">
                <a:cs typeface="Arial" charset="0"/>
              </a:rPr>
              <a:t>Providers and Suppliers that don’t accept assignment are called “non-participating” providers.</a:t>
            </a:r>
          </a:p>
          <a:p>
            <a:r>
              <a:rPr lang="en-US" sz="2800" dirty="0" smtClean="0">
                <a:cs typeface="Arial" charset="0"/>
              </a:rPr>
              <a:t>They may charge you more than the 20% but it is limited by federal and state law.</a:t>
            </a:r>
          </a:p>
          <a:p>
            <a:r>
              <a:rPr lang="en-US" sz="2800" dirty="0" smtClean="0">
                <a:cs typeface="Arial" charset="0"/>
              </a:rPr>
              <a:t>The </a:t>
            </a:r>
            <a:r>
              <a:rPr lang="en-US" sz="2800" b="1" dirty="0" smtClean="0">
                <a:cs typeface="Arial" charset="0"/>
              </a:rPr>
              <a:t>federal</a:t>
            </a:r>
            <a:r>
              <a:rPr lang="en-US" sz="2800" dirty="0" smtClean="0">
                <a:cs typeface="Arial" charset="0"/>
              </a:rPr>
              <a:t> limiting charge is </a:t>
            </a:r>
            <a:r>
              <a:rPr lang="en-US" sz="2800" b="1" dirty="0" smtClean="0">
                <a:cs typeface="Arial" charset="0"/>
              </a:rPr>
              <a:t>15%</a:t>
            </a:r>
            <a:r>
              <a:rPr lang="en-US" sz="2800" dirty="0" smtClean="0">
                <a:cs typeface="Arial" charset="0"/>
              </a:rPr>
              <a:t>  above the approved rate. 42 USC § 1395w-4(g)(2)(B)-(C) (you pay 20% + 15% of the approved rate = 35% of approved rate)</a:t>
            </a:r>
          </a:p>
          <a:p>
            <a:pPr marL="182880" indent="-182880">
              <a:spcBef>
                <a:spcPts val="0"/>
              </a:spcBef>
            </a:pPr>
            <a:r>
              <a:rPr lang="en-US" sz="2800" b="1" dirty="0" smtClean="0">
                <a:cs typeface="Arial" charset="0"/>
              </a:rPr>
              <a:t>NYS</a:t>
            </a:r>
            <a:r>
              <a:rPr lang="en-US" sz="2800" dirty="0" smtClean="0">
                <a:cs typeface="Arial" charset="0"/>
              </a:rPr>
              <a:t> has a lower maximum charge – </a:t>
            </a:r>
            <a:r>
              <a:rPr lang="en-US" sz="2800" b="1" dirty="0" smtClean="0">
                <a:cs typeface="Arial" charset="0"/>
              </a:rPr>
              <a:t>5% </a:t>
            </a:r>
            <a:r>
              <a:rPr lang="en-US" sz="2800" dirty="0" smtClean="0">
                <a:cs typeface="Arial" charset="0"/>
              </a:rPr>
              <a:t>over the approved rate. NY Pub. Health Law §19</a:t>
            </a:r>
          </a:p>
          <a:p>
            <a:pPr marL="182880" indent="-182880"/>
            <a:r>
              <a:rPr lang="en-US" sz="2800" dirty="0" smtClean="0">
                <a:cs typeface="Arial" charset="0"/>
              </a:rPr>
              <a:t>May have to pay entire charge at time of service, then be reimbursed by Medicare. </a:t>
            </a:r>
          </a:p>
          <a:p>
            <a:endParaRPr lang="en-US" sz="2400" dirty="0" smtClean="0">
              <a:cs typeface="Arial" charset="0"/>
            </a:endParaRPr>
          </a:p>
        </p:txBody>
      </p:sp>
      <p:sp>
        <p:nvSpPr>
          <p:cNvPr id="8" name="Slide Number Placeholder 7"/>
          <p:cNvSpPr>
            <a:spLocks noGrp="1"/>
          </p:cNvSpPr>
          <p:nvPr>
            <p:ph type="sldNum" sz="quarter" idx="4294967295"/>
          </p:nvPr>
        </p:nvSpPr>
        <p:spPr>
          <a:xfrm>
            <a:off x="6781800" y="0"/>
            <a:ext cx="2133600" cy="365125"/>
          </a:xfrm>
          <a:prstGeom prst="rect">
            <a:avLst/>
          </a:prstGeom>
        </p:spPr>
        <p:txBody>
          <a:bodyPr/>
          <a:lstStyle/>
          <a:p>
            <a:pPr>
              <a:defRPr/>
            </a:pPr>
            <a:fld id="{885A69B2-5218-42C2-B888-204363120602}" type="slidenum">
              <a:rPr lang="en-US" smtClean="0"/>
              <a:pPr>
                <a:defRPr/>
              </a:pPr>
              <a:t>52</a:t>
            </a:fld>
            <a:endParaRPr lang="en-US" dirty="0"/>
          </a:p>
        </p:txBody>
      </p:sp>
    </p:spTree>
    <p:custDataLst>
      <p:tags r:id="rId1"/>
    </p:custDataLst>
    <p:extLst>
      <p:ext uri="{BB962C8B-B14F-4D97-AF65-F5344CB8AC3E}">
        <p14:creationId xmlns:p14="http://schemas.microsoft.com/office/powerpoint/2010/main" val="26452022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Autofit/>
          </a:bodyPr>
          <a:lstStyle/>
          <a:p>
            <a:r>
              <a:rPr lang="en-US" dirty="0" smtClean="0"/>
              <a:t>Part B Covered Preventive Services</a:t>
            </a:r>
            <a:endParaRPr lang="en-US" dirty="0"/>
          </a:p>
        </p:txBody>
      </p:sp>
      <p:sp>
        <p:nvSpPr>
          <p:cNvPr id="3" name="Content Placeholder 2"/>
          <p:cNvSpPr>
            <a:spLocks noGrp="1"/>
          </p:cNvSpPr>
          <p:nvPr>
            <p:ph idx="1"/>
          </p:nvPr>
        </p:nvSpPr>
        <p:spPr>
          <a:xfrm>
            <a:off x="457200" y="1219200"/>
            <a:ext cx="8382000" cy="5486400"/>
          </a:xfrm>
        </p:spPr>
        <p:txBody>
          <a:bodyPr numCol="2">
            <a:normAutofit fontScale="70000" lnSpcReduction="20000"/>
          </a:bodyPr>
          <a:lstStyle/>
          <a:p>
            <a:pPr marL="231775" indent="-231775">
              <a:spcBef>
                <a:spcPts val="300"/>
              </a:spcBef>
              <a:defRPr/>
            </a:pPr>
            <a:r>
              <a:rPr lang="en-US" sz="2400" dirty="0" smtClean="0"/>
              <a:t>“</a:t>
            </a:r>
            <a:r>
              <a:rPr lang="en-US" sz="3100" dirty="0" smtClean="0"/>
              <a:t>Welcome to Medicare” visit </a:t>
            </a:r>
          </a:p>
          <a:p>
            <a:pPr marL="231775" indent="-231775">
              <a:spcBef>
                <a:spcPts val="300"/>
              </a:spcBef>
              <a:defRPr/>
            </a:pPr>
            <a:r>
              <a:rPr lang="en-US" sz="3100" dirty="0" smtClean="0"/>
              <a:t>Annual “Wellness” visit</a:t>
            </a:r>
          </a:p>
          <a:p>
            <a:pPr marL="231775" indent="-231775">
              <a:spcBef>
                <a:spcPts val="300"/>
              </a:spcBef>
              <a:defRPr/>
            </a:pPr>
            <a:r>
              <a:rPr lang="en-US" sz="3100" dirty="0" smtClean="0"/>
              <a:t>Abdominal aortic aneurysm screening (when referred during Welcome to Medical physical Exam)</a:t>
            </a:r>
          </a:p>
          <a:p>
            <a:pPr marL="231775" indent="-231775">
              <a:spcBef>
                <a:spcPts val="300"/>
              </a:spcBef>
              <a:defRPr/>
            </a:pPr>
            <a:r>
              <a:rPr lang="en-US" sz="3100" dirty="0" smtClean="0"/>
              <a:t>Alcohol misuse screening and counseling</a:t>
            </a:r>
          </a:p>
          <a:p>
            <a:pPr marL="231775" indent="-231775">
              <a:spcBef>
                <a:spcPts val="300"/>
              </a:spcBef>
              <a:defRPr/>
            </a:pPr>
            <a:r>
              <a:rPr lang="en-US" sz="3100" dirty="0"/>
              <a:t>Bone mass measurement</a:t>
            </a:r>
          </a:p>
          <a:p>
            <a:pPr marL="231775" indent="-231775">
              <a:spcBef>
                <a:spcPts val="300"/>
              </a:spcBef>
              <a:defRPr/>
            </a:pPr>
            <a:r>
              <a:rPr lang="en-US" sz="3100" dirty="0" smtClean="0"/>
              <a:t>Cardiovascular Disease Behavioral therapy </a:t>
            </a:r>
          </a:p>
          <a:p>
            <a:pPr marL="231775" indent="-231775">
              <a:spcBef>
                <a:spcPts val="300"/>
              </a:spcBef>
              <a:defRPr/>
            </a:pPr>
            <a:r>
              <a:rPr lang="en-US" sz="3100" dirty="0" smtClean="0"/>
              <a:t>Cardiovascular disease screenings</a:t>
            </a:r>
          </a:p>
          <a:p>
            <a:pPr marL="231775" indent="-231775">
              <a:spcBef>
                <a:spcPts val="300"/>
              </a:spcBef>
              <a:defRPr/>
            </a:pPr>
            <a:r>
              <a:rPr lang="en-US" sz="3100" dirty="0" smtClean="0"/>
              <a:t>Colorectal cancer screenings</a:t>
            </a:r>
          </a:p>
          <a:p>
            <a:pPr marL="231775" indent="-231775">
              <a:spcBef>
                <a:spcPts val="300"/>
              </a:spcBef>
              <a:defRPr/>
            </a:pPr>
            <a:r>
              <a:rPr lang="en-US" sz="3100" dirty="0" smtClean="0"/>
              <a:t>Depression screening</a:t>
            </a:r>
          </a:p>
          <a:p>
            <a:pPr marL="231775" indent="-231775">
              <a:spcBef>
                <a:spcPts val="300"/>
              </a:spcBef>
              <a:defRPr/>
            </a:pPr>
            <a:r>
              <a:rPr lang="en-US" sz="3100" dirty="0" smtClean="0"/>
              <a:t>Diabetes screenings</a:t>
            </a:r>
          </a:p>
          <a:p>
            <a:pPr marL="231775" indent="-231775">
              <a:spcBef>
                <a:spcPts val="300"/>
              </a:spcBef>
              <a:defRPr/>
            </a:pPr>
            <a:r>
              <a:rPr lang="en-US" sz="3100" dirty="0" smtClean="0"/>
              <a:t>Diabetes self-management training</a:t>
            </a:r>
          </a:p>
          <a:p>
            <a:pPr marL="231775" indent="-231775">
              <a:spcBef>
                <a:spcPts val="300"/>
              </a:spcBef>
              <a:defRPr/>
            </a:pPr>
            <a:r>
              <a:rPr lang="en-US" sz="3100" dirty="0" smtClean="0"/>
              <a:t>Flu shots</a:t>
            </a:r>
          </a:p>
          <a:p>
            <a:pPr marL="231775" indent="-231775">
              <a:spcBef>
                <a:spcPts val="300"/>
              </a:spcBef>
            </a:pPr>
            <a:r>
              <a:rPr lang="en-US" sz="3100" dirty="0" smtClean="0"/>
              <a:t>Glaucoma tests</a:t>
            </a:r>
          </a:p>
          <a:p>
            <a:pPr marL="231775" indent="-231775">
              <a:spcBef>
                <a:spcPts val="300"/>
              </a:spcBef>
            </a:pPr>
            <a:r>
              <a:rPr lang="en-US" sz="3100" dirty="0" smtClean="0"/>
              <a:t>Hepatitis B shots</a:t>
            </a:r>
          </a:p>
          <a:p>
            <a:pPr marL="231775" indent="-231775">
              <a:spcBef>
                <a:spcPts val="300"/>
              </a:spcBef>
            </a:pPr>
            <a:r>
              <a:rPr lang="en-US" sz="3100" dirty="0" smtClean="0"/>
              <a:t>HIV screening</a:t>
            </a:r>
          </a:p>
          <a:p>
            <a:pPr marL="231775" indent="-231775">
              <a:spcBef>
                <a:spcPts val="300"/>
              </a:spcBef>
            </a:pPr>
            <a:r>
              <a:rPr lang="en-US" sz="3100" dirty="0" smtClean="0"/>
              <a:t>Mammograms (screening)</a:t>
            </a:r>
          </a:p>
          <a:p>
            <a:pPr marL="231775" indent="-231775">
              <a:spcBef>
                <a:spcPts val="300"/>
              </a:spcBef>
            </a:pPr>
            <a:r>
              <a:rPr lang="en-US" sz="3100" dirty="0" smtClean="0"/>
              <a:t>Obesity screening and counseling</a:t>
            </a:r>
          </a:p>
          <a:p>
            <a:pPr marL="231775" indent="-231775">
              <a:spcBef>
                <a:spcPts val="300"/>
              </a:spcBef>
            </a:pPr>
            <a:r>
              <a:rPr lang="en-US" sz="3100" dirty="0" smtClean="0"/>
              <a:t>Pap test/pelvic exam/clinical breast exam</a:t>
            </a:r>
          </a:p>
          <a:p>
            <a:pPr marL="231775" indent="-231775">
              <a:spcBef>
                <a:spcPts val="300"/>
              </a:spcBef>
            </a:pPr>
            <a:r>
              <a:rPr lang="en-US" sz="3100" dirty="0" smtClean="0"/>
              <a:t>Pneumococcal pneumonia shot</a:t>
            </a:r>
          </a:p>
          <a:p>
            <a:pPr marL="231775" indent="-231775">
              <a:spcBef>
                <a:spcPts val="300"/>
              </a:spcBef>
            </a:pPr>
            <a:r>
              <a:rPr lang="en-US" sz="3100" dirty="0" smtClean="0"/>
              <a:t>Prostate cancer screening</a:t>
            </a:r>
          </a:p>
          <a:p>
            <a:pPr marL="231775" indent="-231775">
              <a:spcBef>
                <a:spcPts val="300"/>
              </a:spcBef>
            </a:pPr>
            <a:r>
              <a:rPr lang="en-US" sz="3300" dirty="0" smtClean="0"/>
              <a:t>Sexually</a:t>
            </a:r>
            <a:r>
              <a:rPr lang="en-US" sz="3100" dirty="0" smtClean="0"/>
              <a:t> transmitted infection screening  (STIs) and high-intensity behavioral counseling to prevent STIs</a:t>
            </a:r>
          </a:p>
          <a:p>
            <a:pPr marL="231775" indent="-231775">
              <a:spcBef>
                <a:spcPts val="300"/>
              </a:spcBef>
            </a:pPr>
            <a:r>
              <a:rPr lang="en-US" sz="3100" dirty="0" smtClean="0"/>
              <a:t>Smoking cessation</a:t>
            </a:r>
          </a:p>
        </p:txBody>
      </p:sp>
      <p:sp>
        <p:nvSpPr>
          <p:cNvPr id="6" name="Slide Number Placeholder 5"/>
          <p:cNvSpPr>
            <a:spLocks noGrp="1"/>
          </p:cNvSpPr>
          <p:nvPr>
            <p:ph type="sldNum" sz="quarter" idx="4294967295"/>
          </p:nvPr>
        </p:nvSpPr>
        <p:spPr>
          <a:xfrm>
            <a:off x="6858000" y="0"/>
            <a:ext cx="2133600" cy="365125"/>
          </a:xfrm>
          <a:prstGeom prst="rect">
            <a:avLst/>
          </a:prstGeom>
        </p:spPr>
        <p:txBody>
          <a:bodyPr/>
          <a:lstStyle/>
          <a:p>
            <a:fld id="{78C0CC3C-85F1-4D86-9B70-8D9F8B17F046}" type="slidenum">
              <a:rPr lang="en-US" smtClean="0"/>
              <a:pPr/>
              <a:t>53</a:t>
            </a:fld>
            <a:endParaRPr lang="en-US" dirty="0"/>
          </a:p>
        </p:txBody>
      </p:sp>
    </p:spTree>
    <p:extLst>
      <p:ext uri="{BB962C8B-B14F-4D97-AF65-F5344CB8AC3E}">
        <p14:creationId xmlns:p14="http://schemas.microsoft.com/office/powerpoint/2010/main" val="2110081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smtClean="0"/>
              <a:t>NOT Covered by Part A and Part B</a:t>
            </a:r>
            <a:endParaRPr lang="en-US" dirty="0"/>
          </a:p>
        </p:txBody>
      </p:sp>
      <p:sp>
        <p:nvSpPr>
          <p:cNvPr id="55299" name="Content Placeholder 2"/>
          <p:cNvSpPr>
            <a:spLocks noGrp="1"/>
          </p:cNvSpPr>
          <p:nvPr>
            <p:ph idx="1"/>
          </p:nvPr>
        </p:nvSpPr>
        <p:spPr/>
        <p:txBody>
          <a:bodyPr/>
          <a:lstStyle/>
          <a:p>
            <a:r>
              <a:rPr lang="en-US" dirty="0" smtClean="0">
                <a:cs typeface="Arial" charset="0"/>
              </a:rPr>
              <a:t>Long-term care / Custodial Care</a:t>
            </a:r>
          </a:p>
          <a:p>
            <a:r>
              <a:rPr lang="en-US" dirty="0" smtClean="0">
                <a:cs typeface="Arial" charset="0"/>
              </a:rPr>
              <a:t>Routine dental care</a:t>
            </a:r>
          </a:p>
          <a:p>
            <a:r>
              <a:rPr lang="en-US" dirty="0" smtClean="0">
                <a:cs typeface="Arial" charset="0"/>
              </a:rPr>
              <a:t>Dentures</a:t>
            </a:r>
          </a:p>
          <a:p>
            <a:r>
              <a:rPr lang="en-US" dirty="0" smtClean="0">
                <a:cs typeface="Arial" charset="0"/>
              </a:rPr>
              <a:t>Cosmetic surgery</a:t>
            </a:r>
          </a:p>
          <a:p>
            <a:r>
              <a:rPr lang="en-US" dirty="0" smtClean="0">
                <a:cs typeface="Arial" charset="0"/>
              </a:rPr>
              <a:t>Acupuncture</a:t>
            </a:r>
          </a:p>
          <a:p>
            <a:r>
              <a:rPr lang="en-US" dirty="0" smtClean="0">
                <a:cs typeface="Arial" charset="0"/>
              </a:rPr>
              <a:t>Hearing aids and exams for fitting hearing aids</a:t>
            </a:r>
          </a:p>
          <a:p>
            <a:r>
              <a:rPr lang="en-US" dirty="0" smtClean="0">
                <a:cs typeface="Arial" charset="0"/>
              </a:rPr>
              <a:t>Other – check on </a:t>
            </a:r>
            <a:r>
              <a:rPr lang="en-US" dirty="0" smtClean="0">
                <a:solidFill>
                  <a:srgbClr val="00338E"/>
                </a:solidFill>
                <a:cs typeface="Arial" charset="0"/>
              </a:rPr>
              <a:t>www.medicare.gov</a:t>
            </a:r>
          </a:p>
        </p:txBody>
      </p:sp>
      <p:sp>
        <p:nvSpPr>
          <p:cNvPr id="8" name="Slide Number Placeholder 7"/>
          <p:cNvSpPr>
            <a:spLocks noGrp="1"/>
          </p:cNvSpPr>
          <p:nvPr>
            <p:ph type="sldNum" sz="quarter" idx="4294967295"/>
          </p:nvPr>
        </p:nvSpPr>
        <p:spPr>
          <a:xfrm>
            <a:off x="6977743" y="10886"/>
            <a:ext cx="2133600" cy="365125"/>
          </a:xfrm>
          <a:prstGeom prst="rect">
            <a:avLst/>
          </a:prstGeom>
        </p:spPr>
        <p:txBody>
          <a:bodyPr/>
          <a:lstStyle/>
          <a:p>
            <a:pPr>
              <a:defRPr/>
            </a:pPr>
            <a:fld id="{885A69B2-5218-42C2-B888-204363120602}" type="slidenum">
              <a:rPr lang="en-US" smtClean="0"/>
              <a:pPr>
                <a:defRPr/>
              </a:pPr>
              <a:t>54</a:t>
            </a:fld>
            <a:endParaRPr lang="en-US" dirty="0"/>
          </a:p>
        </p:txBody>
      </p:sp>
    </p:spTree>
    <p:custDataLst>
      <p:tags r:id="rId1"/>
    </p:custDataLst>
    <p:extLst>
      <p:ext uri="{BB962C8B-B14F-4D97-AF65-F5344CB8AC3E}">
        <p14:creationId xmlns:p14="http://schemas.microsoft.com/office/powerpoint/2010/main" val="3200152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Factors to Choose Medicare Advantage vs Original Medicare </a:t>
            </a:r>
            <a:endParaRPr lang="en-US" b="1" dirty="0"/>
          </a:p>
        </p:txBody>
      </p:sp>
      <p:sp>
        <p:nvSpPr>
          <p:cNvPr id="3" name="Content Placeholder 2"/>
          <p:cNvSpPr>
            <a:spLocks noGrp="1"/>
          </p:cNvSpPr>
          <p:nvPr>
            <p:ph idx="1"/>
          </p:nvPr>
        </p:nvSpPr>
        <p:spPr>
          <a:xfrm>
            <a:off x="381000" y="1600200"/>
            <a:ext cx="8534400" cy="5105400"/>
          </a:xfrm>
          <a:solidFill>
            <a:schemeClr val="bg1"/>
          </a:solidFill>
        </p:spPr>
        <p:txBody>
          <a:bodyPr/>
          <a:lstStyle/>
          <a:p>
            <a:r>
              <a:rPr lang="en-US" dirty="0" smtClean="0"/>
              <a:t>About 30% of Medicare beneficiaries are in Medicare </a:t>
            </a:r>
            <a:r>
              <a:rPr lang="en-US" dirty="0" smtClean="0"/>
              <a:t>Advantage (“MA”).  </a:t>
            </a:r>
            <a:r>
              <a:rPr lang="en-US" dirty="0" smtClean="0"/>
              <a:t>Costs can sometimes be less but </a:t>
            </a:r>
            <a:r>
              <a:rPr lang="en-US" dirty="0" smtClean="0"/>
              <a:t>there are tradeoffs</a:t>
            </a:r>
            <a:r>
              <a:rPr lang="en-US" dirty="0" smtClean="0"/>
              <a:t>.  </a:t>
            </a:r>
          </a:p>
          <a:p>
            <a:r>
              <a:rPr lang="en-US" dirty="0" smtClean="0"/>
              <a:t>In both MA and Original Medicare, beneficiary must pay monthly </a:t>
            </a:r>
            <a:r>
              <a:rPr lang="en-US" b="1" dirty="0" smtClean="0"/>
              <a:t>Part B premium</a:t>
            </a:r>
            <a:r>
              <a:rPr lang="en-US" dirty="0" smtClean="0"/>
              <a:t>.</a:t>
            </a:r>
          </a:p>
          <a:p>
            <a:r>
              <a:rPr lang="en-US" dirty="0" smtClean="0"/>
              <a:t>Most Medicare Advantage plans charge a flat copayment for different services, such as $50/specialist visit, rather than 20% Medicare approved charge.   If surgery bill has $5,000 approved charge, MA copay is $50, while Original Medicare coinsurance is 20% =$1,000 (and more if MD</a:t>
            </a:r>
            <a:r>
              <a:rPr lang="en-US" dirty="0"/>
              <a:t> </a:t>
            </a:r>
            <a:r>
              <a:rPr lang="en-US" dirty="0" smtClean="0"/>
              <a:t>not take assignment)  </a:t>
            </a:r>
          </a:p>
          <a:p>
            <a:r>
              <a:rPr lang="en-US" dirty="0" smtClean="0"/>
              <a:t>RISKS – if MA member needs inpatient hospital or SNF rehab care, MA plans generally charge similar Part A hospital, SNF deductibles and coinsurance.  Since no </a:t>
            </a:r>
            <a:r>
              <a:rPr lang="en-US" dirty="0" err="1" smtClean="0"/>
              <a:t>Medigap</a:t>
            </a:r>
            <a:r>
              <a:rPr lang="en-US" dirty="0" smtClean="0"/>
              <a:t> to  pay those costs, they can be steep.  But – save $ on </a:t>
            </a:r>
            <a:r>
              <a:rPr lang="en-US" dirty="0" err="1" smtClean="0"/>
              <a:t>Medigap</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55</a:t>
            </a:fld>
            <a:endParaRPr lang="en-US"/>
          </a:p>
        </p:txBody>
      </p:sp>
    </p:spTree>
    <p:extLst>
      <p:ext uri="{BB962C8B-B14F-4D97-AF65-F5344CB8AC3E}">
        <p14:creationId xmlns:p14="http://schemas.microsoft.com/office/powerpoint/2010/main" val="3842579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Medicare Part D Services</a:t>
            </a:r>
            <a:endParaRPr lang="en-US" dirty="0"/>
          </a:p>
        </p:txBody>
      </p:sp>
      <p:sp>
        <p:nvSpPr>
          <p:cNvPr id="3" name="Subtitle 2"/>
          <p:cNvSpPr>
            <a:spLocks noGrp="1"/>
          </p:cNvSpPr>
          <p:nvPr>
            <p:ph type="subTitle" idx="1"/>
          </p:nvPr>
        </p:nvSpPr>
        <p:spPr/>
        <p:txBody>
          <a:bodyPr/>
          <a:lstStyle/>
          <a:p>
            <a:r>
              <a:rPr lang="en-US" dirty="0" smtClean="0"/>
              <a:t>See more on Part D with legal citations at </a:t>
            </a:r>
          </a:p>
          <a:p>
            <a:r>
              <a:rPr lang="en-US" dirty="0">
                <a:hlinkClick r:id="rId3"/>
              </a:rPr>
              <a:t>http://</a:t>
            </a:r>
            <a:r>
              <a:rPr lang="en-US" dirty="0" smtClean="0">
                <a:hlinkClick r:id="rId3"/>
              </a:rPr>
              <a:t>www.wnylc.com/health/download/6/</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38A15B10-59EB-4966-9748-B0E43A67668C}" type="slidenum">
              <a:rPr lang="en-US" smtClean="0"/>
              <a:pPr>
                <a:defRPr/>
              </a:pPr>
              <a:t>56</a:t>
            </a:fld>
            <a:endParaRPr lang="en-US"/>
          </a:p>
        </p:txBody>
      </p:sp>
    </p:spTree>
    <p:extLst>
      <p:ext uri="{BB962C8B-B14F-4D97-AF65-F5344CB8AC3E}">
        <p14:creationId xmlns:p14="http://schemas.microsoft.com/office/powerpoint/2010/main" val="35308314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b="1" dirty="0" smtClean="0"/>
              <a:t>Access to Covered Drugs</a:t>
            </a:r>
          </a:p>
        </p:txBody>
      </p:sp>
      <p:sp>
        <p:nvSpPr>
          <p:cNvPr id="611331" name="Rectangle 3"/>
          <p:cNvSpPr>
            <a:spLocks noGrp="1" noChangeArrowheads="1"/>
          </p:cNvSpPr>
          <p:nvPr>
            <p:ph idx="1"/>
          </p:nvPr>
        </p:nvSpPr>
        <p:spPr>
          <a:xfrm>
            <a:off x="457200" y="1295400"/>
            <a:ext cx="8382000" cy="5105400"/>
          </a:xfrm>
          <a:solidFill>
            <a:schemeClr val="bg1"/>
          </a:solidFill>
        </p:spPr>
        <p:txBody>
          <a:bodyPr/>
          <a:lstStyle/>
          <a:p>
            <a:pPr>
              <a:defRPr/>
            </a:pPr>
            <a:r>
              <a:rPr lang="en-US" sz="2800" spc="-60" dirty="0" smtClean="0"/>
              <a:t>Plans must cover at least 2 drugs in each </a:t>
            </a:r>
            <a:r>
              <a:rPr lang="en-US" sz="2800" spc="-60" dirty="0"/>
              <a:t> Therapeutic Category (e.g</a:t>
            </a:r>
            <a:r>
              <a:rPr lang="en-US" sz="2800" spc="-60" dirty="0" smtClean="0"/>
              <a:t>., </a:t>
            </a:r>
            <a:r>
              <a:rPr lang="en-US" sz="2800" spc="-60" dirty="0"/>
              <a:t>Cardiovascular Agents), and in each Pharmacologic Class (e.g., MAO Inhibitors, Reuptake Inhibitors) </a:t>
            </a:r>
            <a:r>
              <a:rPr lang="en-US" sz="2800" spc="-60" dirty="0" smtClean="0"/>
              <a:t>a</a:t>
            </a:r>
          </a:p>
          <a:p>
            <a:pPr>
              <a:defRPr/>
            </a:pPr>
            <a:r>
              <a:rPr lang="en-US" sz="2800" spc="-60" dirty="0" smtClean="0"/>
              <a:t>Includes Prescription &amp; Generic drugs approved </a:t>
            </a:r>
            <a:r>
              <a:rPr lang="en-US" sz="2800" spc="-60" dirty="0"/>
              <a:t>by FDA, </a:t>
            </a:r>
            <a:r>
              <a:rPr lang="en-US" sz="2800" spc="-60" dirty="0" smtClean="0"/>
              <a:t> biological </a:t>
            </a:r>
            <a:r>
              <a:rPr lang="en-US" sz="2800" spc="-60" dirty="0"/>
              <a:t>products</a:t>
            </a:r>
            <a:r>
              <a:rPr lang="en-US" sz="2800" spc="-60" dirty="0" smtClean="0"/>
              <a:t>, insulin, and supplies </a:t>
            </a:r>
            <a:r>
              <a:rPr lang="en-US" sz="2800" spc="-60" dirty="0"/>
              <a:t>associated with injection or inhalation</a:t>
            </a:r>
          </a:p>
          <a:p>
            <a:pPr>
              <a:defRPr/>
            </a:pPr>
            <a:r>
              <a:rPr lang="en-US" sz="2800" spc="-60" dirty="0" smtClean="0"/>
              <a:t> </a:t>
            </a:r>
            <a:r>
              <a:rPr lang="en-US" sz="2800" dirty="0" smtClean="0"/>
              <a:t>Coverage and rules vary by plan</a:t>
            </a:r>
          </a:p>
          <a:p>
            <a:pPr>
              <a:defRPr/>
            </a:pPr>
            <a:r>
              <a:rPr lang="en-US" sz="2800" dirty="0" smtClean="0"/>
              <a:t>Plans can manage access to drug coverage by limiting formularies and requiring approvals.  See more below. </a:t>
            </a:r>
          </a:p>
          <a:p>
            <a:pPr marL="274637" lvl="1" indent="0">
              <a:buNone/>
              <a:defRPr/>
            </a:pPr>
            <a:endParaRPr lang="en-US" sz="2400" spc="-10" dirty="0" smtClean="0"/>
          </a:p>
        </p:txBody>
      </p:sp>
      <p:sp>
        <p:nvSpPr>
          <p:cNvPr id="9" name="Slide Number Placeholder 8"/>
          <p:cNvSpPr>
            <a:spLocks noGrp="1"/>
          </p:cNvSpPr>
          <p:nvPr>
            <p:ph type="sldNum" sz="quarter" idx="4294967295"/>
          </p:nvPr>
        </p:nvSpPr>
        <p:spPr>
          <a:xfrm>
            <a:off x="6858000" y="0"/>
            <a:ext cx="2133600" cy="365125"/>
          </a:xfrm>
          <a:prstGeom prst="rect">
            <a:avLst/>
          </a:prstGeom>
        </p:spPr>
        <p:txBody>
          <a:bodyPr/>
          <a:lstStyle/>
          <a:p>
            <a:pPr>
              <a:defRPr/>
            </a:pPr>
            <a:fld id="{B653DE7E-51F2-4A7C-BD48-ACAD320ED3B4}" type="slidenum">
              <a:rPr lang="en-US" smtClean="0"/>
              <a:pPr>
                <a:defRPr/>
              </a:pPr>
              <a:t>57</a:t>
            </a:fld>
            <a:endParaRPr lang="en-US" dirty="0"/>
          </a:p>
        </p:txBody>
      </p:sp>
    </p:spTree>
    <p:extLst>
      <p:ext uri="{BB962C8B-B14F-4D97-AF65-F5344CB8AC3E}">
        <p14:creationId xmlns:p14="http://schemas.microsoft.com/office/powerpoint/2010/main" val="17686865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normAutofit fontScale="90000"/>
          </a:bodyPr>
          <a:lstStyle/>
          <a:p>
            <a:r>
              <a:rPr lang="en-US" b="1" dirty="0" smtClean="0"/>
              <a:t>Formularies:  Required Coverage in 6 Special Classes </a:t>
            </a:r>
          </a:p>
        </p:txBody>
      </p:sp>
      <p:sp>
        <p:nvSpPr>
          <p:cNvPr id="607235" name="Rectangle 3"/>
          <p:cNvSpPr>
            <a:spLocks noGrp="1" noChangeArrowheads="1"/>
          </p:cNvSpPr>
          <p:nvPr>
            <p:ph idx="1"/>
          </p:nvPr>
        </p:nvSpPr>
        <p:spPr/>
        <p:txBody>
          <a:bodyPr/>
          <a:lstStyle/>
          <a:p>
            <a:pPr>
              <a:lnSpc>
                <a:spcPct val="90000"/>
              </a:lnSpc>
              <a:defRPr/>
            </a:pPr>
            <a:r>
              <a:rPr lang="en-US" sz="3200" dirty="0" smtClean="0"/>
              <a:t>Plans must cover “all or substantially all” prescription </a:t>
            </a:r>
            <a:r>
              <a:rPr lang="en-US" sz="3200" dirty="0"/>
              <a:t>brand-name and generic </a:t>
            </a:r>
            <a:r>
              <a:rPr lang="en-US" sz="3200" dirty="0" smtClean="0"/>
              <a:t>drugs in 6 categories</a:t>
            </a:r>
          </a:p>
          <a:p>
            <a:pPr marL="800100" lvl="1" indent="-342900">
              <a:lnSpc>
                <a:spcPct val="90000"/>
              </a:lnSpc>
              <a:defRPr/>
            </a:pPr>
            <a:r>
              <a:rPr lang="en-US" sz="2400" dirty="0" smtClean="0"/>
              <a:t>Cancer medications</a:t>
            </a:r>
          </a:p>
          <a:p>
            <a:pPr marL="800100" lvl="1" indent="-342900">
              <a:lnSpc>
                <a:spcPct val="90000"/>
              </a:lnSpc>
              <a:defRPr/>
            </a:pPr>
            <a:r>
              <a:rPr lang="en-US" sz="2400" dirty="0" smtClean="0"/>
              <a:t>HIV/AIDS treatments</a:t>
            </a:r>
          </a:p>
          <a:p>
            <a:pPr marL="800100" lvl="1" indent="-342900">
              <a:lnSpc>
                <a:spcPct val="90000"/>
              </a:lnSpc>
              <a:defRPr/>
            </a:pPr>
            <a:r>
              <a:rPr lang="en-US" sz="2400" dirty="0" smtClean="0"/>
              <a:t>Antidepressants</a:t>
            </a:r>
          </a:p>
          <a:p>
            <a:pPr marL="800100" lvl="1" indent="-342900">
              <a:lnSpc>
                <a:spcPct val="90000"/>
              </a:lnSpc>
              <a:defRPr/>
            </a:pPr>
            <a:r>
              <a:rPr lang="en-US" sz="2400" dirty="0" smtClean="0"/>
              <a:t>Antipsychotic medications</a:t>
            </a:r>
          </a:p>
          <a:p>
            <a:pPr marL="800100" lvl="1" indent="-342900">
              <a:lnSpc>
                <a:spcPct val="90000"/>
              </a:lnSpc>
              <a:defRPr/>
            </a:pPr>
            <a:r>
              <a:rPr lang="en-US" sz="2400" dirty="0" smtClean="0"/>
              <a:t>Anticonvulsive treatments</a:t>
            </a:r>
          </a:p>
          <a:p>
            <a:pPr marL="800100" lvl="1" indent="-342900">
              <a:lnSpc>
                <a:spcPct val="90000"/>
              </a:lnSpc>
              <a:defRPr/>
            </a:pPr>
            <a:r>
              <a:rPr lang="en-US" sz="2400" dirty="0" smtClean="0"/>
              <a:t>Immunosuppressants</a:t>
            </a:r>
          </a:p>
          <a:p>
            <a:pPr>
              <a:lnSpc>
                <a:spcPct val="90000"/>
              </a:lnSpc>
              <a:defRPr/>
            </a:pPr>
            <a:r>
              <a:rPr lang="en-US" sz="3200" dirty="0" smtClean="0"/>
              <a:t>All commercially-available vaccines</a:t>
            </a:r>
          </a:p>
          <a:p>
            <a:pPr lvl="1">
              <a:lnSpc>
                <a:spcPct val="90000"/>
              </a:lnSpc>
              <a:defRPr/>
            </a:pPr>
            <a:r>
              <a:rPr lang="en-US" sz="2800" dirty="0" smtClean="0"/>
              <a:t> </a:t>
            </a:r>
            <a:r>
              <a:rPr lang="en-US" sz="2400" dirty="0" smtClean="0"/>
              <a:t>Except those covered under Part B (e.g., flu shot) </a:t>
            </a:r>
          </a:p>
        </p:txBody>
      </p:sp>
      <p:sp>
        <p:nvSpPr>
          <p:cNvPr id="11" name="Slide Number Placeholder 10"/>
          <p:cNvSpPr>
            <a:spLocks noGrp="1"/>
          </p:cNvSpPr>
          <p:nvPr>
            <p:ph type="sldNum" sz="quarter" idx="4294967295"/>
          </p:nvPr>
        </p:nvSpPr>
        <p:spPr>
          <a:xfrm>
            <a:off x="6858000" y="0"/>
            <a:ext cx="2133600" cy="365125"/>
          </a:xfrm>
          <a:prstGeom prst="rect">
            <a:avLst/>
          </a:prstGeom>
        </p:spPr>
        <p:txBody>
          <a:bodyPr/>
          <a:lstStyle/>
          <a:p>
            <a:pPr>
              <a:defRPr/>
            </a:pPr>
            <a:fld id="{B653DE7E-51F2-4A7C-BD48-ACAD320ED3B4}" type="slidenum">
              <a:rPr lang="en-US" smtClean="0"/>
              <a:pPr>
                <a:defRPr/>
              </a:pPr>
              <a:t>58</a:t>
            </a:fld>
            <a:endParaRPr lang="en-US" dirty="0"/>
          </a:p>
        </p:txBody>
      </p:sp>
    </p:spTree>
    <p:extLst>
      <p:ext uri="{BB962C8B-B14F-4D97-AF65-F5344CB8AC3E}">
        <p14:creationId xmlns:p14="http://schemas.microsoft.com/office/powerpoint/2010/main" val="41714151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b="1" dirty="0" smtClean="0"/>
              <a:t>Drugs Excluded By Law Under Part D</a:t>
            </a:r>
          </a:p>
        </p:txBody>
      </p:sp>
      <p:sp>
        <p:nvSpPr>
          <p:cNvPr id="605187" name="Rectangle 3"/>
          <p:cNvSpPr>
            <a:spLocks noGrp="1" noChangeArrowheads="1"/>
          </p:cNvSpPr>
          <p:nvPr>
            <p:ph idx="1"/>
          </p:nvPr>
        </p:nvSpPr>
        <p:spPr/>
        <p:txBody>
          <a:bodyPr>
            <a:noAutofit/>
          </a:bodyPr>
          <a:lstStyle/>
          <a:p>
            <a:pPr marL="346075" lvl="1" indent="-346075">
              <a:spcBef>
                <a:spcPts val="200"/>
              </a:spcBef>
              <a:buFont typeface="Wingdings" pitchFamily="2" charset="2"/>
              <a:buChar char="§"/>
              <a:defRPr/>
            </a:pPr>
            <a:r>
              <a:rPr lang="en-US" sz="2600" dirty="0" smtClean="0"/>
              <a:t>Anorexia, weight loss or weight gain drugs	</a:t>
            </a:r>
          </a:p>
          <a:p>
            <a:pPr marL="346075" lvl="1" indent="-346075">
              <a:spcBef>
                <a:spcPts val="200"/>
              </a:spcBef>
              <a:buFont typeface="Wingdings" pitchFamily="2" charset="2"/>
              <a:buChar char="§"/>
              <a:defRPr/>
            </a:pPr>
            <a:r>
              <a:rPr lang="en-US" sz="2600" dirty="0" smtClean="0"/>
              <a:t>Erectile dysfunction drugs when used for the treatment of sexual or erectile dysfunction</a:t>
            </a:r>
          </a:p>
          <a:p>
            <a:pPr marL="346075" lvl="1" indent="-346075">
              <a:spcBef>
                <a:spcPts val="200"/>
              </a:spcBef>
              <a:buFont typeface="Wingdings" pitchFamily="2" charset="2"/>
              <a:buChar char="§"/>
              <a:defRPr/>
            </a:pPr>
            <a:r>
              <a:rPr lang="en-US" sz="2600" dirty="0" smtClean="0"/>
              <a:t>Fertility drugs</a:t>
            </a:r>
          </a:p>
          <a:p>
            <a:pPr marL="346075" lvl="1" indent="-346075">
              <a:spcBef>
                <a:spcPts val="200"/>
              </a:spcBef>
              <a:buFont typeface="Wingdings" pitchFamily="2" charset="2"/>
              <a:buChar char="§"/>
              <a:defRPr/>
            </a:pPr>
            <a:r>
              <a:rPr lang="en-US" sz="2600" spc="-10" dirty="0" smtClean="0"/>
              <a:t>Drugs for cosmetic or lifestyle purposes (e.g., hair growth)</a:t>
            </a:r>
          </a:p>
          <a:p>
            <a:pPr marL="346075" lvl="1" indent="-346075">
              <a:spcBef>
                <a:spcPts val="200"/>
              </a:spcBef>
              <a:buFont typeface="Wingdings" pitchFamily="2" charset="2"/>
              <a:buChar char="§"/>
              <a:defRPr/>
            </a:pPr>
            <a:r>
              <a:rPr lang="en-US" sz="2600" dirty="0" smtClean="0"/>
              <a:t>Drugs for symptomatic relief of coughs and colds</a:t>
            </a:r>
          </a:p>
          <a:p>
            <a:pPr marL="346075" lvl="1" indent="-346075">
              <a:spcBef>
                <a:spcPts val="200"/>
              </a:spcBef>
              <a:buFont typeface="Wingdings" pitchFamily="2" charset="2"/>
              <a:buChar char="§"/>
              <a:defRPr/>
            </a:pPr>
            <a:r>
              <a:rPr lang="en-US" sz="2600" dirty="0" smtClean="0"/>
              <a:t>Prescription vitamin and mineral products (except prenatal vitamins and fluoride preparations)</a:t>
            </a:r>
          </a:p>
          <a:p>
            <a:pPr marL="346075" lvl="1" indent="-346075">
              <a:spcBef>
                <a:spcPts val="200"/>
              </a:spcBef>
              <a:buFont typeface="Wingdings" pitchFamily="2" charset="2"/>
              <a:buChar char="§"/>
              <a:defRPr/>
            </a:pPr>
            <a:r>
              <a:rPr lang="en-US" sz="2600" dirty="0" smtClean="0"/>
              <a:t>Non-prescription drugs</a:t>
            </a:r>
          </a:p>
          <a:p>
            <a:pPr marL="346075" lvl="1" indent="-346075">
              <a:spcBef>
                <a:spcPts val="200"/>
              </a:spcBef>
              <a:buFont typeface="Wingdings" pitchFamily="2" charset="2"/>
              <a:buChar char="§"/>
              <a:defRPr/>
            </a:pPr>
            <a:r>
              <a:rPr lang="en-US" sz="2600" dirty="0" smtClean="0"/>
              <a:t>Since 2013 – these drugs are no longer excluded - </a:t>
            </a:r>
            <a:r>
              <a:rPr lang="en-US" sz="2600" dirty="0"/>
              <a:t>Barbiturates and benzodiazepines</a:t>
            </a:r>
          </a:p>
          <a:p>
            <a:pPr marL="346075" lvl="1" indent="-346075">
              <a:spcBef>
                <a:spcPts val="200"/>
              </a:spcBef>
              <a:buFont typeface="Wingdings" pitchFamily="2" charset="2"/>
              <a:buChar char="§"/>
              <a:defRPr/>
            </a:pPr>
            <a:endParaRPr lang="en-US" sz="2600" dirty="0" smtClean="0"/>
          </a:p>
        </p:txBody>
      </p:sp>
      <p:sp>
        <p:nvSpPr>
          <p:cNvPr id="9" name="Slide Number Placeholder 8"/>
          <p:cNvSpPr>
            <a:spLocks noGrp="1"/>
          </p:cNvSpPr>
          <p:nvPr>
            <p:ph type="sldNum" sz="quarter" idx="4294967295"/>
          </p:nvPr>
        </p:nvSpPr>
        <p:spPr>
          <a:xfrm>
            <a:off x="6858000" y="0"/>
            <a:ext cx="2133600" cy="365125"/>
          </a:xfrm>
          <a:prstGeom prst="rect">
            <a:avLst/>
          </a:prstGeom>
        </p:spPr>
        <p:txBody>
          <a:bodyPr/>
          <a:lstStyle/>
          <a:p>
            <a:pPr>
              <a:defRPr/>
            </a:pPr>
            <a:fld id="{B653DE7E-51F2-4A7C-BD48-ACAD320ED3B4}" type="slidenum">
              <a:rPr lang="en-US" smtClean="0"/>
              <a:pPr>
                <a:defRPr/>
              </a:pPr>
              <a:t>59</a:t>
            </a:fld>
            <a:endParaRPr lang="en-US" dirty="0"/>
          </a:p>
        </p:txBody>
      </p:sp>
    </p:spTree>
    <p:custDataLst>
      <p:tags r:id="rId1"/>
    </p:custDataLst>
    <p:extLst>
      <p:ext uri="{BB962C8B-B14F-4D97-AF65-F5344CB8AC3E}">
        <p14:creationId xmlns:p14="http://schemas.microsoft.com/office/powerpoint/2010/main" val="2376497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Enrollment Periods – Parts A &amp; B</a:t>
            </a:r>
            <a:endParaRPr lang="en-US" sz="6000" dirty="0"/>
          </a:p>
        </p:txBody>
      </p:sp>
      <p:sp>
        <p:nvSpPr>
          <p:cNvPr id="4" name="Subtitle 3"/>
          <p:cNvSpPr>
            <a:spLocks noGrp="1"/>
          </p:cNvSpPr>
          <p:nvPr>
            <p:ph type="subTitle" idx="1"/>
          </p:nvPr>
        </p:nvSpPr>
        <p:spPr/>
        <p:txBody>
          <a:bodyPr/>
          <a:lstStyle/>
          <a:p>
            <a:pPr marL="342900" indent="-342900">
              <a:buFont typeface="Arial" panose="020B0604020202020204" pitchFamily="34" charset="0"/>
              <a:buChar char="•"/>
            </a:pPr>
            <a:r>
              <a:rPr lang="en-US" dirty="0" smtClean="0"/>
              <a:t>Automatic Enrollment</a:t>
            </a:r>
          </a:p>
          <a:p>
            <a:pPr marL="342900" indent="-342900">
              <a:buFont typeface="Arial" panose="020B0604020202020204" pitchFamily="34" charset="0"/>
              <a:buChar char="•"/>
            </a:pPr>
            <a:r>
              <a:rPr lang="en-US" dirty="0" smtClean="0"/>
              <a:t>Initial Enrollment Period (IEP) </a:t>
            </a:r>
          </a:p>
          <a:p>
            <a:pPr marL="342900" indent="-342900">
              <a:buFont typeface="Arial" panose="020B0604020202020204" pitchFamily="34" charset="0"/>
              <a:buChar char="•"/>
            </a:pPr>
            <a:r>
              <a:rPr lang="en-US" dirty="0" smtClean="0"/>
              <a:t>General Enrollment Period (GEP)  (annual)</a:t>
            </a:r>
          </a:p>
          <a:p>
            <a:pPr marL="342900" indent="-342900">
              <a:buFont typeface="Arial" panose="020B0604020202020204" pitchFamily="34" charset="0"/>
              <a:buChar char="•"/>
            </a:pPr>
            <a:r>
              <a:rPr lang="en-US" dirty="0" smtClean="0"/>
              <a:t>Special Enrollment Periods (SEP) </a:t>
            </a:r>
            <a:endParaRPr lang="en-US" dirty="0"/>
          </a:p>
        </p:txBody>
      </p:sp>
      <p:sp>
        <p:nvSpPr>
          <p:cNvPr id="5" name="Slide Number Placeholder 4"/>
          <p:cNvSpPr>
            <a:spLocks noGrp="1"/>
          </p:cNvSpPr>
          <p:nvPr>
            <p:ph type="sldNum" sz="quarter" idx="12"/>
          </p:nvPr>
        </p:nvSpPr>
        <p:spPr/>
        <p:txBody>
          <a:bodyPr/>
          <a:lstStyle/>
          <a:p>
            <a:pPr>
              <a:defRPr/>
            </a:pPr>
            <a:fld id="{38A15B10-59EB-4966-9748-B0E43A67668C}" type="slidenum">
              <a:rPr lang="en-US" smtClean="0"/>
              <a:pPr>
                <a:defRPr/>
              </a:pPr>
              <a:t>6</a:t>
            </a:fld>
            <a:endParaRPr lang="en-US"/>
          </a:p>
        </p:txBody>
      </p:sp>
    </p:spTree>
    <p:extLst>
      <p:ext uri="{BB962C8B-B14F-4D97-AF65-F5344CB8AC3E}">
        <p14:creationId xmlns:p14="http://schemas.microsoft.com/office/powerpoint/2010/main" val="861164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b="1" dirty="0" smtClean="0"/>
              <a:t>Formulary &amp; Tiers of Drugs/Copayments</a:t>
            </a:r>
          </a:p>
        </p:txBody>
      </p:sp>
      <p:sp>
        <p:nvSpPr>
          <p:cNvPr id="3" name="Content Placeholder 2"/>
          <p:cNvSpPr>
            <a:spLocks noGrp="1"/>
          </p:cNvSpPr>
          <p:nvPr>
            <p:ph idx="1"/>
          </p:nvPr>
        </p:nvSpPr>
        <p:spPr>
          <a:xfrm>
            <a:off x="381000" y="1295400"/>
            <a:ext cx="8305800" cy="5181600"/>
          </a:xfrm>
        </p:spPr>
        <p:txBody>
          <a:bodyPr/>
          <a:lstStyle/>
          <a:p>
            <a:pPr>
              <a:defRPr/>
            </a:pPr>
            <a:r>
              <a:rPr lang="en-US" sz="3200" dirty="0" smtClean="0"/>
              <a:t>A list of prescription drugs covered by the plan</a:t>
            </a:r>
          </a:p>
          <a:p>
            <a:pPr>
              <a:defRPr/>
            </a:pPr>
            <a:r>
              <a:rPr lang="en-US" sz="3200" dirty="0" smtClean="0"/>
              <a:t>May have “tiers” that cost different amounts</a:t>
            </a:r>
          </a:p>
          <a:p>
            <a:pPr lvl="1">
              <a:defRPr/>
            </a:pPr>
            <a:endParaRPr lang="en-US" dirty="0" smtClean="0"/>
          </a:p>
          <a:p>
            <a:pPr>
              <a:defRPr/>
            </a:pPr>
            <a:endParaRPr lang="en-US" dirty="0"/>
          </a:p>
        </p:txBody>
      </p:sp>
      <p:sp>
        <p:nvSpPr>
          <p:cNvPr id="10" name="Slide Number Placeholder 9"/>
          <p:cNvSpPr>
            <a:spLocks noGrp="1"/>
          </p:cNvSpPr>
          <p:nvPr>
            <p:ph type="sldNum" sz="quarter" idx="4294967295"/>
          </p:nvPr>
        </p:nvSpPr>
        <p:spPr>
          <a:xfrm>
            <a:off x="6858000" y="0"/>
            <a:ext cx="2133600" cy="365125"/>
          </a:xfrm>
          <a:prstGeom prst="rect">
            <a:avLst/>
          </a:prstGeom>
        </p:spPr>
        <p:txBody>
          <a:bodyPr/>
          <a:lstStyle/>
          <a:p>
            <a:pPr>
              <a:defRPr/>
            </a:pPr>
            <a:fld id="{B653DE7E-51F2-4A7C-BD48-ACAD320ED3B4}" type="slidenum">
              <a:rPr lang="en-US" smtClean="0"/>
              <a:pPr>
                <a:defRPr/>
              </a:pPr>
              <a:t>60</a:t>
            </a:fld>
            <a:endParaRPr lang="en-US" dirty="0"/>
          </a:p>
        </p:txBody>
      </p:sp>
      <p:graphicFrame>
        <p:nvGraphicFramePr>
          <p:cNvPr id="7" name="Content Placeholder 6"/>
          <p:cNvGraphicFramePr>
            <a:graphicFrameLocks/>
          </p:cNvGraphicFramePr>
          <p:nvPr>
            <p:extLst>
              <p:ext uri="{D42A27DB-BD31-4B8C-83A1-F6EECF244321}">
                <p14:modId xmlns:p14="http://schemas.microsoft.com/office/powerpoint/2010/main" val="3162930982"/>
              </p:ext>
            </p:extLst>
          </p:nvPr>
        </p:nvGraphicFramePr>
        <p:xfrm>
          <a:off x="228600" y="2437196"/>
          <a:ext cx="8229600" cy="3201605"/>
        </p:xfrm>
        <a:graphic>
          <a:graphicData uri="http://schemas.openxmlformats.org/drawingml/2006/table">
            <a:tbl>
              <a:tblPr firstRow="1" bandRow="1">
                <a:effectLst>
                  <a:outerShdw blurRad="50800" dist="76200" dir="2700000" algn="tl" rotWithShape="0">
                    <a:prstClr val="black">
                      <a:alpha val="40000"/>
                    </a:prstClr>
                  </a:outerShdw>
                </a:effectLst>
                <a:tableStyleId>{5C22544A-7EE6-4342-B048-85BDC9FD1C3A}</a:tableStyleId>
              </a:tblPr>
              <a:tblGrid>
                <a:gridCol w="1440180"/>
                <a:gridCol w="2880360"/>
                <a:gridCol w="3909060"/>
              </a:tblGrid>
              <a:tr h="43113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Tier Structure Example </a:t>
                      </a:r>
                      <a:endParaRPr lang="en-US"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72F"/>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E72F"/>
                    </a:solidFill>
                  </a:tcPr>
                </a:tc>
              </a:tr>
              <a:tr h="776037">
                <a:tc>
                  <a:txBody>
                    <a:bodyPr/>
                    <a:lstStyle/>
                    <a:p>
                      <a:pPr algn="ctr"/>
                      <a:endParaRPr lang="en-US" sz="2000" b="1" dirty="0" smtClean="0">
                        <a:solidFill>
                          <a:schemeClr val="tx1"/>
                        </a:solidFill>
                      </a:endParaRPr>
                    </a:p>
                    <a:p>
                      <a:pPr algn="ctr"/>
                      <a:r>
                        <a:rPr lang="en-US" sz="2000" b="1" dirty="0" smtClean="0">
                          <a:solidFill>
                            <a:schemeClr val="tx1"/>
                          </a:solidFill>
                        </a:rPr>
                        <a:t>Tier</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2000" b="1" dirty="0" smtClean="0">
                        <a:solidFill>
                          <a:schemeClr val="tx1"/>
                        </a:solidFill>
                      </a:endParaRPr>
                    </a:p>
                    <a:p>
                      <a:pPr algn="ctr"/>
                      <a:r>
                        <a:rPr lang="en-US" sz="2000" b="1" dirty="0" smtClean="0">
                          <a:solidFill>
                            <a:schemeClr val="tx1"/>
                          </a:solidFill>
                        </a:rPr>
                        <a:t>You Pay</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000" b="1" dirty="0" smtClean="0">
                          <a:solidFill>
                            <a:schemeClr val="tx1"/>
                          </a:solidFill>
                        </a:rPr>
                        <a:t>Prescription </a:t>
                      </a:r>
                    </a:p>
                    <a:p>
                      <a:pPr algn="ctr"/>
                      <a:r>
                        <a:rPr lang="en-US" sz="2000" b="1" dirty="0" smtClean="0">
                          <a:solidFill>
                            <a:schemeClr val="tx1"/>
                          </a:solidFill>
                        </a:rPr>
                        <a:t>Drugs Covered</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431132">
                <a:tc>
                  <a:txBody>
                    <a:bodyPr/>
                    <a:lstStyle/>
                    <a:p>
                      <a:pPr algn="ctr"/>
                      <a:r>
                        <a:rPr lang="en-US" sz="2000" dirty="0" smtClean="0">
                          <a:solidFill>
                            <a:schemeClr val="tx1"/>
                          </a:solidFill>
                        </a:rPr>
                        <a:t>1</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5088" indent="0"/>
                      <a:r>
                        <a:rPr lang="en-US" sz="2000" dirty="0" smtClean="0">
                          <a:solidFill>
                            <a:schemeClr val="tx1"/>
                          </a:solidFill>
                        </a:rPr>
                        <a:t>Lowest copayment</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5088" indent="0"/>
                      <a:r>
                        <a:rPr lang="en-US" sz="2000" dirty="0" smtClean="0">
                          <a:solidFill>
                            <a:schemeClr val="tx1"/>
                          </a:solidFill>
                        </a:rPr>
                        <a:t>Most generics</a:t>
                      </a:r>
                      <a:r>
                        <a:rPr lang="en-US" sz="2000" baseline="0" dirty="0" smtClean="0">
                          <a:solidFill>
                            <a:schemeClr val="tx1"/>
                          </a:solidFill>
                        </a:rPr>
                        <a:t> </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1132">
                <a:tc>
                  <a:txBody>
                    <a:bodyPr/>
                    <a:lstStyle/>
                    <a:p>
                      <a:pPr algn="ctr"/>
                      <a:r>
                        <a:rPr lang="en-US" sz="2000" dirty="0" smtClean="0">
                          <a:solidFill>
                            <a:schemeClr val="tx1"/>
                          </a:solidFill>
                        </a:rPr>
                        <a:t>2</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65088" indent="0"/>
                      <a:r>
                        <a:rPr lang="en-US" sz="2000" dirty="0" smtClean="0">
                          <a:solidFill>
                            <a:schemeClr val="tx1"/>
                          </a:solidFill>
                        </a:rPr>
                        <a:t>Medium</a:t>
                      </a:r>
                      <a:r>
                        <a:rPr lang="en-US" sz="2000" baseline="0" dirty="0" smtClean="0">
                          <a:solidFill>
                            <a:schemeClr val="tx1"/>
                          </a:solidFill>
                        </a:rPr>
                        <a:t> copayment</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65088" indent="0"/>
                      <a:r>
                        <a:rPr lang="en-US" sz="2000" dirty="0" smtClean="0">
                          <a:solidFill>
                            <a:schemeClr val="tx1"/>
                          </a:solidFill>
                        </a:rPr>
                        <a:t>Preferred,</a:t>
                      </a:r>
                      <a:r>
                        <a:rPr lang="en-US" sz="2000" baseline="0" dirty="0" smtClean="0">
                          <a:solidFill>
                            <a:schemeClr val="tx1"/>
                          </a:solidFill>
                        </a:rPr>
                        <a:t> brand-name </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431132">
                <a:tc>
                  <a:txBody>
                    <a:bodyPr/>
                    <a:lstStyle/>
                    <a:p>
                      <a:pPr algn="ctr"/>
                      <a:r>
                        <a:rPr lang="en-US" sz="2000" dirty="0" smtClean="0">
                          <a:solidFill>
                            <a:schemeClr val="tx1"/>
                          </a:solidFill>
                        </a:rPr>
                        <a:t>3</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5088" indent="0"/>
                      <a:r>
                        <a:rPr lang="en-US" sz="2000" dirty="0" smtClean="0">
                          <a:solidFill>
                            <a:schemeClr val="tx1"/>
                          </a:solidFill>
                        </a:rPr>
                        <a:t>Highest copayment</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5088" indent="0"/>
                      <a:r>
                        <a:rPr lang="en-US" sz="2000" dirty="0" smtClean="0">
                          <a:solidFill>
                            <a:schemeClr val="tx1"/>
                          </a:solidFill>
                        </a:rPr>
                        <a:t>Non-preferred, brand-name </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9835">
                <a:tc>
                  <a:txBody>
                    <a:bodyPr/>
                    <a:lstStyle/>
                    <a:p>
                      <a:pPr algn="ctr"/>
                      <a:r>
                        <a:rPr lang="en-US" sz="2000" dirty="0" smtClean="0">
                          <a:solidFill>
                            <a:schemeClr val="tx1"/>
                          </a:solidFill>
                        </a:rPr>
                        <a:t>Specialty</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65088" indent="0"/>
                      <a:r>
                        <a:rPr lang="en-US" sz="2000" dirty="0" smtClean="0">
                          <a:solidFill>
                            <a:schemeClr val="tx1"/>
                          </a:solidFill>
                        </a:rPr>
                        <a:t>Highest copayment or coinsurance</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114300" indent="0"/>
                      <a:r>
                        <a:rPr lang="en-US" sz="2000" dirty="0" smtClean="0">
                          <a:solidFill>
                            <a:schemeClr val="tx1"/>
                          </a:solidFill>
                        </a:rPr>
                        <a:t>Unique, very high-cost</a:t>
                      </a:r>
                      <a:r>
                        <a:rPr lang="en-US" sz="2000" baseline="0" dirty="0" smtClean="0">
                          <a:solidFill>
                            <a:schemeClr val="tx1"/>
                          </a:solidFill>
                        </a:rPr>
                        <a:t> </a:t>
                      </a:r>
                    </a:p>
                    <a:p>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bl>
          </a:graphicData>
        </a:graphic>
      </p:graphicFrame>
    </p:spTree>
    <p:extLst>
      <p:ext uri="{BB962C8B-B14F-4D97-AF65-F5344CB8AC3E}">
        <p14:creationId xmlns:p14="http://schemas.microsoft.com/office/powerpoint/2010/main" val="11825409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340475"/>
            <a:ext cx="2133600" cy="365125"/>
          </a:xfrm>
          <a:prstGeom prst="rect">
            <a:avLst/>
          </a:prstGeom>
        </p:spPr>
        <p:txBody>
          <a:bodyPr/>
          <a:lstStyle/>
          <a:p>
            <a:fld id="{78C0CC3C-85F1-4D86-9B70-8D9F8B17F046}" type="slidenum">
              <a:rPr lang="en-US" smtClean="0"/>
              <a:pPr/>
              <a:t>61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04614785"/>
              </p:ext>
            </p:extLst>
          </p:nvPr>
        </p:nvGraphicFramePr>
        <p:xfrm>
          <a:off x="304800" y="304800"/>
          <a:ext cx="8615299" cy="6324600"/>
        </p:xfrm>
        <a:graphic>
          <a:graphicData uri="http://schemas.openxmlformats.org/drawingml/2006/table">
            <a:tbl>
              <a:tblPr firstRow="1" bandRow="1">
                <a:effectLst>
                  <a:outerShdw blurRad="50800" dist="76200" dir="2700000" algn="tl" rotWithShape="0">
                    <a:prstClr val="black">
                      <a:alpha val="40000"/>
                    </a:prstClr>
                  </a:outerShdw>
                </a:effectLst>
                <a:tableStyleId>{5C22544A-7EE6-4342-B048-85BDC9FD1C3A}</a:tableStyleId>
              </a:tblPr>
              <a:tblGrid>
                <a:gridCol w="2209800"/>
                <a:gridCol w="6405499"/>
              </a:tblGrid>
              <a:tr h="68704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n-lt"/>
                          <a:ea typeface="+mj-ea"/>
                          <a:cs typeface="+mj-cs"/>
                        </a:rPr>
                        <a:t>Rules Plans Use to Manage Access to Drugs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8E"/>
                    </a:solidFill>
                  </a:tcPr>
                </a:tc>
                <a:tc hMerge="1">
                  <a:txBody>
                    <a:bodyPr/>
                    <a:lstStyle/>
                    <a:p>
                      <a:pPr marL="228600" marR="0" lvl="1" indent="-228600" algn="l" defTabSz="914400" rtl="0" eaLnBrk="1" fontAlgn="base" latinLnBrk="0" hangingPunct="1">
                        <a:lnSpc>
                          <a:spcPct val="100000"/>
                        </a:lnSpc>
                        <a:spcBef>
                          <a:spcPct val="0"/>
                        </a:spcBef>
                        <a:spcAft>
                          <a:spcPct val="0"/>
                        </a:spcAft>
                        <a:buClrTx/>
                        <a:buSzTx/>
                        <a:buFont typeface="Wingdings" pitchFamily="2" charset="2"/>
                        <a:buChar char="§"/>
                        <a:tabLst/>
                        <a:defRPr/>
                      </a:pP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15989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Prior Authorization</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4163" indent="-284163">
                        <a:buFont typeface="Wingdings" pitchFamily="2" charset="2"/>
                        <a:buChar char="§"/>
                        <a:defRPr/>
                      </a:pPr>
                      <a:r>
                        <a:rPr lang="en-US" sz="2000" spc="0" dirty="0" smtClean="0"/>
                        <a:t>Doctor must contact plan for prior approval</a:t>
                      </a:r>
                      <a:r>
                        <a:rPr lang="en-US" sz="2000" spc="0" baseline="0" dirty="0" smtClean="0"/>
                        <a:t> </a:t>
                      </a:r>
                    </a:p>
                    <a:p>
                      <a:pPr marL="520700" indent="-236538">
                        <a:buFont typeface="Arial" pitchFamily="34" charset="0"/>
                        <a:buChar char="•"/>
                        <a:tabLst/>
                        <a:defRPr/>
                      </a:pPr>
                      <a:r>
                        <a:rPr lang="en-US" sz="2000" spc="0" dirty="0" smtClean="0"/>
                        <a:t>Before prescription will be covered</a:t>
                      </a:r>
                    </a:p>
                    <a:p>
                      <a:pPr marL="520700" indent="-236538">
                        <a:buFont typeface="Arial" pitchFamily="34" charset="0"/>
                        <a:buChar char="•"/>
                        <a:tabLst/>
                        <a:defRPr/>
                      </a:pPr>
                      <a:r>
                        <a:rPr lang="en-US" sz="2000" spc="0" dirty="0" smtClean="0"/>
                        <a:t>Must show medical necessity</a:t>
                      </a:r>
                      <a:r>
                        <a:rPr lang="en-US" sz="2000" spc="0" baseline="0" dirty="0" smtClean="0"/>
                        <a:t> for drug</a:t>
                      </a:r>
                    </a:p>
                    <a:p>
                      <a:pPr marL="284163" lvl="1" indent="-284163">
                        <a:buFont typeface="Wingdings" pitchFamily="2" charset="2"/>
                        <a:buChar char="§"/>
                        <a:defRPr/>
                      </a:pPr>
                      <a:r>
                        <a:rPr lang="en-US" sz="2000" spc="0" dirty="0" smtClean="0"/>
                        <a:t>Process for requests may vary by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5695">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b="1" dirty="0" smtClean="0"/>
                        <a:t>Step Therapy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c>
                  <a:txBody>
                    <a:bodyPr/>
                    <a:lstStyle/>
                    <a:p>
                      <a:pPr marL="284163" indent="-284163">
                        <a:buFont typeface="Wingdings" pitchFamily="2" charset="2"/>
                        <a:buChar char="§"/>
                        <a:defRPr/>
                      </a:pPr>
                      <a:r>
                        <a:rPr lang="en-US" sz="2000" spc="0" dirty="0" smtClean="0"/>
                        <a:t>Type of prior authorization</a:t>
                      </a:r>
                    </a:p>
                    <a:p>
                      <a:pPr marL="284163" indent="-284163">
                        <a:buFont typeface="Wingdings" pitchFamily="2" charset="2"/>
                        <a:buChar char="§"/>
                        <a:defRPr/>
                      </a:pPr>
                      <a:r>
                        <a:rPr lang="en-US" sz="2000" spc="0" dirty="0" smtClean="0"/>
                        <a:t>You must first try similar, less expensive drug </a:t>
                      </a:r>
                    </a:p>
                    <a:p>
                      <a:pPr marL="284163" indent="-284163">
                        <a:buFont typeface="Wingdings" pitchFamily="2" charset="2"/>
                        <a:buChar char="§"/>
                        <a:defRPr/>
                      </a:pPr>
                      <a:r>
                        <a:rPr lang="en-US" sz="2000" spc="0" dirty="0" smtClean="0"/>
                        <a:t>Doctor may request</a:t>
                      </a:r>
                      <a:r>
                        <a:rPr lang="en-US" sz="2000" spc="0" baseline="0" dirty="0" smtClean="0"/>
                        <a:t> </a:t>
                      </a:r>
                      <a:r>
                        <a:rPr lang="en-US" sz="2000" spc="0" dirty="0" smtClean="0"/>
                        <a:t>an exception if</a:t>
                      </a:r>
                    </a:p>
                    <a:p>
                      <a:pPr marL="520700" indent="-284163">
                        <a:buFont typeface="Arial" pitchFamily="34" charset="0"/>
                        <a:buChar char="•"/>
                        <a:defRPr/>
                      </a:pPr>
                      <a:r>
                        <a:rPr lang="en-US" sz="2000" spc="0" dirty="0" smtClean="0"/>
                        <a:t>Similar, less expensive drug didn’t work, or</a:t>
                      </a:r>
                    </a:p>
                    <a:p>
                      <a:pPr marL="520700" indent="-284163">
                        <a:buFont typeface="Arial" pitchFamily="34" charset="0"/>
                        <a:buChar char="•"/>
                        <a:defRPr/>
                      </a:pPr>
                      <a:r>
                        <a:rPr lang="en-US" sz="2000" spc="0" dirty="0" smtClean="0"/>
                        <a:t>Step therapy drug is medically necessary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r>
              <a:tr h="2042905">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Quantity Limits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4163" indent="-284163">
                        <a:buFont typeface="Wingdings" pitchFamily="2" charset="2"/>
                        <a:buChar char="§"/>
                        <a:defRPr/>
                      </a:pPr>
                      <a:r>
                        <a:rPr lang="en-US" sz="2000" spc="0" dirty="0" smtClean="0">
                          <a:cs typeface="Arial" charset="0"/>
                        </a:rPr>
                        <a:t>Plan may limit drug quantities</a:t>
                      </a:r>
                      <a:r>
                        <a:rPr lang="en-US" sz="2000" spc="0" baseline="0" dirty="0" smtClean="0">
                          <a:cs typeface="Arial" charset="0"/>
                        </a:rPr>
                        <a:t> over a </a:t>
                      </a:r>
                      <a:r>
                        <a:rPr lang="en-US" sz="2000" spc="0" dirty="0" smtClean="0">
                          <a:cs typeface="Arial" charset="0"/>
                        </a:rPr>
                        <a:t>period of time</a:t>
                      </a:r>
                      <a:r>
                        <a:rPr lang="en-US" sz="2000" spc="0" baseline="0" dirty="0" smtClean="0">
                          <a:cs typeface="Arial" charset="0"/>
                        </a:rPr>
                        <a:t> for</a:t>
                      </a:r>
                      <a:r>
                        <a:rPr lang="en-US" sz="2000" spc="0" dirty="0" smtClean="0">
                          <a:cs typeface="Arial" charset="0"/>
                        </a:rPr>
                        <a:t> safety and/or cost</a:t>
                      </a:r>
                    </a:p>
                    <a:p>
                      <a:pPr marL="284163" indent="-284163">
                        <a:buFont typeface="Wingdings" pitchFamily="2" charset="2"/>
                        <a:buChar char="§"/>
                        <a:defRPr/>
                      </a:pPr>
                      <a:r>
                        <a:rPr lang="en-US" sz="2000" spc="0" dirty="0" smtClean="0">
                          <a:cs typeface="Arial" charset="0"/>
                        </a:rPr>
                        <a:t>Doctor may request an exception</a:t>
                      </a:r>
                      <a:r>
                        <a:rPr lang="en-US" sz="2000" spc="0" baseline="0" dirty="0" smtClean="0">
                          <a:cs typeface="Arial" charset="0"/>
                        </a:rPr>
                        <a:t> if </a:t>
                      </a:r>
                      <a:r>
                        <a:rPr lang="en-US" sz="2000" spc="0" dirty="0" smtClean="0">
                          <a:cs typeface="Arial" charset="0"/>
                        </a:rPr>
                        <a:t>additional amount is medically necessary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 name="Rectangle 1"/>
          <p:cNvSpPr/>
          <p:nvPr/>
        </p:nvSpPr>
        <p:spPr>
          <a:xfrm>
            <a:off x="8458200" y="0"/>
            <a:ext cx="383438" cy="307777"/>
          </a:xfrm>
          <a:prstGeom prst="rect">
            <a:avLst/>
          </a:prstGeom>
        </p:spPr>
        <p:txBody>
          <a:bodyPr wrap="none">
            <a:spAutoFit/>
          </a:bodyPr>
          <a:lstStyle/>
          <a:p>
            <a:pPr>
              <a:defRPr/>
            </a:pPr>
            <a:fld id="{885A69B2-5218-42C2-B888-204363120602}" type="slidenum">
              <a:rPr lang="en-US" sz="1400" b="1">
                <a:solidFill>
                  <a:schemeClr val="bg1"/>
                </a:solidFill>
              </a:rPr>
              <a:pPr>
                <a:defRPr/>
              </a:pPr>
              <a:t>61</a:t>
            </a:fld>
            <a:endParaRPr lang="en-US" sz="1400" b="1" dirty="0">
              <a:solidFill>
                <a:schemeClr val="bg1"/>
              </a:solidFill>
            </a:endParaRPr>
          </a:p>
        </p:txBody>
      </p:sp>
    </p:spTree>
    <p:extLst>
      <p:ext uri="{BB962C8B-B14F-4D97-AF65-F5344CB8AC3E}">
        <p14:creationId xmlns:p14="http://schemas.microsoft.com/office/powerpoint/2010/main" val="1336420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r>
              <a:rPr lang="en-US">
                <a:effectLst/>
                <a:ea typeface="ＭＳ Ｐゴシック" charset="0"/>
                <a:cs typeface="ＭＳ Ｐゴシック" charset="0"/>
              </a:rPr>
              <a:t>Costs of Part D</a:t>
            </a:r>
          </a:p>
        </p:txBody>
      </p:sp>
      <p:sp>
        <p:nvSpPr>
          <p:cNvPr id="29698" name="Rectangle 3"/>
          <p:cNvSpPr>
            <a:spLocks noGrp="1"/>
          </p:cNvSpPr>
          <p:nvPr>
            <p:ph type="body" idx="1"/>
          </p:nvPr>
        </p:nvSpPr>
        <p:spPr/>
        <p:txBody>
          <a:bodyPr/>
          <a:lstStyle/>
          <a:p>
            <a:pPr lvl="1">
              <a:lnSpc>
                <a:spcPct val="120000"/>
              </a:lnSpc>
            </a:pPr>
            <a:r>
              <a:rPr lang="en-US" sz="3200" dirty="0" smtClean="0">
                <a:ea typeface="ＭＳ Ｐゴシック" charset="0"/>
              </a:rPr>
              <a:t>Premium </a:t>
            </a:r>
          </a:p>
          <a:p>
            <a:pPr lvl="1">
              <a:lnSpc>
                <a:spcPct val="120000"/>
              </a:lnSpc>
            </a:pPr>
            <a:r>
              <a:rPr lang="en-US" sz="3200" dirty="0" smtClean="0">
                <a:ea typeface="ＭＳ Ｐゴシック" charset="0"/>
              </a:rPr>
              <a:t>Deductible </a:t>
            </a:r>
          </a:p>
          <a:p>
            <a:pPr lvl="1">
              <a:lnSpc>
                <a:spcPct val="120000"/>
              </a:lnSpc>
            </a:pPr>
            <a:r>
              <a:rPr lang="en-US" sz="3200" dirty="0" smtClean="0">
                <a:ea typeface="ＭＳ Ｐゴシック" charset="0"/>
              </a:rPr>
              <a:t>Co-payments</a:t>
            </a:r>
            <a:endParaRPr lang="en-US" sz="3200" dirty="0">
              <a:ea typeface="ＭＳ Ｐゴシック" charset="0"/>
            </a:endParaRPr>
          </a:p>
          <a:p>
            <a:pPr lvl="1">
              <a:lnSpc>
                <a:spcPct val="120000"/>
              </a:lnSpc>
            </a:pPr>
            <a:r>
              <a:rPr lang="en-US" sz="3200" dirty="0">
                <a:ea typeface="ＭＳ Ｐゴシック" charset="0"/>
              </a:rPr>
              <a:t>Coverage gap (aka </a:t>
            </a:r>
            <a:r>
              <a:rPr lang="ja-JP" altLang="en-US" sz="3200" dirty="0">
                <a:ea typeface="ＭＳ Ｐゴシック" charset="0"/>
              </a:rPr>
              <a:t>“</a:t>
            </a:r>
            <a:r>
              <a:rPr lang="en-US" altLang="ja-JP" sz="3200" dirty="0">
                <a:ea typeface="ＭＳ Ｐゴシック" charset="0"/>
              </a:rPr>
              <a:t>donut hole</a:t>
            </a:r>
            <a:r>
              <a:rPr lang="ja-JP" altLang="en-US" sz="3200" dirty="0">
                <a:ea typeface="ＭＳ Ｐゴシック" charset="0"/>
              </a:rPr>
              <a:t>”</a:t>
            </a:r>
            <a:r>
              <a:rPr lang="en-US" altLang="ja-JP" sz="3200" dirty="0">
                <a:ea typeface="ＭＳ Ｐゴシック" charset="0"/>
              </a:rPr>
              <a:t>)</a:t>
            </a:r>
          </a:p>
          <a:p>
            <a:pPr lvl="1">
              <a:lnSpc>
                <a:spcPct val="120000"/>
              </a:lnSpc>
            </a:pPr>
            <a:r>
              <a:rPr lang="en-US" sz="3200" dirty="0">
                <a:ea typeface="ＭＳ Ｐゴシック" charset="0"/>
              </a:rPr>
              <a:t>Catastrophic coverage</a:t>
            </a:r>
          </a:p>
        </p:txBody>
      </p:sp>
      <p:sp>
        <p:nvSpPr>
          <p:cNvPr id="2" name="Slide Number Placeholder 1"/>
          <p:cNvSpPr>
            <a:spLocks noGrp="1"/>
          </p:cNvSpPr>
          <p:nvPr>
            <p:ph type="sldNum" sz="quarter" idx="12"/>
          </p:nvPr>
        </p:nvSpPr>
        <p:spPr/>
        <p:txBody>
          <a:bodyPr/>
          <a:lstStyle/>
          <a:p>
            <a:pPr>
              <a:defRPr/>
            </a:pPr>
            <a:fld id="{1E107DAD-D09B-451F-85A5-E6AF2E2057A5}" type="slidenum">
              <a:rPr lang="en-US" smtClean="0"/>
              <a:pPr>
                <a:defRPr/>
              </a:pPr>
              <a:t>62</a:t>
            </a:fld>
            <a:endParaRPr lang="en-US"/>
          </a:p>
        </p:txBody>
      </p:sp>
    </p:spTree>
    <p:extLst>
      <p:ext uri="{BB962C8B-B14F-4D97-AF65-F5344CB8AC3E}">
        <p14:creationId xmlns:p14="http://schemas.microsoft.com/office/powerpoint/2010/main" val="11046527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Medicare Part </a:t>
            </a:r>
            <a:r>
              <a:rPr lang="en-US" sz="4400" dirty="0" smtClean="0"/>
              <a:t>D - </a:t>
            </a:r>
            <a:r>
              <a:rPr lang="en-US" sz="4400" dirty="0"/>
              <a:t>Coverage Period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8764053"/>
              </p:ext>
            </p:extLst>
          </p:nvPr>
        </p:nvGraphicFramePr>
        <p:xfrm>
          <a:off x="228600" y="1371600"/>
          <a:ext cx="7620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1E107DAD-D09B-451F-85A5-E6AF2E2057A5}" type="slidenum">
              <a:rPr lang="en-US" smtClean="0"/>
              <a:pPr>
                <a:defRPr/>
              </a:pPr>
              <a:t>63</a:t>
            </a:fld>
            <a:endParaRPr lang="en-US"/>
          </a:p>
        </p:txBody>
      </p:sp>
    </p:spTree>
    <p:extLst>
      <p:ext uri="{BB962C8B-B14F-4D97-AF65-F5344CB8AC3E}">
        <p14:creationId xmlns:p14="http://schemas.microsoft.com/office/powerpoint/2010/main" val="36842670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r>
              <a:rPr lang="en-US" dirty="0">
                <a:effectLst/>
                <a:ea typeface="ＭＳ Ｐゴシック" charset="0"/>
                <a:cs typeface="ＭＳ Ｐゴシック" charset="0"/>
              </a:rPr>
              <a:t>Basic </a:t>
            </a:r>
            <a:r>
              <a:rPr lang="en-US" dirty="0" smtClean="0">
                <a:effectLst/>
                <a:ea typeface="ＭＳ Ｐゴシック" charset="0"/>
                <a:cs typeface="ＭＳ Ｐゴシック" charset="0"/>
              </a:rPr>
              <a:t>Benefit (2016)</a:t>
            </a:r>
            <a:endParaRPr lang="en-US" dirty="0">
              <a:effectLst/>
              <a:ea typeface="ＭＳ Ｐゴシック" charset="0"/>
              <a:cs typeface="ＭＳ Ｐゴシック" charset="0"/>
            </a:endParaRPr>
          </a:p>
        </p:txBody>
      </p:sp>
      <p:sp>
        <p:nvSpPr>
          <p:cNvPr id="3" name="TextBox 2"/>
          <p:cNvSpPr txBox="1"/>
          <p:nvPr/>
        </p:nvSpPr>
        <p:spPr>
          <a:xfrm>
            <a:off x="-1203158" y="4277895"/>
            <a:ext cx="184666" cy="446276"/>
          </a:xfrm>
          <a:prstGeom prst="rect">
            <a:avLst/>
          </a:prstGeom>
          <a:noFill/>
        </p:spPr>
        <p:txBody>
          <a:bodyPr wrap="none" rtlCol="0">
            <a:spAutoFit/>
          </a:bodyPr>
          <a:lstStyle/>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053481421"/>
              </p:ext>
            </p:extLst>
          </p:nvPr>
        </p:nvGraphicFramePr>
        <p:xfrm>
          <a:off x="228600" y="1524000"/>
          <a:ext cx="8743028" cy="516255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fld id="{1E107DAD-D09B-451F-85A5-E6AF2E2057A5}" type="slidenum">
              <a:rPr lang="en-US" smtClean="0"/>
              <a:pPr>
                <a:defRPr/>
              </a:pPr>
              <a:t>64</a:t>
            </a:fld>
            <a:endParaRPr lang="en-US"/>
          </a:p>
        </p:txBody>
      </p:sp>
    </p:spTree>
    <p:extLst>
      <p:ext uri="{BB962C8B-B14F-4D97-AF65-F5344CB8AC3E}">
        <p14:creationId xmlns:p14="http://schemas.microsoft.com/office/powerpoint/2010/main" val="33942999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Reducing Medicare Costs</a:t>
            </a:r>
            <a:endParaRPr lang="en-US" sz="6000"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dirty="0" err="1" smtClean="0"/>
              <a:t>Medigap</a:t>
            </a:r>
            <a:r>
              <a:rPr lang="en-US" dirty="0" smtClean="0"/>
              <a:t> – Private Insurance Supplements</a:t>
            </a:r>
          </a:p>
          <a:p>
            <a:pPr marL="342900" indent="-342900">
              <a:buFont typeface="Arial" panose="020B0604020202020204" pitchFamily="34" charset="0"/>
              <a:buChar char="•"/>
            </a:pPr>
            <a:r>
              <a:rPr lang="en-US" dirty="0" smtClean="0"/>
              <a:t>Medicare Savings Program</a:t>
            </a:r>
          </a:p>
          <a:p>
            <a:pPr marL="342900" indent="-342900">
              <a:buFont typeface="Arial" panose="020B0604020202020204" pitchFamily="34" charset="0"/>
              <a:buChar char="•"/>
            </a:pPr>
            <a:r>
              <a:rPr lang="en-US" dirty="0" smtClean="0"/>
              <a:t>EPIC</a:t>
            </a:r>
          </a:p>
          <a:p>
            <a:pPr marL="342900" indent="-342900">
              <a:buFont typeface="Arial" panose="020B0604020202020204" pitchFamily="34" charset="0"/>
              <a:buChar char="•"/>
            </a:pPr>
            <a:r>
              <a:rPr lang="en-US" dirty="0" smtClean="0"/>
              <a:t>Medicaid</a:t>
            </a:r>
            <a:endParaRPr lang="en-US" dirty="0"/>
          </a:p>
        </p:txBody>
      </p:sp>
      <p:sp>
        <p:nvSpPr>
          <p:cNvPr id="4" name="Slide Number Placeholder 3"/>
          <p:cNvSpPr>
            <a:spLocks noGrp="1"/>
          </p:cNvSpPr>
          <p:nvPr>
            <p:ph type="sldNum" sz="quarter" idx="12"/>
          </p:nvPr>
        </p:nvSpPr>
        <p:spPr/>
        <p:txBody>
          <a:bodyPr/>
          <a:lstStyle/>
          <a:p>
            <a:pPr>
              <a:defRPr/>
            </a:pPr>
            <a:fld id="{38A15B10-59EB-4966-9748-B0E43A67668C}" type="slidenum">
              <a:rPr lang="en-US" smtClean="0"/>
              <a:pPr>
                <a:defRPr/>
              </a:pPr>
              <a:t>65</a:t>
            </a:fld>
            <a:endParaRPr lang="en-US"/>
          </a:p>
        </p:txBody>
      </p:sp>
    </p:spTree>
    <p:extLst>
      <p:ext uri="{BB962C8B-B14F-4D97-AF65-F5344CB8AC3E}">
        <p14:creationId xmlns:p14="http://schemas.microsoft.com/office/powerpoint/2010/main" val="35666109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153400" cy="1143000"/>
          </a:xfrm>
        </p:spPr>
        <p:txBody>
          <a:bodyPr>
            <a:normAutofit/>
          </a:bodyPr>
          <a:lstStyle/>
          <a:p>
            <a:r>
              <a:rPr lang="en-US" sz="3400" dirty="0" smtClean="0">
                <a:solidFill>
                  <a:schemeClr val="tx1"/>
                </a:solidFill>
              </a:rPr>
              <a:t>Filling the Financial Gaps in Medicare Coverage</a:t>
            </a:r>
            <a:endParaRPr lang="en-US" sz="3400" dirty="0">
              <a:solidFill>
                <a:schemeClr val="tx1"/>
              </a:solidFill>
            </a:endParaRPr>
          </a:p>
        </p:txBody>
      </p:sp>
      <p:sp>
        <p:nvSpPr>
          <p:cNvPr id="3" name="Content Placeholder 2"/>
          <p:cNvSpPr>
            <a:spLocks noGrp="1"/>
          </p:cNvSpPr>
          <p:nvPr>
            <p:ph idx="1"/>
          </p:nvPr>
        </p:nvSpPr>
        <p:spPr>
          <a:xfrm>
            <a:off x="228600" y="990600"/>
            <a:ext cx="8305800" cy="5105400"/>
          </a:xfrm>
        </p:spPr>
        <p:txBody>
          <a:bodyPr>
            <a:normAutofit fontScale="92500" lnSpcReduction="20000"/>
          </a:bodyPr>
          <a:lstStyle/>
          <a:p>
            <a:pPr>
              <a:tabLst>
                <a:tab pos="280988" algn="l"/>
              </a:tabLst>
            </a:pPr>
            <a:r>
              <a:rPr lang="en-US" b="1" dirty="0" err="1" smtClean="0"/>
              <a:t>Medigap</a:t>
            </a:r>
            <a:r>
              <a:rPr lang="en-US" b="1" dirty="0" smtClean="0"/>
              <a:t>  - </a:t>
            </a:r>
            <a:r>
              <a:rPr lang="en-US" dirty="0" smtClean="0"/>
              <a:t>private insurance policy, monthly premium </a:t>
            </a:r>
          </a:p>
          <a:p>
            <a:pPr>
              <a:tabLst>
                <a:tab pos="280988" algn="l"/>
              </a:tabLst>
            </a:pPr>
            <a:r>
              <a:rPr lang="en-US" b="1" dirty="0" smtClean="0"/>
              <a:t>Medicaid </a:t>
            </a:r>
            <a:r>
              <a:rPr lang="en-US" dirty="0"/>
              <a:t>(** Non-MAGI / unless </a:t>
            </a:r>
            <a:r>
              <a:rPr lang="en-US" dirty="0" smtClean="0"/>
              <a:t>parent/caretaker)</a:t>
            </a:r>
          </a:p>
          <a:p>
            <a:pPr marL="682625" indent="231775">
              <a:buFont typeface="Arial" panose="020B0604020202020204" pitchFamily="34" charset="0"/>
              <a:buChar char="•"/>
            </a:pPr>
            <a:r>
              <a:rPr lang="en-US" sz="2000" dirty="0" smtClean="0"/>
              <a:t>May pay for the A/B Deductibles</a:t>
            </a:r>
          </a:p>
          <a:p>
            <a:pPr marL="682625" indent="231775">
              <a:buFont typeface="Arial" panose="020B0604020202020204" pitchFamily="34" charset="0"/>
              <a:buChar char="•"/>
            </a:pPr>
            <a:r>
              <a:rPr lang="en-US" sz="2000" dirty="0" smtClean="0"/>
              <a:t>May pay for the 20% Coinsurance for Part B services</a:t>
            </a:r>
          </a:p>
          <a:p>
            <a:pPr marL="682625" indent="231775">
              <a:buFont typeface="Arial" panose="020B0604020202020204" pitchFamily="34" charset="0"/>
              <a:buChar char="•"/>
            </a:pPr>
            <a:r>
              <a:rPr lang="en-US" sz="2000" dirty="0" smtClean="0"/>
              <a:t>May pay the Part D premium up to $39.73/month and reduce medication copayments to $7.40 per medication or less	</a:t>
            </a:r>
            <a:endParaRPr lang="en-US" dirty="0"/>
          </a:p>
          <a:p>
            <a:pPr defTabSz="280988"/>
            <a:r>
              <a:rPr lang="en-US" dirty="0"/>
              <a:t>	</a:t>
            </a:r>
            <a:r>
              <a:rPr lang="en-US" b="1" dirty="0" smtClean="0"/>
              <a:t>Medicare </a:t>
            </a:r>
            <a:r>
              <a:rPr lang="en-US" b="1" dirty="0"/>
              <a:t>Savings </a:t>
            </a:r>
            <a:r>
              <a:rPr lang="en-US" b="1" dirty="0" smtClean="0"/>
              <a:t>Program </a:t>
            </a:r>
            <a:r>
              <a:rPr lang="en-US" dirty="0" smtClean="0"/>
              <a:t>(income limits apply)</a:t>
            </a:r>
          </a:p>
          <a:p>
            <a:pPr marL="682625" indent="0" defTabSz="280988">
              <a:buFont typeface="Arial" panose="020B0604020202020204" pitchFamily="34" charset="0"/>
              <a:buChar char="•"/>
              <a:tabLst>
                <a:tab pos="854075" algn="l"/>
                <a:tab pos="914400" algn="l"/>
              </a:tabLst>
            </a:pPr>
            <a:r>
              <a:rPr lang="en-US" sz="2000" dirty="0"/>
              <a:t>	</a:t>
            </a:r>
            <a:r>
              <a:rPr lang="en-US" sz="2000" dirty="0" smtClean="0"/>
              <a:t>	Will pay the Medicare Part B premium of $104.90/$121.80</a:t>
            </a:r>
          </a:p>
          <a:p>
            <a:pPr marL="682625" indent="231775" defTabSz="280988">
              <a:buFont typeface="Arial" panose="020B0604020202020204" pitchFamily="34" charset="0"/>
              <a:buChar char="•"/>
              <a:tabLst>
                <a:tab pos="914400" algn="l"/>
                <a:tab pos="974725" algn="l"/>
              </a:tabLst>
            </a:pPr>
            <a:r>
              <a:rPr lang="en-US" sz="2000" dirty="0" smtClean="0"/>
              <a:t>May pay for Part A/B deductible and coinsurance</a:t>
            </a:r>
          </a:p>
          <a:p>
            <a:pPr marL="682625" indent="231775" defTabSz="280988">
              <a:buFont typeface="Arial" panose="020B0604020202020204" pitchFamily="34" charset="0"/>
              <a:buChar char="•"/>
              <a:tabLst>
                <a:tab pos="914400" algn="l"/>
              </a:tabLst>
            </a:pPr>
            <a:r>
              <a:rPr lang="en-US" sz="2000" dirty="0" smtClean="0"/>
              <a:t>Will pay the Part </a:t>
            </a:r>
            <a:r>
              <a:rPr lang="en-US" sz="2000" dirty="0"/>
              <a:t>D premium up to $39.73/month and reduce medication copayments to $7.40 per medication or </a:t>
            </a:r>
            <a:r>
              <a:rPr lang="en-US" sz="2000" dirty="0" smtClean="0"/>
              <a:t>less</a:t>
            </a:r>
            <a:endParaRPr lang="en-US" sz="2000" dirty="0"/>
          </a:p>
          <a:p>
            <a:pPr marL="0" indent="280988" defTabSz="280988">
              <a:buFont typeface="Arial" panose="020B0604020202020204" pitchFamily="34" charset="0"/>
              <a:buChar char="•"/>
              <a:tabLst>
                <a:tab pos="914400" algn="l"/>
              </a:tabLst>
            </a:pPr>
            <a:r>
              <a:rPr lang="en-US" b="1" dirty="0" smtClean="0"/>
              <a:t>Extra </a:t>
            </a:r>
            <a:r>
              <a:rPr lang="en-US" b="1" dirty="0"/>
              <a:t>Help</a:t>
            </a:r>
            <a:r>
              <a:rPr lang="en-US" dirty="0"/>
              <a:t> (Low-Income Subsidy or LIS</a:t>
            </a:r>
            <a:r>
              <a:rPr lang="en-US" dirty="0" smtClean="0"/>
              <a:t>)</a:t>
            </a:r>
          </a:p>
          <a:p>
            <a:pPr marL="914400" indent="-231775" defTabSz="280988">
              <a:buFont typeface="Arial" panose="020B0604020202020204" pitchFamily="34" charset="0"/>
              <a:buChar char="•"/>
              <a:tabLst>
                <a:tab pos="914400" algn="l"/>
                <a:tab pos="974725" algn="l"/>
              </a:tabLst>
            </a:pPr>
            <a:r>
              <a:rPr lang="en-US" sz="2000" dirty="0" smtClean="0"/>
              <a:t>Will </a:t>
            </a:r>
            <a:r>
              <a:rPr lang="en-US" sz="2000" dirty="0"/>
              <a:t>pay for Part D premium up to $39.73/month and reduce medication copayments to $7.40 per medication or </a:t>
            </a:r>
            <a:r>
              <a:rPr lang="en-US" sz="2000" dirty="0" smtClean="0"/>
              <a:t>less</a:t>
            </a:r>
            <a:endParaRPr lang="en-US" sz="2000" dirty="0"/>
          </a:p>
          <a:p>
            <a:pPr marL="280988" indent="-280988" defTabSz="280988">
              <a:tabLst>
                <a:tab pos="914400" algn="l"/>
              </a:tabLst>
            </a:pPr>
            <a:r>
              <a:rPr lang="en-US" b="1" dirty="0" smtClean="0"/>
              <a:t>Elderly Pharmaceutical Insurance Program </a:t>
            </a:r>
            <a:r>
              <a:rPr lang="en-US" dirty="0" smtClean="0"/>
              <a:t>(EPIC)</a:t>
            </a:r>
          </a:p>
          <a:p>
            <a:pPr marL="682625" indent="0" defTabSz="280988">
              <a:buFont typeface="Arial" panose="020B0604020202020204" pitchFamily="34" charset="0"/>
              <a:buChar char="•"/>
              <a:tabLst>
                <a:tab pos="914400" algn="l"/>
              </a:tabLst>
            </a:pPr>
            <a:r>
              <a:rPr lang="en-US" dirty="0" smtClean="0"/>
              <a:t>	</a:t>
            </a:r>
            <a:r>
              <a:rPr lang="en-US" sz="2100" dirty="0" smtClean="0"/>
              <a:t>May pay the Part </a:t>
            </a:r>
            <a:r>
              <a:rPr lang="en-US" sz="2100" dirty="0"/>
              <a:t>D premium up to $39.73/month </a:t>
            </a:r>
            <a:endParaRPr lang="en-US" sz="2100" dirty="0" smtClean="0"/>
          </a:p>
          <a:p>
            <a:pPr marL="914400" indent="-231775" defTabSz="280988">
              <a:buFont typeface="Arial" panose="020B0604020202020204" pitchFamily="34" charset="0"/>
              <a:buChar char="•"/>
              <a:tabLst>
                <a:tab pos="914400" algn="l"/>
              </a:tabLst>
            </a:pPr>
            <a:r>
              <a:rPr lang="en-US" sz="2100" dirty="0" smtClean="0"/>
              <a:t>May reduce your medication </a:t>
            </a:r>
            <a:r>
              <a:rPr lang="en-US" sz="2100" dirty="0"/>
              <a:t>copayments to </a:t>
            </a:r>
            <a:r>
              <a:rPr lang="en-US" sz="2100" dirty="0" smtClean="0"/>
              <a:t>$20 or </a:t>
            </a:r>
            <a:r>
              <a:rPr lang="en-US" sz="2100" dirty="0"/>
              <a:t>less</a:t>
            </a:r>
          </a:p>
          <a:p>
            <a:pPr marL="280988" indent="-280988" defTabSz="280988">
              <a:tabLst>
                <a:tab pos="914400" algn="l"/>
              </a:tabLst>
            </a:pPr>
            <a:endParaRPr lang="en-US" dirty="0" smtClean="0"/>
          </a:p>
          <a:p>
            <a:pPr>
              <a:buNone/>
            </a:pPr>
            <a:endParaRPr lang="en-US" sz="3200" dirty="0"/>
          </a:p>
          <a:p>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66</a:t>
            </a:fld>
            <a:endParaRPr lang="en-US"/>
          </a:p>
        </p:txBody>
      </p:sp>
    </p:spTree>
    <p:custDataLst>
      <p:tags r:id="rId1"/>
    </p:custDataLst>
    <p:extLst>
      <p:ext uri="{BB962C8B-B14F-4D97-AF65-F5344CB8AC3E}">
        <p14:creationId xmlns:p14="http://schemas.microsoft.com/office/powerpoint/2010/main" val="36859780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7"/>
          <p:cNvSpPr>
            <a:spLocks noGrp="1" noChangeArrowheads="1"/>
          </p:cNvSpPr>
          <p:nvPr>
            <p:ph type="title"/>
          </p:nvPr>
        </p:nvSpPr>
        <p:spPr/>
        <p:txBody>
          <a:bodyPr/>
          <a:lstStyle/>
          <a:p>
            <a:pPr eaLnBrk="1" hangingPunct="1"/>
            <a:r>
              <a:rPr lang="en-US" dirty="0" smtClean="0">
                <a:cs typeface="Arial" charset="0"/>
              </a:rPr>
              <a:t>Medigap Policies  </a:t>
            </a:r>
          </a:p>
        </p:txBody>
      </p:sp>
      <p:sp>
        <p:nvSpPr>
          <p:cNvPr id="59397" name="Rectangle 8"/>
          <p:cNvSpPr>
            <a:spLocks noGrp="1" noChangeArrowheads="1"/>
          </p:cNvSpPr>
          <p:nvPr>
            <p:ph idx="1"/>
          </p:nvPr>
        </p:nvSpPr>
        <p:spPr/>
        <p:txBody>
          <a:bodyPr/>
          <a:lstStyle/>
          <a:p>
            <a:pPr eaLnBrk="1" hangingPunct="1">
              <a:buSzPct val="100000"/>
              <a:buFont typeface="Arial" panose="020B0604020202020204" pitchFamily="34" charset="0"/>
              <a:buChar char="•"/>
            </a:pPr>
            <a:r>
              <a:rPr lang="en-US" sz="2800" dirty="0" smtClean="0">
                <a:cs typeface="Arial" charset="0"/>
              </a:rPr>
              <a:t>Medigap (Medicare Supplement Insurance) policies</a:t>
            </a:r>
          </a:p>
          <a:p>
            <a:pPr lvl="1" eaLnBrk="1" hangingPunct="1"/>
            <a:r>
              <a:rPr lang="en-US" sz="2600" dirty="0" smtClean="0">
                <a:cs typeface="Arial" charset="0"/>
              </a:rPr>
              <a:t>Private health insurance for individuals</a:t>
            </a:r>
          </a:p>
          <a:p>
            <a:pPr lvl="1" eaLnBrk="1" hangingPunct="1"/>
            <a:r>
              <a:rPr lang="en-US" sz="2600" dirty="0" smtClean="0">
                <a:cs typeface="Arial" charset="0"/>
              </a:rPr>
              <a:t>Sold by private insurance companies</a:t>
            </a:r>
          </a:p>
          <a:p>
            <a:pPr lvl="1" eaLnBrk="1" hangingPunct="1"/>
            <a:r>
              <a:rPr lang="en-US" sz="2600" dirty="0" smtClean="0">
                <a:cs typeface="Arial" charset="0"/>
              </a:rPr>
              <a:t>Supplement Original Medicare coverage</a:t>
            </a:r>
          </a:p>
          <a:p>
            <a:pPr lvl="1" eaLnBrk="1" hangingPunct="1"/>
            <a:r>
              <a:rPr lang="en-US" sz="2600" dirty="0" smtClean="0">
                <a:cs typeface="Arial" charset="0"/>
              </a:rPr>
              <a:t>Follow Federal/state laws that protect you</a:t>
            </a:r>
          </a:p>
          <a:p>
            <a:pPr>
              <a:defRPr/>
            </a:pPr>
            <a:r>
              <a:rPr lang="en-US" sz="2800" dirty="0" smtClean="0"/>
              <a:t>Medigap Open Enrollment Period</a:t>
            </a:r>
          </a:p>
          <a:p>
            <a:pPr lvl="1" indent="-176213">
              <a:defRPr/>
            </a:pPr>
            <a:r>
              <a:rPr lang="en-US" sz="2600" dirty="0" smtClean="0"/>
              <a:t>Starts when you are both 65 and sign up for Part B</a:t>
            </a:r>
          </a:p>
          <a:p>
            <a:pPr lvl="1" indent="-176213">
              <a:defRPr/>
            </a:pPr>
            <a:r>
              <a:rPr lang="en-US" sz="2600" dirty="0" smtClean="0"/>
              <a:t>Once started cannot be delayed or </a:t>
            </a:r>
            <a:r>
              <a:rPr lang="en-US" sz="2600" dirty="0" smtClean="0"/>
              <a:t>repeated</a:t>
            </a:r>
          </a:p>
          <a:p>
            <a:pPr lvl="1" indent="-176213">
              <a:defRPr/>
            </a:pPr>
            <a:r>
              <a:rPr lang="en-US" sz="2600" dirty="0" smtClean="0"/>
              <a:t>In NYS there is always open enrollment. Other states may limit to part of each year.</a:t>
            </a:r>
            <a:endParaRPr lang="en-US" sz="2600" dirty="0" smtClean="0"/>
          </a:p>
          <a:p>
            <a:pPr marL="627063" lvl="1" indent="-231775"/>
            <a:endParaRPr lang="en-US" sz="2800" dirty="0" smtClean="0">
              <a:cs typeface="Arial" charset="0"/>
            </a:endParaRPr>
          </a:p>
          <a:p>
            <a:pPr marL="395288" lvl="1" indent="0">
              <a:buNone/>
            </a:pPr>
            <a:endParaRPr lang="en-US" sz="2800" dirty="0" smtClean="0">
              <a:cs typeface="Arial" charset="0"/>
            </a:endParaRPr>
          </a:p>
        </p:txBody>
      </p:sp>
      <p:sp>
        <p:nvSpPr>
          <p:cNvPr id="8" name="Slide Number Placeholder 7"/>
          <p:cNvSpPr>
            <a:spLocks noGrp="1"/>
          </p:cNvSpPr>
          <p:nvPr>
            <p:ph type="sldNum" sz="quarter" idx="4294967295"/>
          </p:nvPr>
        </p:nvSpPr>
        <p:spPr>
          <a:xfrm>
            <a:off x="6934200" y="0"/>
            <a:ext cx="2133600" cy="365125"/>
          </a:xfrm>
          <a:prstGeom prst="rect">
            <a:avLst/>
          </a:prstGeom>
        </p:spPr>
        <p:txBody>
          <a:bodyPr/>
          <a:lstStyle/>
          <a:p>
            <a:pPr>
              <a:defRPr/>
            </a:pPr>
            <a:fld id="{5BB1B065-B2BC-498E-AC26-2105F87576E4}" type="slidenum">
              <a:rPr lang="en-US" smtClean="0"/>
              <a:pPr>
                <a:defRPr/>
              </a:pPr>
              <a:t>67</a:t>
            </a:fld>
            <a:endParaRPr lang="en-US" dirty="0"/>
          </a:p>
        </p:txBody>
      </p:sp>
    </p:spTree>
    <p:custDataLst>
      <p:tags r:id="rId1"/>
    </p:custDataLst>
    <p:extLst>
      <p:ext uri="{BB962C8B-B14F-4D97-AF65-F5344CB8AC3E}">
        <p14:creationId xmlns:p14="http://schemas.microsoft.com/office/powerpoint/2010/main" val="4925405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smtClean="0"/>
              <a:t>Medigap</a:t>
            </a:r>
            <a:endParaRPr lang="en-US" dirty="0"/>
          </a:p>
        </p:txBody>
      </p:sp>
      <p:sp>
        <p:nvSpPr>
          <p:cNvPr id="3" name="Content Placeholder 2"/>
          <p:cNvSpPr>
            <a:spLocks noGrp="1"/>
          </p:cNvSpPr>
          <p:nvPr>
            <p:ph idx="1"/>
          </p:nvPr>
        </p:nvSpPr>
        <p:spPr>
          <a:xfrm>
            <a:off x="457200" y="1371600"/>
            <a:ext cx="8305800" cy="4754563"/>
          </a:xfrm>
        </p:spPr>
        <p:txBody>
          <a:bodyPr>
            <a:normAutofit/>
          </a:bodyPr>
          <a:lstStyle/>
          <a:p>
            <a:pPr>
              <a:spcBef>
                <a:spcPts val="200"/>
              </a:spcBef>
            </a:pPr>
            <a:r>
              <a:rPr lang="en-US" sz="2800" dirty="0" smtClean="0"/>
              <a:t>Costs vary by plan, company, and location</a:t>
            </a:r>
          </a:p>
          <a:p>
            <a:pPr>
              <a:spcBef>
                <a:spcPts val="200"/>
              </a:spcBef>
            </a:pPr>
            <a:r>
              <a:rPr lang="en-US" sz="2800" dirty="0" smtClean="0"/>
              <a:t>Medigap insurance companies </a:t>
            </a:r>
            <a:r>
              <a:rPr lang="en-US" sz="2800" dirty="0" smtClean="0"/>
              <a:t>may</a:t>
            </a:r>
            <a:r>
              <a:rPr lang="en-US" sz="2800" dirty="0" smtClean="0"/>
              <a:t> </a:t>
            </a:r>
            <a:r>
              <a:rPr lang="en-US" sz="2800" dirty="0" smtClean="0"/>
              <a:t>only sell a “standardized” Medigap policy</a:t>
            </a:r>
          </a:p>
          <a:p>
            <a:pPr marL="742950">
              <a:spcBef>
                <a:spcPts val="200"/>
              </a:spcBef>
              <a:buFont typeface="Arial" pitchFamily="34" charset="0"/>
              <a:buChar char="•"/>
            </a:pPr>
            <a:r>
              <a:rPr lang="en-US" sz="2800" dirty="0" smtClean="0"/>
              <a:t>Identified in most states by letters  </a:t>
            </a:r>
          </a:p>
          <a:p>
            <a:pPr>
              <a:spcBef>
                <a:spcPts val="200"/>
              </a:spcBef>
            </a:pPr>
            <a:r>
              <a:rPr lang="en-US" sz="2800" dirty="0" smtClean="0"/>
              <a:t>Does not work with Medicare Advantage</a:t>
            </a:r>
          </a:p>
          <a:p>
            <a:pPr>
              <a:spcBef>
                <a:spcPts val="0"/>
              </a:spcBef>
            </a:pPr>
            <a:r>
              <a:rPr lang="en-US" sz="2800" dirty="0" smtClean="0"/>
              <a:t> You pay a monthly premium</a:t>
            </a:r>
          </a:p>
          <a:p>
            <a:pPr marL="0" indent="0">
              <a:spcBef>
                <a:spcPts val="200"/>
              </a:spcBef>
              <a:buNone/>
            </a:pPr>
            <a:endParaRPr lang="en-US" sz="2800" dirty="0"/>
          </a:p>
          <a:p>
            <a:pPr marL="0" indent="0">
              <a:spcBef>
                <a:spcPts val="0"/>
              </a:spcBef>
              <a:buNone/>
            </a:pPr>
            <a:r>
              <a:rPr lang="en-US" dirty="0" smtClean="0"/>
              <a:t>Compare costs of </a:t>
            </a:r>
            <a:r>
              <a:rPr lang="en-US" dirty="0" err="1" smtClean="0"/>
              <a:t>Medigap</a:t>
            </a:r>
            <a:r>
              <a:rPr lang="en-US" dirty="0" smtClean="0"/>
              <a:t> plans sold in NYS on NYS Dept. of Financial </a:t>
            </a:r>
            <a:r>
              <a:rPr lang="en-US" dirty="0"/>
              <a:t>Services website </a:t>
            </a:r>
            <a:r>
              <a:rPr lang="en-US" dirty="0" smtClean="0">
                <a:hlinkClick r:id="rId3"/>
              </a:rPr>
              <a:t>–</a:t>
            </a:r>
            <a:r>
              <a:rPr lang="en-US" dirty="0" smtClean="0"/>
              <a:t> updated frequently </a:t>
            </a:r>
            <a:r>
              <a:rPr lang="en-US" dirty="0" smtClean="0">
                <a:hlinkClick r:id="rId3"/>
              </a:rPr>
              <a:t>http</a:t>
            </a:r>
            <a:r>
              <a:rPr lang="en-US" dirty="0">
                <a:hlinkClick r:id="rId3"/>
              </a:rPr>
              <a:t>://</a:t>
            </a:r>
            <a:r>
              <a:rPr lang="en-US" dirty="0" smtClean="0">
                <a:hlinkClick r:id="rId3"/>
              </a:rPr>
              <a:t>www.dfs.ny.gov/consumer/caremain.htm#tables</a:t>
            </a:r>
            <a:r>
              <a:rPr lang="en-US" dirty="0" smtClean="0"/>
              <a:t> </a:t>
            </a:r>
          </a:p>
        </p:txBody>
      </p:sp>
      <p:sp>
        <p:nvSpPr>
          <p:cNvPr id="6" name="Slide Number Placeholder 5"/>
          <p:cNvSpPr>
            <a:spLocks noGrp="1"/>
          </p:cNvSpPr>
          <p:nvPr>
            <p:ph type="sldNum" sz="quarter" idx="4294967295"/>
          </p:nvPr>
        </p:nvSpPr>
        <p:spPr>
          <a:xfrm>
            <a:off x="6858000" y="10886"/>
            <a:ext cx="2133600" cy="365125"/>
          </a:xfrm>
          <a:prstGeom prst="rect">
            <a:avLst/>
          </a:prstGeom>
        </p:spPr>
        <p:txBody>
          <a:bodyPr/>
          <a:lstStyle/>
          <a:p>
            <a:fld id="{78C0CC3C-85F1-4D86-9B70-8D9F8B17F046}" type="slidenum">
              <a:rPr lang="en-US" smtClean="0"/>
              <a:pPr/>
              <a:t>68</a:t>
            </a:fld>
            <a:endParaRPr lang="en-US" dirty="0"/>
          </a:p>
        </p:txBody>
      </p:sp>
    </p:spTree>
    <p:extLst>
      <p:ext uri="{BB962C8B-B14F-4D97-AF65-F5344CB8AC3E}">
        <p14:creationId xmlns:p14="http://schemas.microsoft.com/office/powerpoint/2010/main" val="18484736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sp>
        <p:nvSpPr>
          <p:cNvPr id="9" name="Slide Number Placeholder 8"/>
          <p:cNvSpPr>
            <a:spLocks noGrp="1"/>
          </p:cNvSpPr>
          <p:nvPr>
            <p:ph type="sldNum" sz="quarter" idx="4294967295"/>
          </p:nvPr>
        </p:nvSpPr>
        <p:spPr>
          <a:xfrm>
            <a:off x="6553200" y="6340475"/>
            <a:ext cx="2133600" cy="365125"/>
          </a:xfrm>
          <a:prstGeom prst="rect">
            <a:avLst/>
          </a:prstGeom>
        </p:spPr>
        <p:txBody>
          <a:bodyPr/>
          <a:lstStyle/>
          <a:p>
            <a:pPr>
              <a:defRPr/>
            </a:pPr>
            <a:fld id="{C981AF9D-8D6E-4C36-9BA0-D25946A99862}" type="slidenum">
              <a:rPr lang="en-US"/>
              <a:pPr>
                <a:defRPr/>
              </a:pPr>
              <a:t>69</a:t>
            </a:fld>
            <a:endParaRPr lang="en-US" dirty="0"/>
          </a:p>
        </p:txBody>
      </p:sp>
      <p:sp>
        <p:nvSpPr>
          <p:cNvPr id="24732" name="TextBox 7"/>
          <p:cNvSpPr txBox="1">
            <a:spLocks noChangeArrowheads="1"/>
          </p:cNvSpPr>
          <p:nvPr/>
        </p:nvSpPr>
        <p:spPr bwMode="auto">
          <a:xfrm>
            <a:off x="533400" y="5816025"/>
            <a:ext cx="8686800" cy="338554"/>
          </a:xfrm>
          <a:prstGeom prst="rect">
            <a:avLst/>
          </a:prstGeom>
          <a:noFill/>
          <a:ln w="9525">
            <a:noFill/>
            <a:miter lim="800000"/>
            <a:headEnd/>
            <a:tailEnd/>
          </a:ln>
        </p:spPr>
        <p:txBody>
          <a:bodyPr>
            <a:spAutoFit/>
          </a:bodyPr>
          <a:lstStyle/>
          <a:p>
            <a:r>
              <a:rPr lang="en-US" sz="1600" dirty="0" smtClean="0"/>
              <a:t>** </a:t>
            </a:r>
            <a:r>
              <a:rPr lang="en-US" sz="1600" dirty="0"/>
              <a:t>Plans K and L have out-of-pocket limits of $</a:t>
            </a:r>
            <a:r>
              <a:rPr lang="en-US" sz="1600" dirty="0" smtClean="0"/>
              <a:t>4,660 </a:t>
            </a:r>
            <a:r>
              <a:rPr lang="en-US" sz="1600" dirty="0"/>
              <a:t>and $</a:t>
            </a:r>
            <a:r>
              <a:rPr lang="en-US" sz="1600" dirty="0" smtClean="0"/>
              <a:t>2,330 </a:t>
            </a:r>
            <a:r>
              <a:rPr lang="en-US" sz="1600" dirty="0"/>
              <a:t>respectively</a:t>
            </a:r>
          </a:p>
        </p:txBody>
      </p:sp>
      <p:sp>
        <p:nvSpPr>
          <p:cNvPr id="11" name="Content Placeholder 10"/>
          <p:cNvSpPr>
            <a:spLocks noGrp="1"/>
          </p:cNvSpPr>
          <p:nvPr>
            <p:ph idx="1"/>
          </p:nvPr>
        </p:nvSpPr>
        <p:spPr/>
        <p:txBody>
          <a:bodyPr/>
          <a:lstStyle/>
          <a:p>
            <a:endParaRPr lang="en-US" dirty="0"/>
          </a:p>
        </p:txBody>
      </p:sp>
      <p:graphicFrame>
        <p:nvGraphicFramePr>
          <p:cNvPr id="12" name="Content Placeholder 6"/>
          <p:cNvGraphicFramePr>
            <a:graphicFrameLocks/>
          </p:cNvGraphicFramePr>
          <p:nvPr>
            <p:extLst>
              <p:ext uri="{D42A27DB-BD31-4B8C-83A1-F6EECF244321}">
                <p14:modId xmlns:p14="http://schemas.microsoft.com/office/powerpoint/2010/main" val="721976312"/>
              </p:ext>
            </p:extLst>
          </p:nvPr>
        </p:nvGraphicFramePr>
        <p:xfrm>
          <a:off x="381001" y="381000"/>
          <a:ext cx="8534407" cy="6279673"/>
        </p:xfrm>
        <a:graphic>
          <a:graphicData uri="http://schemas.openxmlformats.org/drawingml/2006/table">
            <a:tbl>
              <a:tblPr firstRow="1" bandRow="1">
                <a:effectLst>
                  <a:outerShdw blurRad="50800" dist="76200" dir="2700000" algn="tl" rotWithShape="0">
                    <a:prstClr val="black">
                      <a:alpha val="40000"/>
                    </a:prstClr>
                  </a:outerShdw>
                </a:effectLst>
                <a:tableStyleId>{5C22544A-7EE6-4342-B048-85BDC9FD1C3A}</a:tableStyleId>
              </a:tblPr>
              <a:tblGrid>
                <a:gridCol w="3131892"/>
                <a:gridCol w="313189"/>
                <a:gridCol w="313189"/>
                <a:gridCol w="391486"/>
                <a:gridCol w="391486"/>
                <a:gridCol w="469783"/>
                <a:gridCol w="391486"/>
                <a:gridCol w="1096162"/>
                <a:gridCol w="939568"/>
                <a:gridCol w="630653"/>
                <a:gridCol w="465513"/>
              </a:tblGrid>
              <a:tr h="405701">
                <a:tc rowSpan="2">
                  <a:txBody>
                    <a:bodyPr/>
                    <a:lstStyle/>
                    <a:p>
                      <a:r>
                        <a:rPr lang="en-US" sz="2100" b="1" dirty="0" smtClean="0">
                          <a:solidFill>
                            <a:schemeClr val="bg1"/>
                          </a:solidFill>
                        </a:rPr>
                        <a:t>Medigap Benefits</a:t>
                      </a:r>
                      <a:endParaRPr lang="en-US" sz="2100" dirty="0">
                        <a:solidFill>
                          <a:schemeClr val="bg1"/>
                        </a:solidFill>
                      </a:endParaRPr>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c gridSpan="10">
                  <a:txBody>
                    <a:bodyPr/>
                    <a:lstStyle/>
                    <a:p>
                      <a:pPr algn="ctr">
                        <a:spcBef>
                          <a:spcPts val="0"/>
                        </a:spcBef>
                      </a:pPr>
                      <a:r>
                        <a:rPr lang="en-US" sz="2100" dirty="0" smtClean="0">
                          <a:solidFill>
                            <a:schemeClr val="bg1"/>
                          </a:solidFill>
                        </a:rPr>
                        <a:t>Medigap Plans</a:t>
                      </a:r>
                      <a:endParaRPr lang="en-US" sz="2100" dirty="0">
                        <a:solidFill>
                          <a:schemeClr val="bg1"/>
                        </a:solidFill>
                      </a:endParaRPr>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tc>
              </a:tr>
              <a:tr h="405701">
                <a:tc vMerge="1">
                  <a:txBody>
                    <a:bodyPr/>
                    <a:lstStyle/>
                    <a:p>
                      <a:endParaRPr lang="en-US" sz="2100" dirty="0"/>
                    </a:p>
                  </a:txBody>
                  <a:tcPr>
                    <a:solidFill>
                      <a:schemeClr val="accent1"/>
                    </a:solidFill>
                  </a:tcPr>
                </a:tc>
                <a:tc>
                  <a:txBody>
                    <a:bodyPr/>
                    <a:lstStyle/>
                    <a:p>
                      <a:pPr algn="ctr"/>
                      <a:r>
                        <a:rPr lang="en-US" sz="2100" b="1" dirty="0" smtClean="0">
                          <a:solidFill>
                            <a:schemeClr val="bg1"/>
                          </a:solidFill>
                        </a:rPr>
                        <a:t>A</a:t>
                      </a:r>
                      <a:endParaRPr lang="en-US" sz="2100" b="1" dirty="0">
                        <a:solidFill>
                          <a:schemeClr val="bg1"/>
                        </a:solidFill>
                      </a:endParaRPr>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c>
                  <a:txBody>
                    <a:bodyPr/>
                    <a:lstStyle/>
                    <a:p>
                      <a:pPr algn="ctr"/>
                      <a:r>
                        <a:rPr lang="en-US" sz="2100" b="1" dirty="0" smtClean="0">
                          <a:solidFill>
                            <a:schemeClr val="bg1"/>
                          </a:solidFill>
                        </a:rPr>
                        <a:t>B</a:t>
                      </a:r>
                      <a:endParaRPr lang="en-US" sz="2100" b="1" dirty="0">
                        <a:solidFill>
                          <a:schemeClr val="bg1"/>
                        </a:solidFill>
                      </a:endParaRPr>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c>
                  <a:txBody>
                    <a:bodyPr/>
                    <a:lstStyle/>
                    <a:p>
                      <a:pPr algn="ctr"/>
                      <a:r>
                        <a:rPr lang="en-US" sz="2100" b="1" dirty="0" smtClean="0">
                          <a:solidFill>
                            <a:schemeClr val="bg1"/>
                          </a:solidFill>
                        </a:rPr>
                        <a:t>C</a:t>
                      </a:r>
                      <a:endParaRPr lang="en-US" sz="2100" b="1" dirty="0">
                        <a:solidFill>
                          <a:schemeClr val="bg1"/>
                        </a:solidFill>
                      </a:endParaRPr>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c>
                  <a:txBody>
                    <a:bodyPr/>
                    <a:lstStyle/>
                    <a:p>
                      <a:pPr algn="ctr"/>
                      <a:r>
                        <a:rPr lang="en-US" sz="2100" b="1" dirty="0" smtClean="0">
                          <a:solidFill>
                            <a:schemeClr val="bg1"/>
                          </a:solidFill>
                        </a:rPr>
                        <a:t>D</a:t>
                      </a:r>
                      <a:endParaRPr lang="en-US" sz="2100" b="1" dirty="0">
                        <a:solidFill>
                          <a:schemeClr val="bg1"/>
                        </a:solidFill>
                      </a:endParaRPr>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c>
                  <a:txBody>
                    <a:bodyPr/>
                    <a:lstStyle/>
                    <a:p>
                      <a:pPr algn="ctr"/>
                      <a:r>
                        <a:rPr lang="en-US" sz="2100" b="1" dirty="0" smtClean="0">
                          <a:solidFill>
                            <a:schemeClr val="bg1"/>
                          </a:solidFill>
                        </a:rPr>
                        <a:t>F*</a:t>
                      </a:r>
                      <a:endParaRPr lang="en-US" sz="2100" b="1" dirty="0">
                        <a:solidFill>
                          <a:schemeClr val="bg1"/>
                        </a:solidFill>
                      </a:endParaRPr>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c>
                  <a:txBody>
                    <a:bodyPr/>
                    <a:lstStyle/>
                    <a:p>
                      <a:pPr algn="ctr"/>
                      <a:r>
                        <a:rPr lang="en-US" sz="2100" b="1" dirty="0" smtClean="0">
                          <a:solidFill>
                            <a:schemeClr val="bg1"/>
                          </a:solidFill>
                        </a:rPr>
                        <a:t>G</a:t>
                      </a:r>
                      <a:endParaRPr lang="en-US" sz="2100" b="1" dirty="0">
                        <a:solidFill>
                          <a:schemeClr val="bg1"/>
                        </a:solidFill>
                      </a:endParaRPr>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c>
                  <a:txBody>
                    <a:bodyPr/>
                    <a:lstStyle/>
                    <a:p>
                      <a:pPr algn="ctr"/>
                      <a:r>
                        <a:rPr lang="en-US" sz="2100" b="1" dirty="0" smtClean="0">
                          <a:solidFill>
                            <a:schemeClr val="bg1"/>
                          </a:solidFill>
                        </a:rPr>
                        <a:t>K**</a:t>
                      </a:r>
                      <a:endParaRPr lang="en-US" sz="2100" b="1" dirty="0">
                        <a:solidFill>
                          <a:schemeClr val="bg1"/>
                        </a:solidFill>
                      </a:endParaRPr>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c>
                  <a:txBody>
                    <a:bodyPr/>
                    <a:lstStyle/>
                    <a:p>
                      <a:pPr algn="ctr"/>
                      <a:r>
                        <a:rPr lang="en-US" sz="2100" b="1" dirty="0" smtClean="0">
                          <a:solidFill>
                            <a:schemeClr val="bg1"/>
                          </a:solidFill>
                        </a:rPr>
                        <a:t>L**</a:t>
                      </a:r>
                      <a:endParaRPr lang="en-US" sz="2100" b="1" dirty="0">
                        <a:solidFill>
                          <a:schemeClr val="bg1"/>
                        </a:solidFill>
                      </a:endParaRPr>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c>
                  <a:txBody>
                    <a:bodyPr/>
                    <a:lstStyle/>
                    <a:p>
                      <a:pPr algn="ctr"/>
                      <a:r>
                        <a:rPr lang="en-US" sz="2100" b="1" dirty="0" smtClean="0">
                          <a:solidFill>
                            <a:schemeClr val="bg1"/>
                          </a:solidFill>
                        </a:rPr>
                        <a:t>M</a:t>
                      </a:r>
                      <a:endParaRPr lang="en-US" sz="2100" b="1" dirty="0">
                        <a:solidFill>
                          <a:schemeClr val="bg1"/>
                        </a:solidFill>
                      </a:endParaRPr>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c>
                  <a:txBody>
                    <a:bodyPr/>
                    <a:lstStyle/>
                    <a:p>
                      <a:pPr algn="ctr"/>
                      <a:r>
                        <a:rPr lang="en-US" sz="2100" b="1" dirty="0" smtClean="0">
                          <a:solidFill>
                            <a:schemeClr val="bg1"/>
                          </a:solidFill>
                        </a:rPr>
                        <a:t>N</a:t>
                      </a:r>
                      <a:endParaRPr lang="en-US" sz="2100" b="1" dirty="0">
                        <a:solidFill>
                          <a:schemeClr val="bg1"/>
                        </a:solidFill>
                      </a:endParaRPr>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r>
              <a:tr h="570984">
                <a:tc>
                  <a:txBody>
                    <a:bodyPr/>
                    <a:lstStyle/>
                    <a:p>
                      <a:r>
                        <a:rPr lang="en-US" sz="1600" dirty="0" smtClean="0"/>
                        <a:t>Part A Coinsurance up to an addition 365 days</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768">
                <a:tc>
                  <a:txBody>
                    <a:bodyPr/>
                    <a:lstStyle/>
                    <a:p>
                      <a:r>
                        <a:rPr lang="en-US" sz="1600" dirty="0" smtClean="0"/>
                        <a:t>Part B Coinsurance</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50%</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75%</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768">
                <a:tc>
                  <a:txBody>
                    <a:bodyPr/>
                    <a:lstStyle/>
                    <a:p>
                      <a:r>
                        <a:rPr lang="en-US" sz="1600" dirty="0" smtClean="0"/>
                        <a:t>Blood</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t>50%</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t>75%</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448224">
                <a:tc>
                  <a:txBody>
                    <a:bodyPr/>
                    <a:lstStyle/>
                    <a:p>
                      <a:r>
                        <a:rPr lang="en-US" sz="1600" spc="-30" dirty="0" smtClean="0"/>
                        <a:t>Hospice Care</a:t>
                      </a:r>
                      <a:r>
                        <a:rPr lang="en-US" sz="1600" spc="-30" baseline="0" dirty="0" smtClean="0"/>
                        <a:t> </a:t>
                      </a:r>
                      <a:r>
                        <a:rPr lang="en-US" sz="1600" spc="-30" dirty="0" smtClean="0"/>
                        <a:t>Coinsurance</a:t>
                      </a:r>
                      <a:endParaRPr lang="en-US" sz="1600" spc="-3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50%</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75%</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768">
                <a:tc>
                  <a:txBody>
                    <a:bodyPr/>
                    <a:lstStyle/>
                    <a:p>
                      <a:r>
                        <a:rPr lang="en-US" sz="1600" spc="0" dirty="0" smtClean="0"/>
                        <a:t>Skilled Nursing</a:t>
                      </a:r>
                      <a:r>
                        <a:rPr lang="en-US" sz="1600" spc="0" baseline="0" dirty="0" smtClean="0"/>
                        <a:t> </a:t>
                      </a:r>
                      <a:r>
                        <a:rPr lang="en-US" sz="1600" spc="0" dirty="0" smtClean="0"/>
                        <a:t>Coinsurance</a:t>
                      </a:r>
                      <a:endParaRPr lang="en-US" sz="1600" spc="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t>50%</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t>75%</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435768">
                <a:tc>
                  <a:txBody>
                    <a:bodyPr/>
                    <a:lstStyle/>
                    <a:p>
                      <a:r>
                        <a:rPr lang="en-US" sz="1600" dirty="0" smtClean="0"/>
                        <a:t>Part A Deductible</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50%</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75%</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50%</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768">
                <a:tc>
                  <a:txBody>
                    <a:bodyPr/>
                    <a:lstStyle/>
                    <a:p>
                      <a:r>
                        <a:rPr lang="en-US" sz="1600" dirty="0" smtClean="0"/>
                        <a:t>Part B Deductible</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435768">
                <a:tc>
                  <a:txBody>
                    <a:bodyPr/>
                    <a:lstStyle/>
                    <a:p>
                      <a:r>
                        <a:rPr lang="en-US" sz="1600" dirty="0" smtClean="0"/>
                        <a:t>Part B Excess Charges</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Wingdings" pitchFamily="2" charset="2"/>
                          <a:sym typeface="Wingdings"/>
                        </a:rPr>
                        <a:t></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176">
                <a:tc>
                  <a:txBody>
                    <a:bodyPr/>
                    <a:lstStyle/>
                    <a:p>
                      <a:r>
                        <a:rPr lang="en-US" sz="1600" dirty="0" smtClean="0"/>
                        <a:t>Foreign Travel Emergency </a:t>
                      </a:r>
                    </a:p>
                    <a:p>
                      <a:r>
                        <a:rPr lang="en-US" sz="1600" dirty="0" smtClean="0"/>
                        <a:t>(Up to Plan Limits)</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Wingdings" pitchFamily="2" charset="2"/>
                          <a:sym typeface="Wingdings"/>
                        </a:rPr>
                        <a:t></a:t>
                      </a:r>
                      <a:endParaRPr lang="en-US" sz="16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latin typeface="Wingdings" pitchFamily="2" charset="2"/>
                          <a:sym typeface="Wingdings"/>
                        </a:rPr>
                        <a:t></a:t>
                      </a:r>
                      <a:endParaRPr lang="en-US" sz="16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latin typeface="Wingdings" pitchFamily="2" charset="2"/>
                          <a:sym typeface="Wingdings"/>
                        </a:rPr>
                        <a:t></a:t>
                      </a:r>
                      <a:endParaRPr lang="en-US" sz="16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latin typeface="Wingdings" pitchFamily="2" charset="2"/>
                          <a:sym typeface="Wingdings"/>
                        </a:rPr>
                        <a:t></a:t>
                      </a:r>
                      <a:endParaRPr lang="en-US" sz="16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16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endParaRPr lang="en-US" sz="16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latin typeface="Wingdings" pitchFamily="2" charset="2"/>
                          <a:sym typeface="Wingdings"/>
                        </a:rPr>
                        <a:t></a:t>
                      </a:r>
                      <a:endParaRPr lang="en-US" sz="16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1600" dirty="0" smtClean="0">
                          <a:latin typeface="Wingdings" pitchFamily="2" charset="2"/>
                          <a:sym typeface="Wingdings"/>
                        </a:rPr>
                        <a:t></a:t>
                      </a:r>
                      <a:endParaRPr lang="en-US" sz="16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345609">
                <a:tc rowSpan="2"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*Plan F has a high-deductible plan</a:t>
                      </a:r>
                    </a:p>
                    <a:p>
                      <a:r>
                        <a:rPr lang="en-US" sz="1600" dirty="0" smtClean="0"/>
                        <a:t>*** Plan N pays 100%</a:t>
                      </a:r>
                      <a:r>
                        <a:rPr lang="en-US" sz="1600" baseline="0" dirty="0" smtClean="0"/>
                        <a:t> Part B coinsurance with copay up to $20/$50 for emergency room visits not resulting in inpatient </a:t>
                      </a: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rowSpan="2" hMerge="1">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rowSpan="2" hMerge="1">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rowSpan="2" hMerge="1">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rowSpan="2" hMerge="1">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rowSpan="2" hMerge="1">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gridSpan="2">
                  <a:txBody>
                    <a:bodyPr/>
                    <a:lstStyle/>
                    <a:p>
                      <a:pPr algn="ctr"/>
                      <a:r>
                        <a:rPr lang="en-US" sz="1600" b="1" spc="-150" dirty="0" smtClean="0"/>
                        <a:t>Out-of-Pocket Limit**</a:t>
                      </a:r>
                      <a:endParaRPr lang="en-US" sz="1600" b="1" spc="-15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rowSpan="2" gridSpan="2">
                  <a:txBody>
                    <a:bodyPr/>
                    <a:lstStyle/>
                    <a:p>
                      <a:pPr algn="ctr"/>
                      <a:endParaRPr lang="en-US" sz="16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pPr algn="ctr"/>
                      <a:endParaRPr lang="en-US" sz="23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811397">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a:r>
                        <a:rPr lang="en-US" sz="1600" b="1" dirty="0" smtClean="0"/>
                        <a:t>$4,960 for Plan K</a:t>
                      </a:r>
                      <a:endParaRPr lang="en-US" sz="1600" b="1"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t>$2,480 for</a:t>
                      </a:r>
                      <a:r>
                        <a:rPr lang="en-US" sz="1600" b="1" baseline="0" dirty="0" smtClean="0"/>
                        <a:t> Plan L</a:t>
                      </a:r>
                      <a:endParaRPr lang="en-US" sz="1600" b="1"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n-US"/>
                    </a:p>
                  </a:txBody>
                  <a:tcPr/>
                </a:tc>
                <a:tc hMerge="1" vMerge="1">
                  <a:txBody>
                    <a:bodyPr/>
                    <a:lstStyle/>
                    <a:p>
                      <a:endParaRPr lang="en-US"/>
                    </a:p>
                  </a:txBody>
                  <a:tcPr/>
                </a:tc>
              </a:tr>
            </a:tbl>
          </a:graphicData>
        </a:graphic>
      </p:graphicFrame>
      <p:sp>
        <p:nvSpPr>
          <p:cNvPr id="2" name="Rectangle 1"/>
          <p:cNvSpPr/>
          <p:nvPr/>
        </p:nvSpPr>
        <p:spPr>
          <a:xfrm>
            <a:off x="8305800" y="0"/>
            <a:ext cx="383438" cy="307777"/>
          </a:xfrm>
          <a:prstGeom prst="rect">
            <a:avLst/>
          </a:prstGeom>
        </p:spPr>
        <p:txBody>
          <a:bodyPr wrap="none">
            <a:spAutoFit/>
          </a:bodyPr>
          <a:lstStyle/>
          <a:p>
            <a:pPr>
              <a:defRPr/>
            </a:pPr>
            <a:fld id="{885A69B2-5218-42C2-B888-204363120602}" type="slidenum">
              <a:rPr lang="en-US" sz="1400" b="1">
                <a:solidFill>
                  <a:schemeClr val="bg1"/>
                </a:solidFill>
              </a:rPr>
              <a:pPr>
                <a:defRPr/>
              </a:pPr>
              <a:t>69</a:t>
            </a:fld>
            <a:endParaRPr lang="en-US" sz="1400" b="1" dirty="0">
              <a:solidFill>
                <a:schemeClr val="bg1"/>
              </a:solidFill>
            </a:endParaRPr>
          </a:p>
        </p:txBody>
      </p:sp>
    </p:spTree>
    <p:extLst>
      <p:ext uri="{BB962C8B-B14F-4D97-AF65-F5344CB8AC3E}">
        <p14:creationId xmlns:p14="http://schemas.microsoft.com/office/powerpoint/2010/main" val="76253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Enrollment – Part A and B</a:t>
            </a:r>
            <a:endParaRPr lang="en-US" dirty="0"/>
          </a:p>
        </p:txBody>
      </p:sp>
      <p:sp>
        <p:nvSpPr>
          <p:cNvPr id="3" name="Content Placeholder 2"/>
          <p:cNvSpPr>
            <a:spLocks noGrp="1"/>
          </p:cNvSpPr>
          <p:nvPr>
            <p:ph idx="1"/>
          </p:nvPr>
        </p:nvSpPr>
        <p:spPr>
          <a:xfrm>
            <a:off x="304800" y="1371600"/>
            <a:ext cx="8382000" cy="5105400"/>
          </a:xfrm>
        </p:spPr>
        <p:txBody>
          <a:bodyPr/>
          <a:lstStyle/>
          <a:p>
            <a:pPr>
              <a:defRPr/>
            </a:pPr>
            <a:r>
              <a:rPr lang="en-US" sz="2800" dirty="0"/>
              <a:t>Automatic for those </a:t>
            </a:r>
            <a:r>
              <a:rPr lang="en-US" sz="2800" dirty="0" smtClean="0"/>
              <a:t>receiving:</a:t>
            </a:r>
          </a:p>
          <a:p>
            <a:pPr lvl="1">
              <a:defRPr/>
            </a:pPr>
            <a:r>
              <a:rPr lang="en-US" dirty="0"/>
              <a:t>Social Security benefits</a:t>
            </a:r>
          </a:p>
          <a:p>
            <a:pPr lvl="1">
              <a:defRPr/>
            </a:pPr>
            <a:r>
              <a:rPr lang="en-US" dirty="0"/>
              <a:t>Railroad Retirement Board benefits</a:t>
            </a:r>
          </a:p>
          <a:p>
            <a:pPr lvl="1">
              <a:defRPr/>
            </a:pPr>
            <a:r>
              <a:rPr lang="en-US" dirty="0"/>
              <a:t>ALS (Amyotrophic Lateral Sclerosis, also known as Lou Gehrig’s disease</a:t>
            </a:r>
            <a:r>
              <a:rPr lang="en-US" dirty="0" smtClean="0"/>
              <a:t>)</a:t>
            </a:r>
          </a:p>
          <a:p>
            <a:pPr marL="182563" lvl="1">
              <a:defRPr/>
            </a:pPr>
            <a:r>
              <a:rPr lang="en-US" sz="2800" dirty="0" smtClean="0"/>
              <a:t>How </a:t>
            </a:r>
            <a:r>
              <a:rPr lang="en-US" sz="2800" dirty="0"/>
              <a:t>will they be notified?</a:t>
            </a:r>
          </a:p>
          <a:p>
            <a:pPr lvl="1">
              <a:defRPr/>
            </a:pPr>
            <a:r>
              <a:rPr lang="en-US" sz="2400" dirty="0" smtClean="0"/>
              <a:t>Initial </a:t>
            </a:r>
            <a:r>
              <a:rPr lang="en-US" sz="2400" dirty="0"/>
              <a:t>Enrollment Period Package </a:t>
            </a:r>
            <a:r>
              <a:rPr lang="en-US" sz="2400" dirty="0" smtClean="0"/>
              <a:t>will be mailed three months before</a:t>
            </a:r>
          </a:p>
          <a:p>
            <a:pPr lvl="2">
              <a:defRPr/>
            </a:pPr>
            <a:r>
              <a:rPr lang="en-US" sz="2000" dirty="0" smtClean="0"/>
              <a:t>Age 65</a:t>
            </a:r>
          </a:p>
          <a:p>
            <a:pPr lvl="2">
              <a:defRPr/>
            </a:pPr>
            <a:r>
              <a:rPr lang="en-US" sz="2000" dirty="0" smtClean="0"/>
              <a:t>25th </a:t>
            </a:r>
            <a:r>
              <a:rPr lang="en-US" sz="2000" dirty="0"/>
              <a:t>month of </a:t>
            </a:r>
            <a:r>
              <a:rPr lang="en-US" sz="2000" dirty="0" smtClean="0"/>
              <a:t>disability benefits</a:t>
            </a:r>
          </a:p>
          <a:p>
            <a:pPr lvl="2">
              <a:defRPr/>
            </a:pPr>
            <a:r>
              <a:rPr lang="en-US" sz="2000" dirty="0" smtClean="0"/>
              <a:t>Except:</a:t>
            </a:r>
          </a:p>
          <a:p>
            <a:pPr lvl="3">
              <a:defRPr/>
            </a:pPr>
            <a:r>
              <a:rPr lang="en-US" dirty="0" smtClean="0"/>
              <a:t> ALS will receive it the month their disability begins</a:t>
            </a:r>
          </a:p>
          <a:p>
            <a:pPr marL="282575" lvl="1" indent="-219075">
              <a:buFont typeface="Wingdings" pitchFamily="2" charset="2"/>
              <a:buChar char="§"/>
              <a:defRPr/>
            </a:pPr>
            <a:r>
              <a:rPr lang="en-US" sz="2800" dirty="0" smtClean="0"/>
              <a:t>Others must enroll themselves (ex. if not </a:t>
            </a:r>
            <a:br>
              <a:rPr lang="en-US" sz="2800" dirty="0" smtClean="0"/>
            </a:br>
            <a:r>
              <a:rPr lang="en-US" sz="2800" dirty="0" smtClean="0"/>
              <a:t>taking Social Security at age 65)</a:t>
            </a:r>
            <a:endParaRPr lang="en-US" sz="2800" dirty="0"/>
          </a:p>
        </p:txBody>
      </p:sp>
      <p:pic>
        <p:nvPicPr>
          <p:cNvPr id="7" name="Picture 2" descr="Image of &quot;Welcome to Medicare&quot; pamphl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038600"/>
            <a:ext cx="2064475" cy="1322243"/>
          </a:xfrm>
          <a:prstGeom prst="rect">
            <a:avLst/>
          </a:prstGeom>
          <a:noFill/>
          <a:ln w="3175" cmpd="sng">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7</a:t>
            </a:fld>
            <a:endParaRPr lang="en-US"/>
          </a:p>
        </p:txBody>
      </p:sp>
    </p:spTree>
    <p:extLst>
      <p:ext uri="{BB962C8B-B14F-4D97-AF65-F5344CB8AC3E}">
        <p14:creationId xmlns:p14="http://schemas.microsoft.com/office/powerpoint/2010/main" val="26199061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tx1"/>
                </a:solidFill>
              </a:rPr>
              <a:t>Medicare Savings Program</a:t>
            </a:r>
          </a:p>
        </p:txBody>
      </p:sp>
      <p:sp>
        <p:nvSpPr>
          <p:cNvPr id="3" name="Content Placeholder 2"/>
          <p:cNvSpPr>
            <a:spLocks noGrp="1"/>
          </p:cNvSpPr>
          <p:nvPr>
            <p:ph idx="1"/>
          </p:nvPr>
        </p:nvSpPr>
        <p:spPr>
          <a:xfrm>
            <a:off x="457200" y="1371600"/>
            <a:ext cx="7620000" cy="5029200"/>
          </a:xfrm>
        </p:spPr>
        <p:txBody>
          <a:bodyPr>
            <a:normAutofit/>
          </a:bodyPr>
          <a:lstStyle/>
          <a:p>
            <a:r>
              <a:rPr lang="en-US" sz="2800" dirty="0" smtClean="0"/>
              <a:t>There </a:t>
            </a:r>
            <a:r>
              <a:rPr lang="en-US" sz="2800" dirty="0"/>
              <a:t>are three different </a:t>
            </a:r>
            <a:r>
              <a:rPr lang="en-US" sz="2800" dirty="0" smtClean="0"/>
              <a:t>types of Medicare Savings Programs:</a:t>
            </a:r>
          </a:p>
          <a:p>
            <a:pPr marL="1087437" indent="-514350" defTabSz="803275">
              <a:buFont typeface="+mj-lt"/>
              <a:buAutoNum type="arabicPeriod"/>
            </a:pPr>
            <a:r>
              <a:rPr lang="en-US" sz="2800" dirty="0" smtClean="0"/>
              <a:t>Qualified </a:t>
            </a:r>
            <a:r>
              <a:rPr lang="en-US" sz="2800" dirty="0"/>
              <a:t>Medicare Beneficiary (</a:t>
            </a:r>
            <a:r>
              <a:rPr lang="en-US" sz="2800" dirty="0" smtClean="0"/>
              <a:t>QMB)</a:t>
            </a:r>
          </a:p>
          <a:p>
            <a:pPr marL="1087437" indent="-514350">
              <a:buFont typeface="+mj-lt"/>
              <a:buAutoNum type="arabicPeriod"/>
            </a:pPr>
            <a:r>
              <a:rPr lang="en-US" sz="2800" dirty="0" smtClean="0"/>
              <a:t>Specified </a:t>
            </a:r>
            <a:r>
              <a:rPr lang="en-US" sz="2800" dirty="0"/>
              <a:t>Low-Income Medicare Beneficiary (</a:t>
            </a:r>
            <a:r>
              <a:rPr lang="en-US" sz="2800" dirty="0" smtClean="0"/>
              <a:t>SLIMB)</a:t>
            </a:r>
          </a:p>
          <a:p>
            <a:pPr marL="1087437" indent="-514350">
              <a:buFont typeface="+mj-lt"/>
              <a:buAutoNum type="arabicPeriod"/>
            </a:pPr>
            <a:r>
              <a:rPr lang="en-US" sz="2800" dirty="0" smtClean="0"/>
              <a:t>Qualified-Individual </a:t>
            </a:r>
            <a:r>
              <a:rPr lang="en-US" sz="2800" dirty="0"/>
              <a:t>(QI-1</a:t>
            </a:r>
            <a:r>
              <a:rPr lang="en-US" sz="2800" dirty="0" smtClean="0"/>
              <a:t>)</a:t>
            </a:r>
            <a:endParaRPr lang="en-US" sz="2800" dirty="0"/>
          </a:p>
          <a:p>
            <a:r>
              <a:rPr lang="en-US" sz="2800" dirty="0" smtClean="0"/>
              <a:t> They each pay the Medicare Part B premium, but some have additional benefits or restrictions.</a:t>
            </a:r>
            <a:endParaRPr lang="en-US" sz="2800"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70</a:t>
            </a:fld>
            <a:endParaRPr lang="en-US"/>
          </a:p>
        </p:txBody>
      </p:sp>
    </p:spTree>
    <p:custDataLst>
      <p:tags r:id="rId1"/>
    </p:custDataLst>
    <p:extLst>
      <p:ext uri="{BB962C8B-B14F-4D97-AF65-F5344CB8AC3E}">
        <p14:creationId xmlns:p14="http://schemas.microsoft.com/office/powerpoint/2010/main" val="17283989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sz="4000" dirty="0">
                <a:solidFill>
                  <a:schemeClr val="tx1"/>
                </a:solidFill>
              </a:rPr>
              <a:t>Medicare Savings </a:t>
            </a:r>
            <a:r>
              <a:rPr lang="en-US" sz="4000" dirty="0" smtClean="0">
                <a:solidFill>
                  <a:schemeClr val="tx1"/>
                </a:solidFill>
              </a:rPr>
              <a:t>Program (MSP)</a:t>
            </a:r>
            <a:endParaRPr lang="en-US" sz="4000" dirty="0">
              <a:solidFill>
                <a:schemeClr val="tx1"/>
              </a:solidFill>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903507178"/>
              </p:ext>
            </p:extLst>
          </p:nvPr>
        </p:nvGraphicFramePr>
        <p:xfrm>
          <a:off x="1676400" y="1066799"/>
          <a:ext cx="6248400" cy="2658534"/>
        </p:xfrm>
        <a:graphic>
          <a:graphicData uri="http://schemas.openxmlformats.org/drawingml/2006/table">
            <a:tbl>
              <a:tblPr firstRow="1" bandRow="1">
                <a:tableStyleId>{5C22544A-7EE6-4342-B048-85BDC9FD1C3A}</a:tableStyleId>
              </a:tblPr>
              <a:tblGrid>
                <a:gridCol w="1811267">
                  <a:extLst>
                    <a:ext uri="{9D8B030D-6E8A-4147-A177-3AD203B41FA5}">
                      <a16:colId xmlns="" xmlns:a16="http://schemas.microsoft.com/office/drawing/2014/main" val="20000"/>
                    </a:ext>
                  </a:extLst>
                </a:gridCol>
                <a:gridCol w="1811267"/>
                <a:gridCol w="1330466">
                  <a:extLst>
                    <a:ext uri="{9D8B030D-6E8A-4147-A177-3AD203B41FA5}">
                      <a16:colId xmlns="" xmlns:a16="http://schemas.microsoft.com/office/drawing/2014/main" val="20001"/>
                    </a:ext>
                  </a:extLst>
                </a:gridCol>
                <a:gridCol w="1295400">
                  <a:extLst>
                    <a:ext uri="{9D8B030D-6E8A-4147-A177-3AD203B41FA5}">
                      <a16:colId xmlns="" xmlns:a16="http://schemas.microsoft.com/office/drawing/2014/main" val="20002"/>
                    </a:ext>
                  </a:extLst>
                </a:gridCol>
              </a:tblGrid>
              <a:tr h="272627">
                <a:tc gridSpan="4">
                  <a:txBody>
                    <a:bodyPr/>
                    <a:lstStyle/>
                    <a:p>
                      <a:pPr algn="ctr"/>
                      <a:r>
                        <a:rPr lang="en-US" sz="2400" dirty="0" smtClean="0"/>
                        <a:t>Monthly Income </a:t>
                      </a:r>
                      <a:r>
                        <a:rPr lang="en-US" sz="2400" dirty="0" smtClean="0"/>
                        <a:t>Limit - 2016</a:t>
                      </a:r>
                      <a:endParaRPr lang="en-US" sz="2400" dirty="0">
                        <a:latin typeface="Calibri" panose="020F0502020204030204" pitchFamily="34" charset="0"/>
                      </a:endParaRPr>
                    </a:p>
                  </a:txBody>
                  <a:tcPr marL="59831" marR="59831"/>
                </a:tc>
                <a:tc hMerge="1">
                  <a:txBody>
                    <a:bodyPr/>
                    <a:lstStyle/>
                    <a:p>
                      <a:endParaRPr lang="en-US"/>
                    </a:p>
                  </a:txBody>
                  <a:tcPr/>
                </a:tc>
                <a:tc hMerge="1">
                  <a:txBody>
                    <a:bodyPr/>
                    <a:lstStyle/>
                    <a:p>
                      <a:pPr algn="ctr"/>
                      <a:endParaRPr lang="en-US" sz="2400" dirty="0">
                        <a:latin typeface="Calibri" panose="020F0502020204030204" pitchFamily="34" charset="0"/>
                      </a:endParaRPr>
                    </a:p>
                  </a:txBody>
                  <a:tcPr marL="59831" marR="59831"/>
                </a:tc>
                <a:tc hMerge="1">
                  <a:txBody>
                    <a:bodyPr/>
                    <a:lstStyle/>
                    <a:p>
                      <a:pPr algn="ctr"/>
                      <a:endParaRPr lang="en-US" sz="2400" dirty="0">
                        <a:latin typeface="Calibri" panose="020F0502020204030204" pitchFamily="34" charset="0"/>
                      </a:endParaRPr>
                    </a:p>
                  </a:txBody>
                  <a:tcPr marL="59831" marR="59831"/>
                </a:tc>
              </a:tr>
              <a:tr h="541867">
                <a:tc>
                  <a:txBody>
                    <a:bodyPr/>
                    <a:lstStyle/>
                    <a:p>
                      <a:pPr algn="ctr"/>
                      <a:r>
                        <a:rPr lang="en-US" sz="2400" dirty="0" smtClean="0"/>
                        <a:t> </a:t>
                      </a:r>
                      <a:endParaRPr lang="en-US" sz="2400" dirty="0">
                        <a:latin typeface="Calibri" panose="020F0502020204030204" pitchFamily="34" charset="0"/>
                      </a:endParaRPr>
                    </a:p>
                  </a:txBody>
                  <a:tcPr marL="59831" marR="59831"/>
                </a:tc>
                <a:tc>
                  <a:txBody>
                    <a:bodyPr/>
                    <a:lstStyle/>
                    <a:p>
                      <a:pPr algn="ctr"/>
                      <a:endParaRPr lang="en-US" sz="2400" dirty="0">
                        <a:latin typeface="Calibri" panose="020F0502020204030204" pitchFamily="34" charset="0"/>
                      </a:endParaRPr>
                    </a:p>
                  </a:txBody>
                  <a:tcPr marL="59831" marR="59831"/>
                </a:tc>
                <a:tc>
                  <a:txBody>
                    <a:bodyPr/>
                    <a:lstStyle/>
                    <a:p>
                      <a:pPr algn="ctr"/>
                      <a:r>
                        <a:rPr lang="en-US" sz="2400" dirty="0"/>
                        <a:t>Single</a:t>
                      </a:r>
                      <a:endParaRPr lang="en-US" sz="2400" dirty="0">
                        <a:latin typeface="Calibri" panose="020F0502020204030204" pitchFamily="34" charset="0"/>
                      </a:endParaRPr>
                    </a:p>
                  </a:txBody>
                  <a:tcPr marL="59831" marR="59831"/>
                </a:tc>
                <a:tc>
                  <a:txBody>
                    <a:bodyPr/>
                    <a:lstStyle/>
                    <a:p>
                      <a:pPr algn="ctr"/>
                      <a:r>
                        <a:rPr lang="en-US" sz="2400" dirty="0"/>
                        <a:t>Couple</a:t>
                      </a:r>
                      <a:endParaRPr lang="en-US" sz="2400" dirty="0">
                        <a:latin typeface="Calibri" panose="020F0502020204030204" pitchFamily="34" charset="0"/>
                      </a:endParaRPr>
                    </a:p>
                  </a:txBody>
                  <a:tcPr marL="59831" marR="59831"/>
                </a:tc>
                <a:extLst>
                  <a:ext uri="{0D108BD9-81ED-4DB2-BD59-A6C34878D82A}">
                    <a16:rowId xmlns="" xmlns:a16="http://schemas.microsoft.com/office/drawing/2014/main" val="10000"/>
                  </a:ext>
                </a:extLst>
              </a:tr>
              <a:tr h="541867">
                <a:tc>
                  <a:txBody>
                    <a:bodyPr/>
                    <a:lstStyle/>
                    <a:p>
                      <a:pPr algn="ctr"/>
                      <a:r>
                        <a:rPr lang="en-US" sz="2400" dirty="0"/>
                        <a:t>QMB </a:t>
                      </a:r>
                      <a:endParaRPr lang="en-US" sz="2400" b="1" dirty="0">
                        <a:latin typeface="Calibri" panose="020F0502020204030204" pitchFamily="34" charset="0"/>
                      </a:endParaRPr>
                    </a:p>
                  </a:txBody>
                  <a:tcPr marL="59831" marR="59831"/>
                </a:tc>
                <a:tc>
                  <a:txBody>
                    <a:bodyPr/>
                    <a:lstStyle/>
                    <a:p>
                      <a:pPr algn="ctr"/>
                      <a:r>
                        <a:rPr lang="en-US" sz="2400" dirty="0" smtClean="0"/>
                        <a:t>100% FPL</a:t>
                      </a:r>
                      <a:endParaRPr lang="en-US" sz="2400" b="1" dirty="0">
                        <a:latin typeface="Calibri" panose="020F0502020204030204" pitchFamily="34" charset="0"/>
                      </a:endParaRPr>
                    </a:p>
                  </a:txBody>
                  <a:tcPr marL="59831" marR="59831"/>
                </a:tc>
                <a:tc>
                  <a:txBody>
                    <a:bodyPr/>
                    <a:lstStyle/>
                    <a:p>
                      <a:pPr algn="ctr"/>
                      <a:r>
                        <a:rPr lang="en-US" sz="2400" dirty="0" smtClean="0"/>
                        <a:t>$990</a:t>
                      </a:r>
                      <a:endParaRPr lang="en-US" sz="2400" dirty="0">
                        <a:latin typeface="Calibri" panose="020F0502020204030204" pitchFamily="34" charset="0"/>
                      </a:endParaRPr>
                    </a:p>
                  </a:txBody>
                  <a:tcPr marL="59831" marR="59831"/>
                </a:tc>
                <a:tc>
                  <a:txBody>
                    <a:bodyPr/>
                    <a:lstStyle/>
                    <a:p>
                      <a:pPr algn="ctr"/>
                      <a:r>
                        <a:rPr lang="en-US" sz="2400" dirty="0"/>
                        <a:t>$</a:t>
                      </a:r>
                      <a:r>
                        <a:rPr lang="en-US" sz="2400" dirty="0" smtClean="0"/>
                        <a:t>1335</a:t>
                      </a:r>
                      <a:endParaRPr lang="en-US" sz="2400" dirty="0">
                        <a:latin typeface="Calibri" panose="020F0502020204030204" pitchFamily="34" charset="0"/>
                      </a:endParaRPr>
                    </a:p>
                  </a:txBody>
                  <a:tcPr marL="59831" marR="59831"/>
                </a:tc>
                <a:extLst>
                  <a:ext uri="{0D108BD9-81ED-4DB2-BD59-A6C34878D82A}">
                    <a16:rowId xmlns="" xmlns:a16="http://schemas.microsoft.com/office/drawing/2014/main" val="10001"/>
                  </a:ext>
                </a:extLst>
              </a:tr>
              <a:tr h="541867">
                <a:tc>
                  <a:txBody>
                    <a:bodyPr/>
                    <a:lstStyle/>
                    <a:p>
                      <a:pPr algn="ctr"/>
                      <a:r>
                        <a:rPr lang="en-US" sz="2400" dirty="0" smtClean="0"/>
                        <a:t>SLIMB </a:t>
                      </a:r>
                      <a:r>
                        <a:rPr lang="en-US" sz="2400" dirty="0" smtClean="0"/>
                        <a:t> </a:t>
                      </a:r>
                      <a:endParaRPr lang="en-US" sz="2400" b="1" dirty="0">
                        <a:latin typeface="Calibri" panose="020F0502020204030204" pitchFamily="34" charset="0"/>
                      </a:endParaRPr>
                    </a:p>
                  </a:txBody>
                  <a:tcPr marL="59831" marR="59831"/>
                </a:tc>
                <a:tc>
                  <a:txBody>
                    <a:bodyPr/>
                    <a:lstStyle/>
                    <a:p>
                      <a:pPr algn="ctr"/>
                      <a:r>
                        <a:rPr lang="en-US" sz="2400" dirty="0" smtClean="0"/>
                        <a:t>120% FPL</a:t>
                      </a:r>
                      <a:endParaRPr lang="en-US" sz="2400" b="1" dirty="0">
                        <a:latin typeface="Calibri" panose="020F0502020204030204" pitchFamily="34" charset="0"/>
                      </a:endParaRPr>
                    </a:p>
                  </a:txBody>
                  <a:tcPr marL="59831" marR="59831"/>
                </a:tc>
                <a:tc>
                  <a:txBody>
                    <a:bodyPr/>
                    <a:lstStyle/>
                    <a:p>
                      <a:pPr algn="ctr"/>
                      <a:r>
                        <a:rPr lang="en-US" sz="2400" dirty="0" smtClean="0"/>
                        <a:t>$1188</a:t>
                      </a:r>
                      <a:endParaRPr lang="en-US" sz="2400" dirty="0">
                        <a:latin typeface="Calibri" panose="020F0502020204030204" pitchFamily="34" charset="0"/>
                      </a:endParaRPr>
                    </a:p>
                  </a:txBody>
                  <a:tcPr marL="59831" marR="59831"/>
                </a:tc>
                <a:tc>
                  <a:txBody>
                    <a:bodyPr/>
                    <a:lstStyle/>
                    <a:p>
                      <a:pPr algn="ctr"/>
                      <a:r>
                        <a:rPr lang="en-US" sz="2400" dirty="0" smtClean="0"/>
                        <a:t>$1602</a:t>
                      </a:r>
                      <a:endParaRPr lang="en-US" sz="2400" dirty="0">
                        <a:latin typeface="Calibri" panose="020F0502020204030204" pitchFamily="34" charset="0"/>
                      </a:endParaRPr>
                    </a:p>
                  </a:txBody>
                  <a:tcPr marL="59831" marR="59831"/>
                </a:tc>
                <a:extLst>
                  <a:ext uri="{0D108BD9-81ED-4DB2-BD59-A6C34878D82A}">
                    <a16:rowId xmlns="" xmlns:a16="http://schemas.microsoft.com/office/drawing/2014/main" val="10002"/>
                  </a:ext>
                </a:extLst>
              </a:tr>
              <a:tr h="575733">
                <a:tc>
                  <a:txBody>
                    <a:bodyPr/>
                    <a:lstStyle/>
                    <a:p>
                      <a:pPr algn="ctr"/>
                      <a:r>
                        <a:rPr lang="en-US" sz="2400" dirty="0"/>
                        <a:t>QI- </a:t>
                      </a:r>
                      <a:r>
                        <a:rPr lang="en-US" sz="2400" dirty="0" smtClean="0"/>
                        <a:t>1</a:t>
                      </a:r>
                      <a:endParaRPr lang="en-US" sz="2400" b="1" dirty="0">
                        <a:latin typeface="Calibri" panose="020F0502020204030204" pitchFamily="34" charset="0"/>
                      </a:endParaRPr>
                    </a:p>
                  </a:txBody>
                  <a:tcPr marL="59831" marR="598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135% FPL</a:t>
                      </a:r>
                      <a:endParaRPr lang="en-US" sz="2400" b="1" dirty="0">
                        <a:latin typeface="Calibri" panose="020F0502020204030204" pitchFamily="34" charset="0"/>
                      </a:endParaRPr>
                    </a:p>
                  </a:txBody>
                  <a:tcPr marL="59831" marR="59831"/>
                </a:tc>
                <a:tc>
                  <a:txBody>
                    <a:bodyPr/>
                    <a:lstStyle/>
                    <a:p>
                      <a:pPr algn="ctr"/>
                      <a:r>
                        <a:rPr lang="en-US" sz="2400" dirty="0" smtClean="0"/>
                        <a:t>$1337</a:t>
                      </a:r>
                      <a:endParaRPr lang="en-US" sz="2400" dirty="0">
                        <a:latin typeface="Calibri" panose="020F0502020204030204" pitchFamily="34" charset="0"/>
                      </a:endParaRPr>
                    </a:p>
                  </a:txBody>
                  <a:tcPr marL="59831" marR="59831"/>
                </a:tc>
                <a:tc>
                  <a:txBody>
                    <a:bodyPr/>
                    <a:lstStyle/>
                    <a:p>
                      <a:pPr algn="ctr"/>
                      <a:r>
                        <a:rPr lang="en-US" sz="2400" dirty="0" smtClean="0"/>
                        <a:t>$1803</a:t>
                      </a:r>
                      <a:endParaRPr lang="en-US" sz="2400" dirty="0">
                        <a:latin typeface="Calibri" panose="020F0502020204030204" pitchFamily="34" charset="0"/>
                      </a:endParaRPr>
                    </a:p>
                  </a:txBody>
                  <a:tcPr marL="59831" marR="59831"/>
                </a:tc>
                <a:extLst>
                  <a:ext uri="{0D108BD9-81ED-4DB2-BD59-A6C34878D82A}">
                    <a16:rowId xmlns="" xmlns:a16="http://schemas.microsoft.com/office/drawing/2014/main" val="10003"/>
                  </a:ext>
                </a:extLst>
              </a:tr>
            </a:tbl>
          </a:graphicData>
        </a:graphic>
      </p:graphicFrame>
      <p:sp>
        <p:nvSpPr>
          <p:cNvPr id="7" name="Content Placeholder 6"/>
          <p:cNvSpPr>
            <a:spLocks noGrp="1"/>
          </p:cNvSpPr>
          <p:nvPr>
            <p:ph sz="half" idx="2"/>
          </p:nvPr>
        </p:nvSpPr>
        <p:spPr>
          <a:xfrm>
            <a:off x="152400" y="3810000"/>
            <a:ext cx="8153400" cy="2667000"/>
          </a:xfrm>
          <a:solidFill>
            <a:schemeClr val="bg1"/>
          </a:solidFill>
        </p:spPr>
        <p:txBody>
          <a:bodyPr>
            <a:noAutofit/>
          </a:bodyPr>
          <a:lstStyle/>
          <a:p>
            <a:r>
              <a:rPr lang="en-US" sz="2000" dirty="0"/>
              <a:t>In New York State, there is </a:t>
            </a:r>
            <a:r>
              <a:rPr lang="en-US" sz="2000" b="1" dirty="0"/>
              <a:t>no asset test </a:t>
            </a:r>
            <a:r>
              <a:rPr lang="en-US" sz="2000" dirty="0"/>
              <a:t>for </a:t>
            </a:r>
            <a:r>
              <a:rPr lang="en-US" sz="2000" dirty="0" smtClean="0"/>
              <a:t>MSPs.  </a:t>
            </a:r>
            <a:endParaRPr lang="en-US" sz="2000" dirty="0"/>
          </a:p>
          <a:p>
            <a:r>
              <a:rPr lang="en-US" sz="2000" dirty="0" smtClean="0"/>
              <a:t>Income budgeting guidelines are the same as Medicaid  for Disabled/Aged/Blind (DAB).  Deduct from gross income: </a:t>
            </a:r>
          </a:p>
          <a:p>
            <a:pPr lvl="2"/>
            <a:r>
              <a:rPr lang="en-US" dirty="0" smtClean="0"/>
              <a:t>$20 unearned income,</a:t>
            </a:r>
          </a:p>
          <a:p>
            <a:pPr lvl="2"/>
            <a:r>
              <a:rPr lang="en-US" dirty="0" err="1" smtClean="0"/>
              <a:t>Medigap</a:t>
            </a:r>
            <a:r>
              <a:rPr lang="en-US" dirty="0" smtClean="0"/>
              <a:t> &amp; health insurance premiums other than Part B, </a:t>
            </a:r>
          </a:p>
          <a:p>
            <a:pPr lvl="2"/>
            <a:r>
              <a:rPr lang="en-US" dirty="0" smtClean="0"/>
              <a:t>Over half of gross earned income </a:t>
            </a:r>
            <a:r>
              <a:rPr lang="en-US" dirty="0"/>
              <a:t> </a:t>
            </a:r>
          </a:p>
          <a:p>
            <a:r>
              <a:rPr lang="en-US" sz="2000" dirty="0"/>
              <a:t>People </a:t>
            </a:r>
            <a:r>
              <a:rPr lang="en-US" sz="2000" dirty="0" smtClean="0"/>
              <a:t>in MSP automatically </a:t>
            </a:r>
            <a:r>
              <a:rPr lang="en-US" sz="2000" dirty="0"/>
              <a:t>receive “Extra Help”  - the federal </a:t>
            </a:r>
            <a:r>
              <a:rPr lang="en-US" sz="2000" dirty="0" smtClean="0"/>
              <a:t>subsidy for Medicare </a:t>
            </a:r>
            <a:r>
              <a:rPr lang="en-US" sz="2000" dirty="0"/>
              <a:t>Part D </a:t>
            </a:r>
            <a:r>
              <a:rPr lang="en-US" sz="2000" dirty="0" smtClean="0"/>
              <a:t> </a:t>
            </a:r>
            <a:endParaRPr lang="en-US" sz="2000" dirty="0"/>
          </a:p>
          <a:p>
            <a:endParaRPr lang="en-US" sz="2000" dirty="0"/>
          </a:p>
        </p:txBody>
      </p:sp>
      <p:sp>
        <p:nvSpPr>
          <p:cNvPr id="3" name="Slide Number Placeholder 2"/>
          <p:cNvSpPr>
            <a:spLocks noGrp="1"/>
          </p:cNvSpPr>
          <p:nvPr>
            <p:ph type="sldNum" sz="quarter" idx="12"/>
          </p:nvPr>
        </p:nvSpPr>
        <p:spPr/>
        <p:txBody>
          <a:bodyPr/>
          <a:lstStyle/>
          <a:p>
            <a:pPr>
              <a:defRPr/>
            </a:pPr>
            <a:fld id="{D65F0FF0-CE75-4D15-A0DC-B7480DAD83CC}" type="slidenum">
              <a:rPr lang="en-US" smtClean="0"/>
              <a:pPr>
                <a:defRPr/>
              </a:pPr>
              <a:t>71</a:t>
            </a:fld>
            <a:endParaRPr lang="en-US"/>
          </a:p>
        </p:txBody>
      </p:sp>
    </p:spTree>
    <p:custDataLst>
      <p:tags r:id="rId1"/>
    </p:custDataLst>
    <p:extLst>
      <p:ext uri="{BB962C8B-B14F-4D97-AF65-F5344CB8AC3E}">
        <p14:creationId xmlns:p14="http://schemas.microsoft.com/office/powerpoint/2010/main" val="23789882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077200" cy="715962"/>
          </a:xfrm>
        </p:spPr>
        <p:txBody>
          <a:bodyPr>
            <a:normAutofit fontScale="90000"/>
          </a:bodyPr>
          <a:lstStyle/>
          <a:p>
            <a:r>
              <a:rPr lang="en-US" dirty="0" smtClean="0">
                <a:solidFill>
                  <a:schemeClr val="tx1"/>
                </a:solidFill>
              </a:rPr>
              <a:t/>
            </a:r>
            <a:br>
              <a:rPr lang="en-US" dirty="0" smtClean="0">
                <a:solidFill>
                  <a:schemeClr val="tx1"/>
                </a:solidFill>
              </a:rPr>
            </a:br>
            <a:r>
              <a:rPr lang="en-US" b="1" dirty="0" smtClean="0">
                <a:solidFill>
                  <a:schemeClr val="tx1"/>
                </a:solidFill>
              </a:rPr>
              <a:t>MSP:  </a:t>
            </a:r>
            <a:r>
              <a:rPr lang="en-US" b="1" dirty="0"/>
              <a:t>Qualified Medicare Beneficiary (QMB</a:t>
            </a:r>
            <a:r>
              <a:rPr lang="en-US" b="1" dirty="0" smtClean="0"/>
              <a:t>) </a:t>
            </a:r>
            <a:r>
              <a:rPr lang="en-US" b="1" dirty="0"/>
              <a:t/>
            </a:r>
            <a:br>
              <a:rPr lang="en-US" b="1" dirty="0"/>
            </a:br>
            <a:endParaRPr lang="en-US" dirty="0">
              <a:solidFill>
                <a:schemeClr val="tx1"/>
              </a:solidFill>
            </a:endParaRPr>
          </a:p>
        </p:txBody>
      </p:sp>
      <p:sp>
        <p:nvSpPr>
          <p:cNvPr id="3" name="Content Placeholder 2"/>
          <p:cNvSpPr>
            <a:spLocks noGrp="1"/>
          </p:cNvSpPr>
          <p:nvPr>
            <p:ph idx="1"/>
          </p:nvPr>
        </p:nvSpPr>
        <p:spPr>
          <a:xfrm>
            <a:off x="457200" y="1066800"/>
            <a:ext cx="7620000" cy="5334000"/>
          </a:xfrm>
        </p:spPr>
        <p:txBody>
          <a:bodyPr>
            <a:normAutofit/>
          </a:bodyPr>
          <a:lstStyle/>
          <a:p>
            <a:pPr marL="0" indent="0" defTabSz="512763">
              <a:buNone/>
              <a:tabLst>
                <a:tab pos="341313" algn="l"/>
                <a:tab pos="682625" algn="l"/>
                <a:tab pos="803275" algn="l"/>
              </a:tabLst>
            </a:pPr>
            <a:r>
              <a:rPr lang="en-US" b="1" dirty="0" smtClean="0"/>
              <a:t>QMB Benefit Pays: </a:t>
            </a:r>
          </a:p>
          <a:p>
            <a:pPr marL="573088" indent="-111125" defTabSz="512763">
              <a:buFont typeface="Arial" panose="020B0604020202020204" pitchFamily="34" charset="0"/>
              <a:buChar char="•"/>
              <a:tabLst>
                <a:tab pos="341313" algn="l"/>
                <a:tab pos="682625" algn="l"/>
                <a:tab pos="803275" algn="l"/>
              </a:tabLst>
            </a:pPr>
            <a:r>
              <a:rPr lang="en-US" dirty="0" smtClean="0"/>
              <a:t>The </a:t>
            </a:r>
            <a:r>
              <a:rPr lang="en-US" dirty="0"/>
              <a:t>monthly Medicare Part B </a:t>
            </a:r>
            <a:r>
              <a:rPr lang="en-US" dirty="0" smtClean="0"/>
              <a:t>premium </a:t>
            </a:r>
            <a:r>
              <a:rPr lang="en-US" dirty="0"/>
              <a:t>($104.90 for </a:t>
            </a:r>
            <a:r>
              <a:rPr lang="en-US" dirty="0" smtClean="0"/>
              <a:t>2015 / $121.80 for 2016)</a:t>
            </a:r>
            <a:endParaRPr lang="en-US" dirty="0"/>
          </a:p>
          <a:p>
            <a:pPr marL="573088" indent="-111125" defTabSz="512763">
              <a:buFont typeface="Arial" panose="020B0604020202020204" pitchFamily="34" charset="0"/>
              <a:buChar char="•"/>
              <a:tabLst>
                <a:tab pos="341313" algn="l"/>
                <a:tab pos="682625" algn="l"/>
                <a:tab pos="803275" algn="l"/>
              </a:tabLst>
            </a:pPr>
            <a:r>
              <a:rPr lang="en-US" dirty="0"/>
              <a:t> </a:t>
            </a:r>
            <a:r>
              <a:rPr lang="en-US" dirty="0" smtClean="0"/>
              <a:t>The </a:t>
            </a:r>
            <a:r>
              <a:rPr lang="en-US" dirty="0"/>
              <a:t>monthly Medicare Part </a:t>
            </a:r>
            <a:r>
              <a:rPr lang="en-US" dirty="0" smtClean="0"/>
              <a:t>A premium </a:t>
            </a:r>
            <a:r>
              <a:rPr lang="en-US" dirty="0"/>
              <a:t>(up to $</a:t>
            </a:r>
            <a:r>
              <a:rPr lang="en-US" dirty="0" smtClean="0"/>
              <a:t>411 </a:t>
            </a:r>
            <a:r>
              <a:rPr lang="en-US" dirty="0"/>
              <a:t>for </a:t>
            </a:r>
            <a:r>
              <a:rPr lang="en-US" dirty="0" smtClean="0"/>
              <a:t>2016) for people </a:t>
            </a:r>
            <a:r>
              <a:rPr lang="en-US" dirty="0"/>
              <a:t>who do not qualify </a:t>
            </a:r>
            <a:r>
              <a:rPr lang="en-US" dirty="0" smtClean="0"/>
              <a:t>for premium-free </a:t>
            </a:r>
            <a:r>
              <a:rPr lang="en-US" dirty="0"/>
              <a:t>Part </a:t>
            </a:r>
            <a:r>
              <a:rPr lang="en-US" dirty="0" smtClean="0"/>
              <a:t>A</a:t>
            </a:r>
            <a:endParaRPr lang="en-US" dirty="0"/>
          </a:p>
          <a:p>
            <a:pPr marL="633413" indent="-171450" defTabSz="512763">
              <a:buFont typeface="Arial" panose="020B0604020202020204" pitchFamily="34" charset="0"/>
              <a:buChar char="•"/>
              <a:tabLst>
                <a:tab pos="341313" algn="l"/>
                <a:tab pos="682625" algn="l"/>
                <a:tab pos="803275" algn="l"/>
              </a:tabLst>
            </a:pPr>
            <a:r>
              <a:rPr lang="en-US" dirty="0" smtClean="0"/>
              <a:t>Co-insurance and co-payments for Medicare-covered services</a:t>
            </a:r>
          </a:p>
          <a:p>
            <a:pPr marL="633413" indent="-171450" defTabSz="512763">
              <a:buFont typeface="Arial" panose="020B0604020202020204" pitchFamily="34" charset="0"/>
              <a:buChar char="•"/>
              <a:tabLst>
                <a:tab pos="341313" algn="l"/>
                <a:tab pos="682625" algn="l"/>
                <a:tab pos="803275" algn="l"/>
              </a:tabLst>
            </a:pPr>
            <a:r>
              <a:rPr lang="en-US" dirty="0" smtClean="0"/>
              <a:t>Deductibles </a:t>
            </a:r>
            <a:r>
              <a:rPr lang="en-US" dirty="0"/>
              <a:t>for Medicare-covered m</a:t>
            </a:r>
            <a:r>
              <a:rPr lang="en-US" dirty="0" smtClean="0"/>
              <a:t>edical services</a:t>
            </a:r>
          </a:p>
          <a:p>
            <a:pPr marL="0" indent="0" defTabSz="512763">
              <a:buNone/>
              <a:tabLst>
                <a:tab pos="341313" algn="l"/>
                <a:tab pos="682625" algn="l"/>
                <a:tab pos="803275" algn="l"/>
              </a:tabLst>
            </a:pPr>
            <a:r>
              <a:rPr lang="en-US" dirty="0" smtClean="0"/>
              <a:t>Automatically qualifies you for </a:t>
            </a:r>
            <a:r>
              <a:rPr lang="en-US" b="1" dirty="0" smtClean="0"/>
              <a:t>Extra Help </a:t>
            </a:r>
            <a:r>
              <a:rPr lang="en-US" dirty="0" smtClean="0"/>
              <a:t>for Part D costs</a:t>
            </a:r>
          </a:p>
          <a:p>
            <a:pPr marL="0" indent="0" defTabSz="512763">
              <a:buNone/>
              <a:tabLst>
                <a:tab pos="341313" algn="l"/>
                <a:tab pos="682625" algn="l"/>
                <a:tab pos="803275" algn="l"/>
              </a:tabLst>
            </a:pPr>
            <a:r>
              <a:rPr lang="en-US" b="1" dirty="0" smtClean="0"/>
              <a:t>One can </a:t>
            </a:r>
            <a:r>
              <a:rPr lang="en-US" b="1" dirty="0"/>
              <a:t>have both QMB </a:t>
            </a:r>
            <a:r>
              <a:rPr lang="en-US" b="1" dirty="0" smtClean="0"/>
              <a:t>&amp; </a:t>
            </a:r>
            <a:r>
              <a:rPr lang="en-US" b="1" dirty="0"/>
              <a:t>Medicaid</a:t>
            </a:r>
          </a:p>
          <a:p>
            <a:endParaRPr lang="en-US" dirty="0"/>
          </a:p>
          <a:p>
            <a:pPr lvl="1">
              <a:buNone/>
            </a:pPr>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72</a:t>
            </a:fld>
            <a:endParaRPr lang="en-US"/>
          </a:p>
        </p:txBody>
      </p:sp>
    </p:spTree>
    <p:custDataLst>
      <p:tags r:id="rId1"/>
    </p:custDataLst>
    <p:extLst>
      <p:ext uri="{BB962C8B-B14F-4D97-AF65-F5344CB8AC3E}">
        <p14:creationId xmlns:p14="http://schemas.microsoft.com/office/powerpoint/2010/main" val="31347232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90600"/>
          </a:xfrm>
        </p:spPr>
        <p:txBody>
          <a:bodyPr/>
          <a:lstStyle/>
          <a:p>
            <a:r>
              <a:rPr lang="en-US" dirty="0" smtClean="0"/>
              <a:t>QMB – Balance Billing</a:t>
            </a:r>
            <a:endParaRPr lang="en-US" dirty="0"/>
          </a:p>
        </p:txBody>
      </p:sp>
      <p:sp>
        <p:nvSpPr>
          <p:cNvPr id="3" name="Content Placeholder 2"/>
          <p:cNvSpPr>
            <a:spLocks noGrp="1"/>
          </p:cNvSpPr>
          <p:nvPr>
            <p:ph idx="1"/>
          </p:nvPr>
        </p:nvSpPr>
        <p:spPr>
          <a:xfrm>
            <a:off x="381000" y="990600"/>
            <a:ext cx="8534400" cy="5715000"/>
          </a:xfrm>
          <a:solidFill>
            <a:schemeClr val="bg1"/>
          </a:solidFill>
        </p:spPr>
        <p:txBody>
          <a:bodyPr/>
          <a:lstStyle/>
          <a:p>
            <a:r>
              <a:rPr lang="en-US" sz="2100" dirty="0" smtClean="0"/>
              <a:t>Balance </a:t>
            </a:r>
            <a:r>
              <a:rPr lang="en-US" sz="2100" dirty="0"/>
              <a:t>billing is the practice in which Medicare providers </a:t>
            </a:r>
            <a:r>
              <a:rPr lang="en-US" sz="2100" dirty="0" smtClean="0"/>
              <a:t>bill </a:t>
            </a:r>
            <a:r>
              <a:rPr lang="en-US" sz="2100" dirty="0"/>
              <a:t>a beneficiary for Medicare cost sharing. Medicare cost sharing can include deductibles, coinsurance, and copayments. </a:t>
            </a:r>
            <a:endParaRPr lang="en-US" sz="2100" dirty="0" smtClean="0"/>
          </a:p>
          <a:p>
            <a:r>
              <a:rPr lang="en-US" sz="2100" dirty="0" smtClean="0"/>
              <a:t>Providers </a:t>
            </a:r>
            <a:r>
              <a:rPr lang="en-US" sz="2100" dirty="0"/>
              <a:t>are not allowed to charge QMBs for Medicare cost-sharing (“no balance billing”) under any circumstances </a:t>
            </a:r>
          </a:p>
          <a:p>
            <a:pPr marL="0" indent="0">
              <a:buNone/>
            </a:pPr>
            <a:r>
              <a:rPr lang="en-US" sz="2100" dirty="0" smtClean="0"/>
              <a:t>    Social </a:t>
            </a:r>
            <a:r>
              <a:rPr lang="en-US" sz="2100" dirty="0"/>
              <a:t>Security Act </a:t>
            </a:r>
            <a:r>
              <a:rPr lang="en-US" sz="2100" dirty="0" smtClean="0"/>
              <a:t>§1902(n</a:t>
            </a:r>
            <a:r>
              <a:rPr lang="en-US" sz="2100" dirty="0"/>
              <a:t>)(3)(C); 1905(p)(3);  </a:t>
            </a:r>
            <a:r>
              <a:rPr lang="en-US" sz="2100" dirty="0" smtClean="0"/>
              <a:t>1866(a</a:t>
            </a:r>
            <a:r>
              <a:rPr lang="en-US" sz="2100" dirty="0"/>
              <a:t>)(1)(A); 1848(g)(3)(A) </a:t>
            </a:r>
          </a:p>
          <a:p>
            <a:r>
              <a:rPr lang="en-US" sz="2100" dirty="0" smtClean="0"/>
              <a:t>This </a:t>
            </a:r>
            <a:r>
              <a:rPr lang="en-US" sz="2100" dirty="0"/>
              <a:t>rule applies to </a:t>
            </a:r>
            <a:r>
              <a:rPr lang="en-US" sz="2100" dirty="0" smtClean="0"/>
              <a:t>Original </a:t>
            </a:r>
            <a:r>
              <a:rPr lang="en-US" sz="2100" dirty="0"/>
              <a:t>Medicare and Medicare Advantage</a:t>
            </a:r>
          </a:p>
          <a:p>
            <a:r>
              <a:rPr lang="en-US" sz="2100" dirty="0" smtClean="0"/>
              <a:t>QMBs </a:t>
            </a:r>
            <a:r>
              <a:rPr lang="en-US" sz="2100" dirty="0"/>
              <a:t>cannot waive their </a:t>
            </a:r>
            <a:r>
              <a:rPr lang="en-US" sz="2100" dirty="0" smtClean="0"/>
              <a:t>right not to be balance billed. </a:t>
            </a:r>
          </a:p>
          <a:p>
            <a:r>
              <a:rPr lang="en-US" sz="2100" dirty="0" smtClean="0"/>
              <a:t>If </a:t>
            </a:r>
            <a:r>
              <a:rPr lang="en-US" sz="2100" dirty="0" smtClean="0"/>
              <a:t>Provider accepts Medicaid, Medicaid </a:t>
            </a:r>
            <a:r>
              <a:rPr lang="en-US" sz="2100" i="1" dirty="0" smtClean="0"/>
              <a:t>may</a:t>
            </a:r>
            <a:r>
              <a:rPr lang="en-US" sz="2100" dirty="0" smtClean="0"/>
              <a:t> pay all or part of coinsurance. </a:t>
            </a:r>
            <a:r>
              <a:rPr lang="en-US" sz="2100" dirty="0" smtClean="0"/>
              <a:t>(2015 law bans payment in Original Medicare if Medicaid rate lower than Medicare rate).</a:t>
            </a:r>
            <a:r>
              <a:rPr lang="en-US" sz="2000" dirty="0"/>
              <a:t> </a:t>
            </a:r>
            <a:r>
              <a:rPr lang="en-US" sz="2000" dirty="0" smtClean="0"/>
              <a:t>SSL §367-a, </a:t>
            </a:r>
            <a:r>
              <a:rPr lang="en-US" sz="2000" dirty="0" err="1"/>
              <a:t>subd</a:t>
            </a:r>
            <a:r>
              <a:rPr lang="en-US" sz="2000" dirty="0"/>
              <a:t>. 1 (d</a:t>
            </a:r>
            <a:r>
              <a:rPr lang="en-US" sz="2000" dirty="0" smtClean="0"/>
              <a:t>).</a:t>
            </a:r>
            <a:r>
              <a:rPr lang="en-US" sz="2100" dirty="0" smtClean="0"/>
              <a:t>  </a:t>
            </a:r>
            <a:r>
              <a:rPr lang="en-US" sz="2100" dirty="0" smtClean="0"/>
              <a:t>But if does not accept Medicaid, or Medicaid doesn’t pay, </a:t>
            </a:r>
            <a:r>
              <a:rPr lang="en-US" sz="2100" dirty="0" smtClean="0"/>
              <a:t>provider </a:t>
            </a:r>
            <a:r>
              <a:rPr lang="en-US" sz="2100" i="1" dirty="0" smtClean="0"/>
              <a:t>can’t </a:t>
            </a:r>
            <a:r>
              <a:rPr lang="en-US" sz="2100" i="1" dirty="0" smtClean="0"/>
              <a:t>balance bill</a:t>
            </a:r>
            <a:r>
              <a:rPr lang="en-US" sz="2100" dirty="0" smtClean="0"/>
              <a:t>.  </a:t>
            </a:r>
          </a:p>
          <a:p>
            <a:r>
              <a:rPr lang="en-US" sz="2100" dirty="0"/>
              <a:t>See </a:t>
            </a:r>
            <a:r>
              <a:rPr lang="en-US" sz="2100" dirty="0">
                <a:hlinkClick r:id="rId3"/>
              </a:rPr>
              <a:t>http://</a:t>
            </a:r>
            <a:r>
              <a:rPr lang="en-US" sz="2100" dirty="0" smtClean="0">
                <a:hlinkClick r:id="rId3"/>
              </a:rPr>
              <a:t>www.medicaid.gov/Federal-Policy-Guidance/downloads/CIB-01-06-12.pdf</a:t>
            </a:r>
            <a:r>
              <a:rPr lang="en-US" sz="2100" dirty="0" smtClean="0"/>
              <a:t> and </a:t>
            </a:r>
            <a:r>
              <a:rPr lang="en-US" sz="2100" dirty="0">
                <a:hlinkClick r:id="rId4"/>
              </a:rPr>
              <a:t>http://www.wnylc.com/health/entry/94</a:t>
            </a:r>
            <a:r>
              <a:rPr lang="en-US" sz="2100" dirty="0" smtClean="0">
                <a:hlinkClick r:id="rId4"/>
              </a:rPr>
              <a:t>/</a:t>
            </a:r>
            <a:r>
              <a:rPr lang="en-US" sz="2100" dirty="0" smtClean="0"/>
              <a:t> </a:t>
            </a:r>
            <a:endParaRPr lang="en-US" sz="2100" dirty="0" smtClean="0"/>
          </a:p>
          <a:p>
            <a:r>
              <a:rPr lang="en-US" sz="2100" dirty="0">
                <a:hlinkClick r:id="rId5"/>
              </a:rPr>
              <a:t>http://www.justiceinaging.org/our-work/healthcare/dual-eligibles-california-and-federal/balance-billing</a:t>
            </a:r>
            <a:r>
              <a:rPr lang="en-US" sz="2100" dirty="0" smtClean="0">
                <a:hlinkClick r:id="rId5"/>
              </a:rPr>
              <a:t>/</a:t>
            </a:r>
            <a:r>
              <a:rPr lang="en-US" sz="2100" dirty="0" smtClean="0"/>
              <a:t> </a:t>
            </a:r>
            <a:endParaRPr lang="en-US" sz="21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73</a:t>
            </a:fld>
            <a:endParaRPr lang="en-US"/>
          </a:p>
        </p:txBody>
      </p:sp>
    </p:spTree>
    <p:extLst>
      <p:ext uri="{BB962C8B-B14F-4D97-AF65-F5344CB8AC3E}">
        <p14:creationId xmlns:p14="http://schemas.microsoft.com/office/powerpoint/2010/main" val="3962912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b="1" dirty="0" smtClean="0">
                <a:solidFill>
                  <a:schemeClr val="tx1"/>
                </a:solidFill>
              </a:rPr>
              <a:t>MSP : SLIMB &amp; QI-1 </a:t>
            </a:r>
            <a:endParaRPr lang="en-US" b="1" dirty="0">
              <a:solidFill>
                <a:schemeClr val="tx1"/>
              </a:solidFill>
            </a:endParaRPr>
          </a:p>
        </p:txBody>
      </p:sp>
      <p:sp>
        <p:nvSpPr>
          <p:cNvPr id="3" name="Content Placeholder 2"/>
          <p:cNvSpPr>
            <a:spLocks noGrp="1"/>
          </p:cNvSpPr>
          <p:nvPr>
            <p:ph idx="1"/>
          </p:nvPr>
        </p:nvSpPr>
        <p:spPr>
          <a:xfrm>
            <a:off x="304800" y="1219200"/>
            <a:ext cx="8382000" cy="5257800"/>
          </a:xfrm>
        </p:spPr>
        <p:txBody>
          <a:bodyPr>
            <a:normAutofit/>
          </a:bodyPr>
          <a:lstStyle/>
          <a:p>
            <a:r>
              <a:rPr lang="en-US" sz="2800" b="1" dirty="0"/>
              <a:t>Specified Low-Income Medicare Beneficiary (</a:t>
            </a:r>
            <a:r>
              <a:rPr lang="en-US" sz="2800" b="1" dirty="0" smtClean="0"/>
              <a:t>SLIMB)</a:t>
            </a:r>
          </a:p>
          <a:p>
            <a:pPr marL="573088" lvl="2" indent="-111125"/>
            <a:r>
              <a:rPr lang="en-US" sz="2800" dirty="0" smtClean="0"/>
              <a:t>Pays the monthly </a:t>
            </a:r>
            <a:r>
              <a:rPr lang="en-US" sz="2800" dirty="0"/>
              <a:t>Medicare Part B premium ($104.90 for 2015 / $121.80 for </a:t>
            </a:r>
            <a:r>
              <a:rPr lang="en-US" sz="2800" dirty="0" smtClean="0"/>
              <a:t>2016)</a:t>
            </a:r>
          </a:p>
          <a:p>
            <a:pPr marL="573088" lvl="2" indent="-111125"/>
            <a:r>
              <a:rPr lang="en-US" sz="2800" dirty="0" smtClean="0"/>
              <a:t>Automatically gives Extra </a:t>
            </a:r>
            <a:r>
              <a:rPr lang="en-US" sz="2800" dirty="0"/>
              <a:t>Help for Part D costs</a:t>
            </a:r>
          </a:p>
          <a:p>
            <a:pPr marL="573088" lvl="2" indent="-111125">
              <a:tabLst>
                <a:tab pos="512763" algn="l"/>
              </a:tabLst>
            </a:pPr>
            <a:r>
              <a:rPr lang="en-US" sz="2800" dirty="0" smtClean="0"/>
              <a:t>You </a:t>
            </a:r>
            <a:r>
              <a:rPr lang="en-US" sz="2800" dirty="0"/>
              <a:t>can have both </a:t>
            </a:r>
            <a:r>
              <a:rPr lang="en-US" sz="2800" dirty="0" smtClean="0"/>
              <a:t>SLIMB </a:t>
            </a:r>
            <a:r>
              <a:rPr lang="en-US" sz="2800" dirty="0"/>
              <a:t>and Medicaid</a:t>
            </a:r>
          </a:p>
          <a:p>
            <a:r>
              <a:rPr lang="en-US" sz="3000" b="1" dirty="0" smtClean="0"/>
              <a:t>QI-1 </a:t>
            </a:r>
            <a:r>
              <a:rPr lang="en-US" sz="3000" b="1" dirty="0"/>
              <a:t>(Qualified Individual)</a:t>
            </a:r>
          </a:p>
          <a:p>
            <a:pPr marL="573088" lvl="2" indent="-111125"/>
            <a:r>
              <a:rPr lang="en-US" sz="2800" dirty="0" smtClean="0"/>
              <a:t>Pays the </a:t>
            </a:r>
            <a:r>
              <a:rPr lang="en-US" sz="2800" dirty="0"/>
              <a:t>monthly Medicare Part B premium ($104.90 for </a:t>
            </a:r>
            <a:r>
              <a:rPr lang="en-US" sz="2800" dirty="0" smtClean="0"/>
              <a:t>2015/$</a:t>
            </a:r>
            <a:r>
              <a:rPr lang="en-US" sz="2800" dirty="0"/>
              <a:t>121.80 for </a:t>
            </a:r>
            <a:r>
              <a:rPr lang="en-US" sz="2800" dirty="0" smtClean="0"/>
              <a:t>2016)</a:t>
            </a:r>
          </a:p>
          <a:p>
            <a:pPr marL="573088" lvl="2" indent="-111125"/>
            <a:r>
              <a:rPr lang="en-US" sz="2800" dirty="0" smtClean="0"/>
              <a:t>Automatically gives Extra </a:t>
            </a:r>
            <a:r>
              <a:rPr lang="en-US" sz="2800" dirty="0"/>
              <a:t>Help for Part D costs</a:t>
            </a:r>
          </a:p>
          <a:p>
            <a:pPr marL="573088" lvl="2" indent="-111125"/>
            <a:r>
              <a:rPr lang="en-US" sz="2800" dirty="0" smtClean="0"/>
              <a:t>You </a:t>
            </a:r>
            <a:r>
              <a:rPr lang="en-US" sz="2800" u="sng" dirty="0"/>
              <a:t>cannot</a:t>
            </a:r>
            <a:r>
              <a:rPr lang="en-US" sz="2800" dirty="0"/>
              <a:t> have both QI-1 and Medicaid</a:t>
            </a:r>
          </a:p>
          <a:p>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74</a:t>
            </a:fld>
            <a:endParaRPr lang="en-US"/>
          </a:p>
        </p:txBody>
      </p:sp>
    </p:spTree>
    <p:custDataLst>
      <p:tags r:id="rId1"/>
    </p:custDataLst>
    <p:extLst>
      <p:ext uri="{BB962C8B-B14F-4D97-AF65-F5344CB8AC3E}">
        <p14:creationId xmlns:p14="http://schemas.microsoft.com/office/powerpoint/2010/main" val="6285433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7620000" cy="563562"/>
          </a:xfrm>
        </p:spPr>
        <p:txBody>
          <a:bodyPr>
            <a:normAutofit fontScale="90000"/>
          </a:bodyPr>
          <a:lstStyle/>
          <a:p>
            <a:r>
              <a:rPr lang="en-US" sz="4000" b="1" dirty="0">
                <a:solidFill>
                  <a:schemeClr val="tx1"/>
                </a:solidFill>
              </a:rPr>
              <a:t>Medicare Part D – Extra Help</a:t>
            </a:r>
          </a:p>
        </p:txBody>
      </p:sp>
      <p:sp>
        <p:nvSpPr>
          <p:cNvPr id="6" name="Content Placeholder 5"/>
          <p:cNvSpPr>
            <a:spLocks noGrp="1"/>
          </p:cNvSpPr>
          <p:nvPr>
            <p:ph idx="1"/>
          </p:nvPr>
        </p:nvSpPr>
        <p:spPr>
          <a:xfrm>
            <a:off x="152400" y="838200"/>
            <a:ext cx="8534400" cy="5562600"/>
          </a:xfrm>
        </p:spPr>
        <p:txBody>
          <a:bodyPr>
            <a:normAutofit/>
          </a:bodyPr>
          <a:lstStyle/>
          <a:p>
            <a:r>
              <a:rPr lang="en-US" dirty="0"/>
              <a:t>Extra Help, also known as the Low-Income </a:t>
            </a:r>
            <a:r>
              <a:rPr lang="en-US" dirty="0" smtClean="0"/>
              <a:t>Subsidy </a:t>
            </a:r>
            <a:r>
              <a:rPr lang="en-US" dirty="0"/>
              <a:t>(LIS) Program, is a federal program that helps people with low incomes pay for most or all of the costs of Medicare prescription drug coverage (Part D).</a:t>
            </a:r>
          </a:p>
          <a:p>
            <a:r>
              <a:rPr lang="en-US" dirty="0"/>
              <a:t>Extra Helps pays for:</a:t>
            </a:r>
          </a:p>
          <a:p>
            <a:pPr lvl="1"/>
            <a:r>
              <a:rPr lang="en-US" sz="2400" dirty="0"/>
              <a:t>All or part of the monthly Part D </a:t>
            </a:r>
            <a:r>
              <a:rPr lang="en-US" sz="2400" b="1" dirty="0" smtClean="0"/>
              <a:t>premium</a:t>
            </a:r>
            <a:r>
              <a:rPr lang="en-US" sz="2400" dirty="0" smtClean="0"/>
              <a:t> up to $39.73;</a:t>
            </a:r>
            <a:endParaRPr lang="en-US" sz="2400" dirty="0"/>
          </a:p>
          <a:p>
            <a:pPr lvl="1"/>
            <a:r>
              <a:rPr lang="en-US" sz="2400" dirty="0"/>
              <a:t>All or part of the </a:t>
            </a:r>
            <a:r>
              <a:rPr lang="en-US" sz="2400" b="1" dirty="0"/>
              <a:t>yearly Part D deductible</a:t>
            </a:r>
            <a:r>
              <a:rPr lang="en-US" sz="2400" dirty="0"/>
              <a:t>;</a:t>
            </a:r>
          </a:p>
          <a:p>
            <a:pPr lvl="1"/>
            <a:r>
              <a:rPr lang="en-US" sz="2400" dirty="0" smtClean="0"/>
              <a:t>Most </a:t>
            </a:r>
            <a:r>
              <a:rPr lang="en-US" sz="2400" dirty="0"/>
              <a:t>of the </a:t>
            </a:r>
            <a:r>
              <a:rPr lang="en-US" sz="2400" b="1" dirty="0" smtClean="0"/>
              <a:t>coinsurance or copays </a:t>
            </a:r>
            <a:r>
              <a:rPr lang="en-US" sz="2400" dirty="0" smtClean="0"/>
              <a:t>for Part </a:t>
            </a:r>
            <a:r>
              <a:rPr lang="en-US" sz="2400" dirty="0"/>
              <a:t>D plan-covered drugs. Copayment for each covered drug is $7.40 or less</a:t>
            </a:r>
          </a:p>
          <a:p>
            <a:pPr lvl="1"/>
            <a:r>
              <a:rPr lang="en-US" sz="2400" dirty="0" smtClean="0"/>
              <a:t>People with Extra Help will </a:t>
            </a:r>
            <a:r>
              <a:rPr lang="en-US" sz="2400" dirty="0"/>
              <a:t>not have a coverage gap or “</a:t>
            </a:r>
            <a:r>
              <a:rPr lang="en-US" sz="2400" b="1" dirty="0"/>
              <a:t>donut hole</a:t>
            </a:r>
            <a:r>
              <a:rPr lang="en-US" sz="2400" dirty="0" smtClean="0"/>
              <a:t>”.  </a:t>
            </a:r>
          </a:p>
          <a:p>
            <a:r>
              <a:rPr lang="en-US" dirty="0" smtClean="0"/>
              <a:t>Most individuals are automatically deemed eligible for Extra Help by having Medicaid or the Medicare Savings Program. </a:t>
            </a:r>
          </a:p>
          <a:p>
            <a:endParaRPr lang="en-US" sz="2000" dirty="0" smtClean="0"/>
          </a:p>
          <a:p>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2328284227"/>
              </p:ext>
            </p:extLst>
          </p:nvPr>
        </p:nvGraphicFramePr>
        <p:xfrm>
          <a:off x="762000" y="8229600"/>
          <a:ext cx="7023305" cy="3022600"/>
        </p:xfrm>
        <a:graphic>
          <a:graphicData uri="http://schemas.openxmlformats.org/drawingml/2006/table">
            <a:tbl>
              <a:tblPr firstRow="1" bandRow="1">
                <a:tableStyleId>{5C22544A-7EE6-4342-B048-85BDC9FD1C3A}</a:tableStyleId>
              </a:tblPr>
              <a:tblGrid>
                <a:gridCol w="914400">
                  <a:extLst>
                    <a:ext uri="{9D8B030D-6E8A-4147-A177-3AD203B41FA5}">
                      <a16:colId xmlns="" xmlns:a16="http://schemas.microsoft.com/office/drawing/2014/main" val="20000"/>
                    </a:ext>
                  </a:extLst>
                </a:gridCol>
                <a:gridCol w="973455">
                  <a:extLst>
                    <a:ext uri="{9D8B030D-6E8A-4147-A177-3AD203B41FA5}">
                      <a16:colId xmlns="" xmlns:a16="http://schemas.microsoft.com/office/drawing/2014/main" val="20001"/>
                    </a:ext>
                  </a:extLst>
                </a:gridCol>
                <a:gridCol w="1325450">
                  <a:extLst>
                    <a:ext uri="{9D8B030D-6E8A-4147-A177-3AD203B41FA5}">
                      <a16:colId xmlns="" xmlns:a16="http://schemas.microsoft.com/office/drawing/2014/main" val="20002"/>
                    </a:ext>
                  </a:extLst>
                </a:gridCol>
                <a:gridCol w="3810000"/>
              </a:tblGrid>
              <a:tr h="370840">
                <a:tc>
                  <a:txBody>
                    <a:bodyPr/>
                    <a:lstStyle/>
                    <a:p>
                      <a:endParaRPr lang="en-US" sz="1600" dirty="0"/>
                    </a:p>
                  </a:txBody>
                  <a:tcPr/>
                </a:tc>
                <a:tc>
                  <a:txBody>
                    <a:bodyPr/>
                    <a:lstStyle/>
                    <a:p>
                      <a:r>
                        <a:rPr lang="en-US" sz="1600" dirty="0" smtClean="0"/>
                        <a:t>Income</a:t>
                      </a:r>
                      <a:endParaRPr lang="en-US" sz="1600" dirty="0"/>
                    </a:p>
                  </a:txBody>
                  <a:tcPr/>
                </a:tc>
                <a:tc>
                  <a:txBody>
                    <a:bodyPr/>
                    <a:lstStyle/>
                    <a:p>
                      <a:r>
                        <a:rPr lang="en-US" sz="1600" dirty="0" smtClean="0"/>
                        <a:t>Assets</a:t>
                      </a:r>
                      <a:endParaRPr lang="en-US" sz="1600" dirty="0"/>
                    </a:p>
                  </a:txBody>
                  <a:tcPr/>
                </a:tc>
                <a:tc>
                  <a:txBody>
                    <a:bodyPr/>
                    <a:lstStyle/>
                    <a:p>
                      <a:r>
                        <a:rPr lang="en-US" sz="1600" dirty="0" smtClean="0"/>
                        <a:t>Extra</a:t>
                      </a:r>
                      <a:r>
                        <a:rPr lang="en-US" sz="1600" baseline="0" dirty="0" smtClean="0"/>
                        <a:t> Help Coverage</a:t>
                      </a:r>
                      <a:endParaRPr lang="en-US" sz="1600" dirty="0"/>
                    </a:p>
                  </a:txBody>
                  <a:tcPr/>
                </a:tc>
                <a:extLst>
                  <a:ext uri="{0D108BD9-81ED-4DB2-BD59-A6C34878D82A}">
                    <a16:rowId xmlns="" xmlns:a16="http://schemas.microsoft.com/office/drawing/2014/main" val="10000"/>
                  </a:ext>
                </a:extLst>
              </a:tr>
              <a:tr h="543560">
                <a:tc>
                  <a:txBody>
                    <a:bodyPr/>
                    <a:lstStyle/>
                    <a:p>
                      <a:r>
                        <a:rPr lang="en-US" sz="1400" dirty="0" smtClean="0"/>
                        <a:t>Single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$1,356 	</a:t>
                      </a:r>
                    </a:p>
                    <a:p>
                      <a:endParaRPr lang="en-US" sz="1400" dirty="0"/>
                    </a:p>
                  </a:txBody>
                  <a:tcPr/>
                </a:tc>
                <a:tc>
                  <a:txBody>
                    <a:bodyPr/>
                    <a:lstStyle/>
                    <a:p>
                      <a:r>
                        <a:rPr lang="en-US" sz="1400" dirty="0" smtClean="0"/>
                        <a:t>$8,780</a:t>
                      </a:r>
                      <a:endParaRPr lang="en-US" sz="1400" dirty="0"/>
                    </a:p>
                  </a:txBody>
                  <a:tcPr/>
                </a:tc>
                <a:tc>
                  <a:txBody>
                    <a:bodyPr/>
                    <a:lstStyle/>
                    <a:p>
                      <a:r>
                        <a:rPr lang="en-US" sz="1400" b="1" i="0" u="none" strike="noStrike" kern="1200" baseline="0" dirty="0" smtClean="0">
                          <a:solidFill>
                            <a:schemeClr val="dk1"/>
                          </a:solidFill>
                          <a:latin typeface="+mn-lt"/>
                          <a:ea typeface="+mn-ea"/>
                          <a:cs typeface="+mn-cs"/>
                        </a:rPr>
                        <a:t>Full Extra Help : </a:t>
                      </a:r>
                      <a:r>
                        <a:rPr lang="en-US" sz="1400" b="0" i="0" u="none" strike="noStrike" kern="1200" baseline="0" dirty="0" smtClean="0">
                          <a:solidFill>
                            <a:schemeClr val="dk1"/>
                          </a:solidFill>
                          <a:latin typeface="+mn-lt"/>
                          <a:ea typeface="+mn-ea"/>
                          <a:cs typeface="+mn-cs"/>
                        </a:rPr>
                        <a:t>$0 premium and deductible </a:t>
                      </a:r>
                      <a:r>
                        <a:rPr lang="en-US" sz="1600" b="0" i="0" u="none" strike="noStrike" kern="1200" baseline="0" dirty="0" smtClean="0">
                          <a:solidFill>
                            <a:schemeClr val="dk1"/>
                          </a:solidFill>
                          <a:latin typeface="+mn-lt"/>
                          <a:ea typeface="+mn-ea"/>
                          <a:cs typeface="+mn-cs"/>
                        </a:rPr>
                        <a:t>$2.95 generic copay </a:t>
                      </a:r>
                    </a:p>
                    <a:p>
                      <a:r>
                        <a:rPr lang="en-US" sz="1600" b="0" i="0" u="none" strike="noStrike" kern="1200" baseline="0" dirty="0" smtClean="0">
                          <a:solidFill>
                            <a:schemeClr val="dk1"/>
                          </a:solidFill>
                          <a:latin typeface="+mn-lt"/>
                          <a:ea typeface="+mn-ea"/>
                          <a:cs typeface="+mn-cs"/>
                        </a:rPr>
                        <a:t>$7.40 brand-name copay </a:t>
                      </a:r>
                    </a:p>
                    <a:p>
                      <a:r>
                        <a:rPr lang="en-US" sz="1600" b="0" i="0" u="none" strike="noStrike" kern="1200" baseline="0" dirty="0" smtClean="0">
                          <a:solidFill>
                            <a:schemeClr val="dk1"/>
                          </a:solidFill>
                          <a:latin typeface="+mn-lt"/>
                          <a:ea typeface="+mn-ea"/>
                          <a:cs typeface="+mn-cs"/>
                        </a:rPr>
                        <a:t>No copay after $4,850 in out of pocket drug costs </a:t>
                      </a:r>
                      <a:r>
                        <a:rPr lang="en-US" sz="1800" b="0" i="0" u="none" strike="noStrike" kern="1200" baseline="0" dirty="0" smtClean="0">
                          <a:solidFill>
                            <a:schemeClr val="dk1"/>
                          </a:solidFill>
                          <a:latin typeface="+mn-lt"/>
                          <a:ea typeface="+mn-ea"/>
                          <a:cs typeface="+mn-cs"/>
                        </a:rPr>
                        <a:t>	</a:t>
                      </a:r>
                    </a:p>
                    <a:p>
                      <a:r>
                        <a:rPr lang="en-US" sz="1400" b="0" i="0" u="none" strike="noStrike" kern="1200" baseline="0" dirty="0" smtClean="0">
                          <a:solidFill>
                            <a:schemeClr val="dk1"/>
                          </a:solidFill>
                          <a:latin typeface="+mn-lt"/>
                          <a:ea typeface="+mn-ea"/>
                          <a:cs typeface="+mn-cs"/>
                        </a:rPr>
                        <a:t>	</a:t>
                      </a:r>
                    </a:p>
                    <a:p>
                      <a:endParaRPr lang="en-US" sz="1400" dirty="0"/>
                    </a:p>
                  </a:txBody>
                  <a:tcPr/>
                </a:tc>
                <a:extLst>
                  <a:ext uri="{0D108BD9-81ED-4DB2-BD59-A6C34878D82A}">
                    <a16:rowId xmlns="" xmlns:a16="http://schemas.microsoft.com/office/drawing/2014/main" val="10001"/>
                  </a:ext>
                </a:extLst>
              </a:tr>
              <a:tr h="543560">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70840">
                <a:tc>
                  <a:txBody>
                    <a:bodyPr/>
                    <a:lstStyle/>
                    <a:p>
                      <a:r>
                        <a:rPr lang="en-US" sz="1600" dirty="0" smtClean="0"/>
                        <a:t>Couple</a:t>
                      </a:r>
                      <a:endParaRPr lang="en-US" sz="1600" dirty="0"/>
                    </a:p>
                  </a:txBody>
                  <a:tcPr/>
                </a:tc>
                <a:tc>
                  <a:txBody>
                    <a:bodyPr/>
                    <a:lstStyle/>
                    <a:p>
                      <a:r>
                        <a:rPr lang="en-US" sz="1600" dirty="0" smtClean="0"/>
                        <a:t>$1,822</a:t>
                      </a:r>
                      <a:endParaRPr lang="en-US" sz="1600" dirty="0"/>
                    </a:p>
                  </a:txBody>
                  <a:tcPr/>
                </a:tc>
                <a:tc>
                  <a:txBody>
                    <a:bodyPr/>
                    <a:lstStyle/>
                    <a:p>
                      <a:r>
                        <a:rPr lang="en-US" sz="1600" dirty="0" smtClean="0"/>
                        <a:t>$13,930</a:t>
                      </a:r>
                      <a:endParaRPr lang="en-US" sz="1600" dirty="0"/>
                    </a:p>
                  </a:txBody>
                  <a:tcPr/>
                </a:tc>
                <a:tc>
                  <a:txBody>
                    <a:bodyPr/>
                    <a:lstStyle/>
                    <a:p>
                      <a:endParaRPr lang="en-US" sz="1600" dirty="0"/>
                    </a:p>
                  </a:txBody>
                  <a:tcPr/>
                </a:tc>
                <a:extLst>
                  <a:ext uri="{0D108BD9-81ED-4DB2-BD59-A6C34878D82A}">
                    <a16:rowId xmlns="" xmlns:a16="http://schemas.microsoft.com/office/drawing/2014/main" val="10002"/>
                  </a:ext>
                </a:extLst>
              </a:tr>
            </a:tbl>
          </a:graphicData>
        </a:graphic>
      </p:graphicFrame>
      <p:sp>
        <p:nvSpPr>
          <p:cNvPr id="2" name="Slide Number Placeholder 1"/>
          <p:cNvSpPr>
            <a:spLocks noGrp="1"/>
          </p:cNvSpPr>
          <p:nvPr>
            <p:ph type="sldNum" sz="quarter" idx="12"/>
          </p:nvPr>
        </p:nvSpPr>
        <p:spPr/>
        <p:txBody>
          <a:bodyPr/>
          <a:lstStyle/>
          <a:p>
            <a:pPr>
              <a:defRPr/>
            </a:pPr>
            <a:fld id="{1E107DAD-D09B-451F-85A5-E6AF2E2057A5}" type="slidenum">
              <a:rPr lang="en-US" smtClean="0"/>
              <a:pPr>
                <a:defRPr/>
              </a:pPr>
              <a:t>75</a:t>
            </a:fld>
            <a:endParaRPr lang="en-US"/>
          </a:p>
        </p:txBody>
      </p:sp>
    </p:spTree>
    <p:custDataLst>
      <p:tags r:id="rId1"/>
    </p:custDataLst>
    <p:extLst>
      <p:ext uri="{BB962C8B-B14F-4D97-AF65-F5344CB8AC3E}">
        <p14:creationId xmlns:p14="http://schemas.microsoft.com/office/powerpoint/2010/main" val="41083667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762000"/>
          </a:xfrm>
        </p:spPr>
        <p:txBody>
          <a:bodyPr/>
          <a:lstStyle/>
          <a:p>
            <a:r>
              <a:rPr lang="en-US" dirty="0" smtClean="0">
                <a:solidFill>
                  <a:schemeClr val="tx1"/>
                </a:solidFill>
              </a:rPr>
              <a:t>Extra Help through SSA</a:t>
            </a:r>
            <a:endParaRPr lang="en-US" dirty="0"/>
          </a:p>
        </p:txBody>
      </p:sp>
      <p:sp>
        <p:nvSpPr>
          <p:cNvPr id="3" name="Content Placeholder 2"/>
          <p:cNvSpPr>
            <a:spLocks noGrp="1"/>
          </p:cNvSpPr>
          <p:nvPr>
            <p:ph sz="half" idx="1"/>
          </p:nvPr>
        </p:nvSpPr>
        <p:spPr>
          <a:xfrm>
            <a:off x="533400" y="914400"/>
            <a:ext cx="8382000" cy="5410200"/>
          </a:xfrm>
        </p:spPr>
        <p:txBody>
          <a:bodyPr/>
          <a:lstStyle/>
          <a:p>
            <a:r>
              <a:rPr lang="en-US" sz="2000" dirty="0" smtClean="0"/>
              <a:t>Individuals who have not been automatically deemed eligible can apply for Extra Help through the Social Security Administration.  Since eligibility is stricter than NYS Medicare Savings Program, few New Yorkers apply  with the SSA.  Like MSP, income limit is 135% Federal Poverty Line, but there is a low asset limit, while MSP in NYS has no asset limit. </a:t>
            </a:r>
            <a:endParaRPr lang="en-US" dirty="0"/>
          </a:p>
        </p:txBody>
      </p:sp>
      <p:sp>
        <p:nvSpPr>
          <p:cNvPr id="5" name="Slide Number Placeholder 4"/>
          <p:cNvSpPr>
            <a:spLocks noGrp="1"/>
          </p:cNvSpPr>
          <p:nvPr>
            <p:ph type="sldNum" sz="quarter" idx="12"/>
          </p:nvPr>
        </p:nvSpPr>
        <p:spPr/>
        <p:txBody>
          <a:bodyPr/>
          <a:lstStyle/>
          <a:p>
            <a:pPr>
              <a:defRPr/>
            </a:pPr>
            <a:fld id="{D65F0FF0-CE75-4D15-A0DC-B7480DAD83CC}" type="slidenum">
              <a:rPr lang="en-US" smtClean="0"/>
              <a:pPr>
                <a:defRPr/>
              </a:pPr>
              <a:t>76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270460877"/>
              </p:ext>
            </p:extLst>
          </p:nvPr>
        </p:nvGraphicFramePr>
        <p:xfrm>
          <a:off x="609600" y="2514600"/>
          <a:ext cx="7772399" cy="3141275"/>
        </p:xfrm>
        <a:graphic>
          <a:graphicData uri="http://schemas.openxmlformats.org/drawingml/2006/table">
            <a:tbl>
              <a:tblPr firstRow="1" bandRow="1">
                <a:tableStyleId>{5C22544A-7EE6-4342-B048-85BDC9FD1C3A}</a:tableStyleId>
              </a:tblPr>
              <a:tblGrid>
                <a:gridCol w="1405647">
                  <a:extLst>
                    <a:ext uri="{9D8B030D-6E8A-4147-A177-3AD203B41FA5}">
                      <a16:colId xmlns="" xmlns:a16="http://schemas.microsoft.com/office/drawing/2014/main" val="20001"/>
                    </a:ext>
                  </a:extLst>
                </a:gridCol>
                <a:gridCol w="1488331">
                  <a:extLst>
                    <a:ext uri="{9D8B030D-6E8A-4147-A177-3AD203B41FA5}">
                      <a16:colId xmlns="" xmlns:a16="http://schemas.microsoft.com/office/drawing/2014/main" val="20002"/>
                    </a:ext>
                  </a:extLst>
                </a:gridCol>
                <a:gridCol w="4878421"/>
              </a:tblGrid>
              <a:tr h="318206">
                <a:tc>
                  <a:txBody>
                    <a:bodyPr/>
                    <a:lstStyle/>
                    <a:p>
                      <a:r>
                        <a:rPr lang="en-US" sz="1600" dirty="0" smtClean="0"/>
                        <a:t>Income</a:t>
                      </a:r>
                      <a:endParaRPr lang="en-US" sz="1600" dirty="0"/>
                    </a:p>
                  </a:txBody>
                  <a:tcPr/>
                </a:tc>
                <a:tc>
                  <a:txBody>
                    <a:bodyPr/>
                    <a:lstStyle/>
                    <a:p>
                      <a:r>
                        <a:rPr lang="en-US" sz="1600" dirty="0" smtClean="0"/>
                        <a:t>Assets</a:t>
                      </a:r>
                      <a:endParaRPr lang="en-US" sz="1600" dirty="0"/>
                    </a:p>
                  </a:txBody>
                  <a:tcPr/>
                </a:tc>
                <a:tc>
                  <a:txBody>
                    <a:bodyPr/>
                    <a:lstStyle/>
                    <a:p>
                      <a:r>
                        <a:rPr lang="en-US" sz="1600" dirty="0" smtClean="0"/>
                        <a:t>Extra</a:t>
                      </a:r>
                      <a:r>
                        <a:rPr lang="en-US" sz="1600" baseline="0" dirty="0" smtClean="0"/>
                        <a:t> Help Coverage</a:t>
                      </a:r>
                      <a:endParaRPr lang="en-US" sz="1600" dirty="0"/>
                    </a:p>
                  </a:txBody>
                  <a:tcPr/>
                </a:tc>
                <a:extLst>
                  <a:ext uri="{0D108BD9-81ED-4DB2-BD59-A6C34878D82A}">
                    <a16:rowId xmlns="" xmlns:a16="http://schemas.microsoft.com/office/drawing/2014/main" val="10000"/>
                  </a:ext>
                </a:extLst>
              </a:tr>
              <a:tr h="1099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smtClean="0">
                          <a:solidFill>
                            <a:schemeClr val="dk1"/>
                          </a:solidFill>
                          <a:latin typeface="+mn-lt"/>
                          <a:ea typeface="+mn-ea"/>
                          <a:cs typeface="+mn-cs"/>
                        </a:rPr>
                        <a:t>Single:  $1,356</a:t>
                      </a:r>
                      <a:endParaRPr lang="en-US" sz="1400" b="0" i="0" u="none" strike="noStrike"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smtClean="0">
                          <a:solidFill>
                            <a:schemeClr val="dk1"/>
                          </a:solidFill>
                          <a:latin typeface="+mn-lt"/>
                          <a:ea typeface="+mn-ea"/>
                          <a:cs typeface="+mn-cs"/>
                        </a:rPr>
                        <a:t>Couple:  $1822 </a:t>
                      </a:r>
                      <a:r>
                        <a:rPr lang="en-US" sz="1400" b="0" i="0" u="none" strike="noStrike" kern="1200" baseline="0" dirty="0" smtClean="0">
                          <a:solidFill>
                            <a:schemeClr val="dk1"/>
                          </a:solidFill>
                          <a:latin typeface="+mn-lt"/>
                          <a:ea typeface="+mn-ea"/>
                          <a:cs typeface="+mn-cs"/>
                        </a:rPr>
                        <a:t>	</a:t>
                      </a:r>
                    </a:p>
                    <a:p>
                      <a:endParaRPr lang="en-US" sz="1400" dirty="0"/>
                    </a:p>
                  </a:txBody>
                  <a:tcPr/>
                </a:tc>
                <a:tc>
                  <a:txBody>
                    <a:bodyPr/>
                    <a:lstStyle/>
                    <a:p>
                      <a:r>
                        <a:rPr lang="en-US" sz="1400" dirty="0" smtClean="0"/>
                        <a:t>Single: $8,780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Couple: $13,930</a:t>
                      </a:r>
                    </a:p>
                    <a:p>
                      <a:endParaRPr lang="en-US" sz="1400" dirty="0"/>
                    </a:p>
                  </a:txBody>
                  <a:tcPr/>
                </a:tc>
                <a:tc>
                  <a:txBody>
                    <a:bodyPr/>
                    <a:lstStyle/>
                    <a:p>
                      <a:r>
                        <a:rPr lang="en-US" sz="1400" b="1" i="0" u="none" strike="noStrike" kern="1200" baseline="0" dirty="0" smtClean="0">
                          <a:solidFill>
                            <a:schemeClr val="dk1"/>
                          </a:solidFill>
                          <a:latin typeface="+mn-lt"/>
                          <a:ea typeface="+mn-ea"/>
                          <a:cs typeface="+mn-cs"/>
                        </a:rPr>
                        <a:t>Full Extra Help : </a:t>
                      </a:r>
                      <a:r>
                        <a:rPr lang="en-US" sz="1400" b="0" i="0" u="none" strike="noStrike" kern="1200" baseline="0" dirty="0" smtClean="0">
                          <a:solidFill>
                            <a:schemeClr val="dk1"/>
                          </a:solidFill>
                          <a:latin typeface="+mn-lt"/>
                          <a:ea typeface="+mn-ea"/>
                          <a:cs typeface="+mn-cs"/>
                        </a:rPr>
                        <a:t>$0 premium and deductible </a:t>
                      </a:r>
                    </a:p>
                    <a:p>
                      <a:r>
                        <a:rPr lang="en-US" sz="1400" b="0" i="0" u="none" strike="noStrike" kern="1200" baseline="0" dirty="0" smtClean="0">
                          <a:solidFill>
                            <a:schemeClr val="dk1"/>
                          </a:solidFill>
                          <a:latin typeface="+mn-lt"/>
                          <a:ea typeface="+mn-ea"/>
                          <a:cs typeface="+mn-cs"/>
                        </a:rPr>
                        <a:t>$2.95 generic copay </a:t>
                      </a:r>
                    </a:p>
                    <a:p>
                      <a:r>
                        <a:rPr lang="en-US" sz="1400" b="0" i="0" u="none" strike="noStrike" kern="1200" baseline="0" dirty="0" smtClean="0">
                          <a:solidFill>
                            <a:schemeClr val="dk1"/>
                          </a:solidFill>
                          <a:latin typeface="+mn-lt"/>
                          <a:ea typeface="+mn-ea"/>
                          <a:cs typeface="+mn-cs"/>
                        </a:rPr>
                        <a:t>$7.40 brand-name copay </a:t>
                      </a:r>
                    </a:p>
                    <a:p>
                      <a:r>
                        <a:rPr lang="en-US" sz="1400" b="0" i="0" u="none" strike="noStrike" kern="1200" baseline="0" dirty="0" smtClean="0">
                          <a:solidFill>
                            <a:schemeClr val="dk1"/>
                          </a:solidFill>
                          <a:latin typeface="+mn-lt"/>
                          <a:ea typeface="+mn-ea"/>
                          <a:cs typeface="+mn-cs"/>
                        </a:rPr>
                        <a:t>No copay after $4,850 in out of pocket drug costs </a:t>
                      </a:r>
                      <a:endParaRPr lang="en-US" sz="1400" dirty="0"/>
                    </a:p>
                  </a:txBody>
                  <a:tcPr/>
                </a:tc>
                <a:extLst>
                  <a:ext uri="{0D108BD9-81ED-4DB2-BD59-A6C34878D82A}">
                    <a16:rowId xmlns="" xmlns:a16="http://schemas.microsoft.com/office/drawing/2014/main" val="10001"/>
                  </a:ext>
                </a:extLst>
              </a:tr>
              <a:tr h="17067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Below</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Single:  $1,505</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Couple: $2022	</a:t>
                      </a:r>
                    </a:p>
                  </a:txBody>
                  <a:tcPr/>
                </a:tc>
                <a:tc>
                  <a:txBody>
                    <a:bodyPr/>
                    <a:lstStyle/>
                    <a:p>
                      <a:r>
                        <a:rPr lang="en-US" sz="1400" dirty="0" smtClean="0"/>
                        <a:t>Single:   $13,640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Couple:  </a:t>
                      </a:r>
                      <a:r>
                        <a:rPr lang="en-US" sz="1400" b="0" i="0" u="none" strike="noStrike" kern="1200" baseline="0" dirty="0" smtClean="0">
                          <a:solidFill>
                            <a:schemeClr val="dk1"/>
                          </a:solidFill>
                          <a:latin typeface="+mn-lt"/>
                          <a:ea typeface="+mn-ea"/>
                          <a:cs typeface="+mn-cs"/>
                        </a:rPr>
                        <a:t>$27,250</a:t>
                      </a: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tc>
                <a:tc>
                  <a:txBody>
                    <a:bodyPr/>
                    <a:lstStyle/>
                    <a:p>
                      <a:pPr>
                        <a:spcAft>
                          <a:spcPts val="0"/>
                        </a:spcAft>
                      </a:pPr>
                      <a:r>
                        <a:rPr lang="en-US" sz="1400" b="1" i="0" u="none" strike="noStrike" kern="1200" baseline="0" dirty="0" smtClean="0">
                          <a:solidFill>
                            <a:schemeClr val="dk1"/>
                          </a:solidFill>
                          <a:latin typeface="+mn-lt"/>
                          <a:ea typeface="+mn-ea"/>
                          <a:cs typeface="+mn-cs"/>
                        </a:rPr>
                        <a:t>Partial Extra Help </a:t>
                      </a:r>
                      <a:endParaRPr lang="en-US" sz="1400" b="0" i="0" u="none" strike="noStrike" kern="1200" baseline="0" dirty="0" smtClean="0">
                        <a:solidFill>
                          <a:schemeClr val="dk1"/>
                        </a:solidFill>
                        <a:latin typeface="+mn-lt"/>
                        <a:ea typeface="+mn-ea"/>
                        <a:cs typeface="+mn-cs"/>
                      </a:endParaRPr>
                    </a:p>
                    <a:p>
                      <a:pPr>
                        <a:spcAft>
                          <a:spcPts val="0"/>
                        </a:spcAft>
                      </a:pPr>
                      <a:r>
                        <a:rPr lang="en-US" sz="1400" b="0" i="0" u="none" strike="noStrike" kern="1200" baseline="0" dirty="0" smtClean="0">
                          <a:solidFill>
                            <a:schemeClr val="dk1"/>
                          </a:solidFill>
                          <a:latin typeface="+mn-lt"/>
                          <a:ea typeface="+mn-ea"/>
                          <a:cs typeface="+mn-cs"/>
                        </a:rPr>
                        <a:t>Premium depends on your income </a:t>
                      </a:r>
                    </a:p>
                    <a:p>
                      <a:pPr>
                        <a:spcAft>
                          <a:spcPts val="0"/>
                        </a:spcAft>
                      </a:pPr>
                      <a:r>
                        <a:rPr lang="en-US" sz="1400" b="0" i="0" u="none" strike="noStrike" kern="1200" baseline="0" dirty="0" smtClean="0">
                          <a:solidFill>
                            <a:schemeClr val="dk1"/>
                          </a:solidFill>
                          <a:latin typeface="+mn-lt"/>
                          <a:ea typeface="+mn-ea"/>
                          <a:cs typeface="+mn-cs"/>
                        </a:rPr>
                        <a:t>$74 deductible or the plan’s standard deductible, whichever is cheaper 	</a:t>
                      </a:r>
                    </a:p>
                    <a:p>
                      <a:pPr>
                        <a:spcAft>
                          <a:spcPts val="0"/>
                        </a:spcAft>
                      </a:pPr>
                      <a:r>
                        <a:rPr lang="en-US" sz="1400" b="0" i="0" u="none" strike="noStrike" kern="1200" baseline="0" dirty="0" smtClean="0">
                          <a:solidFill>
                            <a:schemeClr val="dk1"/>
                          </a:solidFill>
                          <a:latin typeface="+mn-lt"/>
                          <a:ea typeface="+mn-ea"/>
                          <a:cs typeface="+mn-cs"/>
                        </a:rPr>
                        <a:t>15% coinsurance or the plan copay, whichever is less After $4,850 in out of pocket drug costs, you pay $2.95/generic &amp; $7.40/brand-name or 5% of the cost, whichever is greater </a:t>
                      </a:r>
                      <a:endParaRPr lang="en-US" sz="1400" dirty="0"/>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5402728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p:nvPr>
        </p:nvSpPr>
        <p:spPr>
          <a:xfrm>
            <a:off x="381000" y="228600"/>
            <a:ext cx="8229600" cy="609600"/>
          </a:xfrm>
        </p:spPr>
        <p:txBody>
          <a:bodyPr>
            <a:normAutofit/>
          </a:bodyPr>
          <a:lstStyle/>
          <a:p>
            <a:r>
              <a:rPr lang="en-US" sz="3200" dirty="0" smtClean="0">
                <a:effectLst/>
                <a:ea typeface="ＭＳ Ｐゴシック" charset="0"/>
                <a:cs typeface="ＭＳ Ｐゴシック" charset="0"/>
              </a:rPr>
              <a:t>Elderly Pharmaceutical Insurance Coverage (EPIC)</a:t>
            </a:r>
            <a:endParaRPr lang="en-US" sz="3200" dirty="0">
              <a:effectLst/>
              <a:ea typeface="ＭＳ Ｐゴシック" charset="0"/>
              <a:cs typeface="ＭＳ Ｐゴシック" charset="0"/>
            </a:endParaRPr>
          </a:p>
        </p:txBody>
      </p:sp>
      <p:sp>
        <p:nvSpPr>
          <p:cNvPr id="62466" name="Rectangle 3"/>
          <p:cNvSpPr>
            <a:spLocks noGrp="1"/>
          </p:cNvSpPr>
          <p:nvPr>
            <p:ph type="body" idx="1"/>
          </p:nvPr>
        </p:nvSpPr>
        <p:spPr>
          <a:xfrm>
            <a:off x="152400" y="762000"/>
            <a:ext cx="8763000" cy="5943600"/>
          </a:xfrm>
          <a:solidFill>
            <a:schemeClr val="bg1"/>
          </a:solidFill>
        </p:spPr>
        <p:txBody>
          <a:bodyPr/>
          <a:lstStyle/>
          <a:p>
            <a:pPr lvl="1"/>
            <a:r>
              <a:rPr lang="en-US" dirty="0" smtClean="0">
                <a:ea typeface="ＭＳ Ｐゴシック" charset="0"/>
              </a:rPr>
              <a:t>Eligibility</a:t>
            </a:r>
          </a:p>
          <a:p>
            <a:pPr lvl="2"/>
            <a:r>
              <a:rPr lang="en-US" sz="2000" dirty="0" smtClean="0">
                <a:ea typeface="ＭＳ Ｐゴシック" charset="0"/>
              </a:rPr>
              <a:t>NYS Resident</a:t>
            </a:r>
          </a:p>
          <a:p>
            <a:pPr lvl="2"/>
            <a:r>
              <a:rPr lang="en-US" sz="2000" dirty="0" smtClean="0">
                <a:ea typeface="ＭＳ Ｐゴシック" charset="0"/>
              </a:rPr>
              <a:t>65 years of age</a:t>
            </a:r>
          </a:p>
          <a:p>
            <a:pPr lvl="2"/>
            <a:r>
              <a:rPr lang="en-US" sz="2000" dirty="0" smtClean="0"/>
              <a:t>annual </a:t>
            </a:r>
            <a:r>
              <a:rPr lang="en-US" sz="2000" dirty="0" smtClean="0"/>
              <a:t>income: &lt; 75,000 single </a:t>
            </a:r>
            <a:r>
              <a:rPr lang="en-US" sz="2000" dirty="0"/>
              <a:t>or </a:t>
            </a:r>
            <a:r>
              <a:rPr lang="en-US" sz="2000" dirty="0" smtClean="0"/>
              <a:t>&lt; $</a:t>
            </a:r>
            <a:r>
              <a:rPr lang="en-US" sz="2000" dirty="0"/>
              <a:t>100,000 if </a:t>
            </a:r>
            <a:r>
              <a:rPr lang="en-US" sz="2000" dirty="0" smtClean="0"/>
              <a:t>married.  NO ASSET LIMIT </a:t>
            </a:r>
            <a:endParaRPr lang="en-US" sz="2000" dirty="0" smtClean="0">
              <a:ea typeface="ＭＳ Ｐゴシック" charset="0"/>
            </a:endParaRPr>
          </a:p>
          <a:p>
            <a:pPr lvl="2"/>
            <a:r>
              <a:rPr lang="en-US" sz="2000" dirty="0"/>
              <a:t>be enrolled or eligible to be enrolled in a Medicare Part D plan (no exceptions), and </a:t>
            </a:r>
            <a:endParaRPr lang="en-US" sz="2000" dirty="0" smtClean="0"/>
          </a:p>
          <a:p>
            <a:pPr lvl="2"/>
            <a:r>
              <a:rPr lang="en-US" sz="2000" dirty="0" smtClean="0"/>
              <a:t>not </a:t>
            </a:r>
            <a:r>
              <a:rPr lang="en-US" sz="2000" dirty="0"/>
              <a:t>be receiving full </a:t>
            </a:r>
            <a:r>
              <a:rPr lang="en-US" sz="2000" dirty="0" smtClean="0"/>
              <a:t>Medicaid (must have a spend-down)</a:t>
            </a:r>
          </a:p>
          <a:p>
            <a:pPr lvl="1"/>
            <a:r>
              <a:rPr lang="en-US" dirty="0" smtClean="0">
                <a:ea typeface="ＭＳ Ｐゴシック" charset="0"/>
              </a:rPr>
              <a:t>Fee EPIC</a:t>
            </a:r>
            <a:endParaRPr lang="en-US" dirty="0">
              <a:ea typeface="ＭＳ Ｐゴシック" charset="0"/>
            </a:endParaRPr>
          </a:p>
          <a:p>
            <a:pPr lvl="2"/>
            <a:r>
              <a:rPr lang="en-US" sz="2000" dirty="0">
                <a:ea typeface="ＭＳ Ｐゴシック" charset="0"/>
              </a:rPr>
              <a:t>Income eligibility threshold:  $20,000 yearly/singles, $26,000/couples. </a:t>
            </a:r>
          </a:p>
          <a:p>
            <a:pPr lvl="2"/>
            <a:r>
              <a:rPr lang="en-US" sz="2000" dirty="0">
                <a:ea typeface="ＭＳ Ｐゴシック" charset="0"/>
              </a:rPr>
              <a:t>Members are charged an annual fee on a sliding scale basis.  Fee ranges from $8 to 300 and is waived for full "Extra Help" recipients.</a:t>
            </a:r>
          </a:p>
          <a:p>
            <a:pPr lvl="1"/>
            <a:r>
              <a:rPr lang="en-US" dirty="0">
                <a:ea typeface="ＭＳ Ｐゴシック" charset="0"/>
              </a:rPr>
              <a:t>Deductible</a:t>
            </a:r>
          </a:p>
          <a:p>
            <a:pPr lvl="2"/>
            <a:r>
              <a:rPr lang="en-US" sz="2000" dirty="0">
                <a:ea typeface="ＭＳ Ｐゴシック" charset="0"/>
              </a:rPr>
              <a:t>Income eligibility threshold:  $20,001-</a:t>
            </a:r>
            <a:r>
              <a:rPr lang="en-US" sz="2000" dirty="0" smtClean="0">
                <a:ea typeface="ＭＳ Ｐゴシック" charset="0"/>
              </a:rPr>
              <a:t>$75,000 </a:t>
            </a:r>
            <a:r>
              <a:rPr lang="en-US" sz="2000" dirty="0">
                <a:ea typeface="ＭＳ Ｐゴシック" charset="0"/>
              </a:rPr>
              <a:t>yearly (single); $26,001-</a:t>
            </a:r>
            <a:r>
              <a:rPr lang="en-US" sz="2000" dirty="0" smtClean="0">
                <a:ea typeface="ＭＳ Ｐゴシック" charset="0"/>
              </a:rPr>
              <a:t>$100,000 yearly </a:t>
            </a:r>
            <a:r>
              <a:rPr lang="en-US" sz="2000" dirty="0">
                <a:ea typeface="ＭＳ Ｐゴシック" charset="0"/>
              </a:rPr>
              <a:t>(couples).</a:t>
            </a:r>
          </a:p>
          <a:p>
            <a:pPr lvl="2"/>
            <a:r>
              <a:rPr lang="en-US" sz="2000" dirty="0">
                <a:ea typeface="ＭＳ Ｐゴシック" charset="0"/>
              </a:rPr>
              <a:t>No fee charged, but no EPIC coverage until member's out of pocket Part D drug costs meet deductible, which ranges from $530 to </a:t>
            </a:r>
            <a:r>
              <a:rPr lang="en-US" sz="2000" dirty="0" smtClean="0">
                <a:ea typeface="ＭＳ Ｐゴシック" charset="0"/>
              </a:rPr>
              <a:t>$3,215 </a:t>
            </a:r>
            <a:r>
              <a:rPr lang="en-US" sz="2000" dirty="0">
                <a:ea typeface="ＭＳ Ｐゴシック" charset="0"/>
              </a:rPr>
              <a:t>based on the household income. </a:t>
            </a:r>
          </a:p>
          <a:p>
            <a:pPr marL="274637" lvl="1" indent="0">
              <a:lnSpc>
                <a:spcPct val="120000"/>
              </a:lnSpc>
              <a:buNone/>
            </a:pPr>
            <a:endParaRPr lang="en-US" sz="2000" dirty="0">
              <a:ea typeface="ＭＳ Ｐゴシック" charset="0"/>
            </a:endParaRPr>
          </a:p>
        </p:txBody>
      </p:sp>
      <p:sp>
        <p:nvSpPr>
          <p:cNvPr id="2" name="Slide Number Placeholder 1"/>
          <p:cNvSpPr>
            <a:spLocks noGrp="1"/>
          </p:cNvSpPr>
          <p:nvPr>
            <p:ph type="sldNum" sz="quarter" idx="12"/>
          </p:nvPr>
        </p:nvSpPr>
        <p:spPr/>
        <p:txBody>
          <a:bodyPr/>
          <a:lstStyle/>
          <a:p>
            <a:pPr>
              <a:defRPr/>
            </a:pPr>
            <a:fld id="{9BA44302-8A39-F541-AB70-EE12D47B1413}" type="slidenum">
              <a:rPr lang="en-US" smtClean="0"/>
              <a:pPr>
                <a:defRPr/>
              </a:pPr>
              <a:t>77</a:t>
            </a:fld>
            <a:endParaRPr lang="en-US"/>
          </a:p>
        </p:txBody>
      </p:sp>
    </p:spTree>
    <p:extLst>
      <p:ext uri="{BB962C8B-B14F-4D97-AF65-F5344CB8AC3E}">
        <p14:creationId xmlns:p14="http://schemas.microsoft.com/office/powerpoint/2010/main" val="811693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p:nvPr>
        </p:nvSpPr>
        <p:spPr>
          <a:xfrm>
            <a:off x="457200" y="304800"/>
            <a:ext cx="8229600" cy="990600"/>
          </a:xfrm>
        </p:spPr>
        <p:txBody>
          <a:bodyPr/>
          <a:lstStyle/>
          <a:p>
            <a:r>
              <a:rPr lang="en-US" dirty="0" smtClean="0">
                <a:effectLst/>
                <a:ea typeface="ＭＳ Ｐゴシック" charset="0"/>
                <a:cs typeface="ＭＳ Ｐゴシック" charset="0"/>
              </a:rPr>
              <a:t>EPIC – How it Works with Part D</a:t>
            </a:r>
            <a:endParaRPr lang="en-US" dirty="0">
              <a:effectLst/>
              <a:ea typeface="ＭＳ Ｐゴシック" charset="0"/>
              <a:cs typeface="ＭＳ Ｐゴシック" charset="0"/>
            </a:endParaRPr>
          </a:p>
        </p:txBody>
      </p:sp>
      <p:sp>
        <p:nvSpPr>
          <p:cNvPr id="64514" name="Rectangle 3"/>
          <p:cNvSpPr>
            <a:spLocks noGrp="1"/>
          </p:cNvSpPr>
          <p:nvPr>
            <p:ph type="body" idx="1"/>
          </p:nvPr>
        </p:nvSpPr>
        <p:spPr>
          <a:xfrm>
            <a:off x="304800" y="1143000"/>
            <a:ext cx="8686800" cy="5562600"/>
          </a:xfrm>
          <a:solidFill>
            <a:schemeClr val="bg1"/>
          </a:solidFill>
        </p:spPr>
        <p:txBody>
          <a:bodyPr/>
          <a:lstStyle/>
          <a:p>
            <a:pPr marL="317" lvl="1" indent="0">
              <a:buNone/>
            </a:pPr>
            <a:r>
              <a:rPr lang="en-US" sz="2400" b="1" dirty="0" smtClean="0">
                <a:ea typeface="ＭＳ Ｐゴシック" charset="0"/>
              </a:rPr>
              <a:t>Deductible</a:t>
            </a:r>
            <a:r>
              <a:rPr lang="en-US" sz="2400" dirty="0" smtClean="0">
                <a:ea typeface="ＭＳ Ｐゴシック" charset="0"/>
              </a:rPr>
              <a:t> -- If </a:t>
            </a:r>
            <a:r>
              <a:rPr lang="en-US" sz="2400" dirty="0">
                <a:ea typeface="ＭＳ Ｐゴシック" charset="0"/>
              </a:rPr>
              <a:t>your Part D plan has a deductible, EPIC does not cover drugs during the </a:t>
            </a:r>
            <a:r>
              <a:rPr lang="en-US" sz="2400" dirty="0" smtClean="0">
                <a:ea typeface="ＭＳ Ｐゴシック" charset="0"/>
              </a:rPr>
              <a:t>deductible. Nor </a:t>
            </a:r>
            <a:r>
              <a:rPr lang="en-US" sz="2400" dirty="0">
                <a:ea typeface="ＭＳ Ｐゴシック" charset="0"/>
              </a:rPr>
              <a:t>will your costs in the Part D deductible count </a:t>
            </a:r>
            <a:r>
              <a:rPr lang="en-US" sz="2400" dirty="0" smtClean="0">
                <a:ea typeface="ＭＳ Ｐゴシック" charset="0"/>
              </a:rPr>
              <a:t>toward </a:t>
            </a:r>
            <a:r>
              <a:rPr lang="en-US" sz="2400" dirty="0">
                <a:ea typeface="ＭＳ Ｐゴシック" charset="0"/>
              </a:rPr>
              <a:t>the EPIC </a:t>
            </a:r>
            <a:r>
              <a:rPr lang="en-US" sz="2400" dirty="0" smtClean="0">
                <a:ea typeface="ＭＳ Ｐゴシック" charset="0"/>
              </a:rPr>
              <a:t>deductible. But once you meet the Part D deductible, EPIC will subsidize the </a:t>
            </a:r>
            <a:r>
              <a:rPr lang="en-US" sz="2400" dirty="0" smtClean="0">
                <a:ea typeface="ＭＳ Ｐゴシック" charset="0"/>
              </a:rPr>
              <a:t>copayments.  </a:t>
            </a:r>
            <a:endParaRPr lang="en-US" sz="2400" dirty="0">
              <a:ea typeface="ＭＳ Ｐゴシック" charset="0"/>
            </a:endParaRPr>
          </a:p>
          <a:p>
            <a:pPr marL="317" lvl="1" indent="0">
              <a:buNone/>
            </a:pPr>
            <a:r>
              <a:rPr lang="en-US" sz="2400" b="1" dirty="0">
                <a:ea typeface="ＭＳ Ｐゴシック" charset="0"/>
              </a:rPr>
              <a:t>Premium </a:t>
            </a:r>
            <a:r>
              <a:rPr lang="en-US" sz="2400" b="1" dirty="0" smtClean="0">
                <a:ea typeface="ＭＳ Ｐゴシック" charset="0"/>
              </a:rPr>
              <a:t>Subsidy </a:t>
            </a:r>
            <a:r>
              <a:rPr lang="en-US" sz="2400" b="1" dirty="0" smtClean="0">
                <a:ea typeface="ＭＳ Ｐゴシック" charset="0"/>
              </a:rPr>
              <a:t>-- </a:t>
            </a:r>
            <a:r>
              <a:rPr lang="en-US" sz="2400" dirty="0" smtClean="0">
                <a:ea typeface="ＭＳ Ｐゴシック" charset="0"/>
              </a:rPr>
              <a:t>EPIC </a:t>
            </a:r>
            <a:r>
              <a:rPr lang="en-US" sz="2400" dirty="0" smtClean="0">
                <a:ea typeface="ＭＳ Ｐゴシック" charset="0"/>
              </a:rPr>
              <a:t>pays the </a:t>
            </a:r>
            <a:r>
              <a:rPr lang="en-US" sz="2400" dirty="0">
                <a:ea typeface="ＭＳ Ｐゴシック" charset="0"/>
              </a:rPr>
              <a:t>Part D premium for members with annual income </a:t>
            </a:r>
            <a:r>
              <a:rPr lang="en-US" sz="2400" dirty="0" smtClean="0">
                <a:ea typeface="ＭＳ Ｐゴシック" charset="0"/>
              </a:rPr>
              <a:t>  </a:t>
            </a:r>
            <a:r>
              <a:rPr lang="en-US" sz="2400" dirty="0" smtClean="0">
                <a:ea typeface="ＭＳ Ｐゴシック" charset="0"/>
              </a:rPr>
              <a:t>&lt; </a:t>
            </a:r>
            <a:r>
              <a:rPr lang="en-US" sz="2400" dirty="0">
                <a:ea typeface="ＭＳ Ｐゴシック" charset="0"/>
              </a:rPr>
              <a:t>$23,000 (single) and $29,000 (married)</a:t>
            </a:r>
          </a:p>
          <a:p>
            <a:pPr marL="182880" lvl="2"/>
            <a:r>
              <a:rPr lang="en-US" sz="2400" dirty="0">
                <a:ea typeface="ＭＳ Ｐゴシック" charset="0"/>
              </a:rPr>
              <a:t>For members with higher income, EPIC will give a credit against the </a:t>
            </a:r>
            <a:r>
              <a:rPr lang="en-US" sz="2400" dirty="0" smtClean="0">
                <a:ea typeface="ＭＳ Ｐゴシック" charset="0"/>
              </a:rPr>
              <a:t>EPIC deductible </a:t>
            </a:r>
            <a:r>
              <a:rPr lang="en-US" sz="2400" dirty="0">
                <a:ea typeface="ＭＳ Ｐゴシック" charset="0"/>
              </a:rPr>
              <a:t>for the cost of Part D premium</a:t>
            </a:r>
          </a:p>
          <a:p>
            <a:pPr marL="317" lvl="2" indent="0">
              <a:buNone/>
            </a:pPr>
            <a:r>
              <a:rPr lang="en-US" sz="2400" b="1" dirty="0" smtClean="0">
                <a:ea typeface="ＭＳ Ｐゴシック" charset="0"/>
              </a:rPr>
              <a:t>Co-payments – </a:t>
            </a:r>
            <a:r>
              <a:rPr lang="en-US" sz="2400" dirty="0" smtClean="0">
                <a:ea typeface="ＭＳ Ｐゴシック" charset="0"/>
              </a:rPr>
              <a:t>EPIC  “wraps around” Part D to subsidize copayments – see next slide. </a:t>
            </a:r>
            <a:endParaRPr lang="en-US" sz="2400" dirty="0">
              <a:ea typeface="ＭＳ Ｐゴシック" charset="0"/>
            </a:endParaRPr>
          </a:p>
          <a:p>
            <a:pPr marL="317" lvl="2" indent="0">
              <a:buNone/>
            </a:pPr>
            <a:r>
              <a:rPr lang="en-US" sz="2400" b="1" dirty="0" smtClean="0">
                <a:ea typeface="ＭＳ Ｐゴシック" charset="0"/>
              </a:rPr>
              <a:t>EPIC covers excluded drugs </a:t>
            </a:r>
            <a:r>
              <a:rPr lang="en-US" sz="2400" dirty="0" smtClean="0">
                <a:ea typeface="ＭＳ Ｐゴシック" charset="0"/>
              </a:rPr>
              <a:t>such </a:t>
            </a:r>
            <a:r>
              <a:rPr lang="en-US" sz="2400" dirty="0" smtClean="0">
                <a:ea typeface="ＭＳ Ｐゴシック" charset="0"/>
              </a:rPr>
              <a:t>as </a:t>
            </a:r>
            <a:r>
              <a:rPr lang="en-US" sz="2400" dirty="0" smtClean="0"/>
              <a:t>prescription </a:t>
            </a:r>
            <a:r>
              <a:rPr lang="en-US" sz="2400" dirty="0" smtClean="0"/>
              <a:t>vitamins and cough </a:t>
            </a:r>
            <a:r>
              <a:rPr lang="en-US" sz="2400" dirty="0"/>
              <a:t>and cold </a:t>
            </a:r>
            <a:r>
              <a:rPr lang="en-US" sz="2400" dirty="0" smtClean="0"/>
              <a:t>preparations, </a:t>
            </a:r>
            <a:r>
              <a:rPr lang="en-US" sz="2400" dirty="0" smtClean="0"/>
              <a:t>if on EPIC </a:t>
            </a:r>
            <a:r>
              <a:rPr lang="en-US" sz="2400" dirty="0" smtClean="0"/>
              <a:t>formulary</a:t>
            </a:r>
          </a:p>
        </p:txBody>
      </p:sp>
      <p:sp>
        <p:nvSpPr>
          <p:cNvPr id="2" name="Slide Number Placeholder 1"/>
          <p:cNvSpPr>
            <a:spLocks noGrp="1"/>
          </p:cNvSpPr>
          <p:nvPr>
            <p:ph type="sldNum" sz="quarter" idx="12"/>
          </p:nvPr>
        </p:nvSpPr>
        <p:spPr/>
        <p:txBody>
          <a:bodyPr/>
          <a:lstStyle/>
          <a:p>
            <a:pPr>
              <a:defRPr/>
            </a:pPr>
            <a:fld id="{9BA44302-8A39-F541-AB70-EE12D47B1413}" type="slidenum">
              <a:rPr lang="en-US" smtClean="0"/>
              <a:pPr>
                <a:defRPr/>
              </a:pPr>
              <a:t>78</a:t>
            </a:fld>
            <a:endParaRPr lang="en-US"/>
          </a:p>
        </p:txBody>
      </p:sp>
    </p:spTree>
    <p:extLst>
      <p:ext uri="{BB962C8B-B14F-4D97-AF65-F5344CB8AC3E}">
        <p14:creationId xmlns:p14="http://schemas.microsoft.com/office/powerpoint/2010/main" val="12447064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p:cNvSpPr>
          <p:nvPr>
            <p:ph type="title"/>
          </p:nvPr>
        </p:nvSpPr>
        <p:spPr/>
        <p:txBody>
          <a:bodyPr/>
          <a:lstStyle/>
          <a:p>
            <a:r>
              <a:rPr lang="en-US" dirty="0" smtClean="0">
                <a:effectLst/>
                <a:ea typeface="ＭＳ Ｐゴシック" charset="0"/>
                <a:cs typeface="ＭＳ Ｐゴシック" charset="0"/>
              </a:rPr>
              <a:t>EPIC Subsidy for Part D Copayments</a:t>
            </a:r>
            <a:endParaRPr lang="en-US" dirty="0">
              <a:effectLst/>
              <a:ea typeface="ＭＳ Ｐゴシック" charset="0"/>
              <a:cs typeface="ＭＳ Ｐゴシック"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00412992"/>
              </p:ext>
            </p:extLst>
          </p:nvPr>
        </p:nvGraphicFramePr>
        <p:xfrm>
          <a:off x="457200" y="1481138"/>
          <a:ext cx="8229600" cy="3611563"/>
        </p:xfrm>
        <a:graphic>
          <a:graphicData uri="http://schemas.openxmlformats.org/drawingml/2006/table">
            <a:tbl>
              <a:tblPr firstRow="1" bandRow="1">
                <a:tableStyleId>{D27102A9-8310-4765-A935-A1911B00CA55}</a:tableStyleId>
              </a:tblPr>
              <a:tblGrid>
                <a:gridCol w="2743200"/>
                <a:gridCol w="2743200"/>
                <a:gridCol w="2743200"/>
              </a:tblGrid>
              <a:tr h="1106519">
                <a:tc>
                  <a:txBody>
                    <a:bodyPr/>
                    <a:lstStyle/>
                    <a:p>
                      <a:r>
                        <a:rPr lang="en-US" sz="2400" dirty="0" smtClean="0">
                          <a:latin typeface="Arial"/>
                          <a:cs typeface="Arial"/>
                        </a:rPr>
                        <a:t>If Part D co-pay  is...</a:t>
                      </a:r>
                      <a:endParaRPr lang="en-US" sz="2400" dirty="0">
                        <a:latin typeface="Arial"/>
                        <a:cs typeface="Arial"/>
                      </a:endParaRPr>
                    </a:p>
                  </a:txBody>
                  <a:tcPr marT="45712" marB="45712" anchor="b"/>
                </a:tc>
                <a:tc>
                  <a:txBody>
                    <a:bodyPr/>
                    <a:lstStyle/>
                    <a:p>
                      <a:r>
                        <a:rPr lang="en-US" sz="2400" dirty="0" smtClean="0">
                          <a:latin typeface="Arial"/>
                          <a:cs typeface="Arial"/>
                        </a:rPr>
                        <a:t>EPIC member</a:t>
                      </a:r>
                    </a:p>
                    <a:p>
                      <a:r>
                        <a:rPr lang="en-US" sz="2400" dirty="0" smtClean="0">
                          <a:latin typeface="Arial"/>
                          <a:cs typeface="Arial"/>
                        </a:rPr>
                        <a:t> pays  </a:t>
                      </a:r>
                      <a:endParaRPr lang="en-US" sz="2400" dirty="0">
                        <a:latin typeface="Arial"/>
                        <a:cs typeface="Arial"/>
                      </a:endParaRPr>
                    </a:p>
                  </a:txBody>
                  <a:tcPr marT="45712" marB="45712" anchor="b"/>
                </a:tc>
                <a:tc>
                  <a:txBody>
                    <a:bodyPr/>
                    <a:lstStyle/>
                    <a:p>
                      <a:r>
                        <a:rPr lang="en-US" sz="2400" dirty="0" smtClean="0">
                          <a:latin typeface="Arial"/>
                          <a:cs typeface="Arial"/>
                        </a:rPr>
                        <a:t>EPIC</a:t>
                      </a:r>
                      <a:r>
                        <a:rPr lang="en-US" sz="2400" baseline="0" dirty="0" smtClean="0">
                          <a:latin typeface="Arial"/>
                          <a:cs typeface="Arial"/>
                        </a:rPr>
                        <a:t> pays </a:t>
                      </a:r>
                      <a:endParaRPr lang="en-US" sz="2400" dirty="0">
                        <a:latin typeface="Arial"/>
                        <a:cs typeface="Arial"/>
                      </a:endParaRPr>
                    </a:p>
                  </a:txBody>
                  <a:tcPr marT="45712" marB="45712" anchor="b"/>
                </a:tc>
              </a:tr>
              <a:tr h="626261">
                <a:tc>
                  <a:txBody>
                    <a:bodyPr/>
                    <a:lstStyle/>
                    <a:p>
                      <a:r>
                        <a:rPr lang="en-US" sz="2400" dirty="0" smtClean="0">
                          <a:latin typeface="Arial"/>
                          <a:cs typeface="Arial"/>
                        </a:rPr>
                        <a:t>Up to $15</a:t>
                      </a:r>
                      <a:endParaRPr lang="en-US" sz="2400" dirty="0">
                        <a:latin typeface="Arial"/>
                        <a:cs typeface="Arial"/>
                      </a:endParaRPr>
                    </a:p>
                  </a:txBody>
                  <a:tcPr marT="45712" marB="45712"/>
                </a:tc>
                <a:tc>
                  <a:txBody>
                    <a:bodyPr/>
                    <a:lstStyle/>
                    <a:p>
                      <a:r>
                        <a:rPr lang="en-US" sz="2400" dirty="0" smtClean="0">
                          <a:latin typeface="Arial"/>
                          <a:cs typeface="Arial"/>
                        </a:rPr>
                        <a:t>$3</a:t>
                      </a:r>
                      <a:endParaRPr lang="en-US" sz="2400" dirty="0">
                        <a:latin typeface="Arial"/>
                        <a:cs typeface="Arial"/>
                      </a:endParaRPr>
                    </a:p>
                  </a:txBody>
                  <a:tcPr marT="45712" marB="45712"/>
                </a:tc>
                <a:tc>
                  <a:txBody>
                    <a:bodyPr/>
                    <a:lstStyle/>
                    <a:p>
                      <a:r>
                        <a:rPr lang="en-US" sz="2400" dirty="0" smtClean="0">
                          <a:latin typeface="Arial"/>
                          <a:cs typeface="Arial"/>
                        </a:rPr>
                        <a:t>$12</a:t>
                      </a:r>
                      <a:endParaRPr lang="en-US" sz="2400" dirty="0">
                        <a:latin typeface="Arial"/>
                        <a:cs typeface="Arial"/>
                      </a:endParaRPr>
                    </a:p>
                  </a:txBody>
                  <a:tcPr marT="45712" marB="45712"/>
                </a:tc>
              </a:tr>
              <a:tr h="626261">
                <a:tc>
                  <a:txBody>
                    <a:bodyPr/>
                    <a:lstStyle/>
                    <a:p>
                      <a:r>
                        <a:rPr lang="en-US" sz="2400" dirty="0" smtClean="0">
                          <a:latin typeface="Arial"/>
                          <a:cs typeface="Arial"/>
                        </a:rPr>
                        <a:t>$15 – $35</a:t>
                      </a:r>
                      <a:endParaRPr lang="en-US" sz="2400" dirty="0">
                        <a:latin typeface="Arial"/>
                        <a:cs typeface="Arial"/>
                      </a:endParaRPr>
                    </a:p>
                  </a:txBody>
                  <a:tcPr marT="45712" marB="45712"/>
                </a:tc>
                <a:tc>
                  <a:txBody>
                    <a:bodyPr/>
                    <a:lstStyle/>
                    <a:p>
                      <a:r>
                        <a:rPr lang="en-US" sz="2400" dirty="0" smtClean="0">
                          <a:latin typeface="Arial"/>
                          <a:cs typeface="Arial"/>
                        </a:rPr>
                        <a:t>$7</a:t>
                      </a:r>
                      <a:endParaRPr lang="en-US" sz="2400" dirty="0">
                        <a:latin typeface="Arial"/>
                        <a:cs typeface="Arial"/>
                      </a:endParaRPr>
                    </a:p>
                  </a:txBody>
                  <a:tcPr marT="45712" marB="45712"/>
                </a:tc>
                <a:tc>
                  <a:txBody>
                    <a:bodyPr/>
                    <a:lstStyle/>
                    <a:p>
                      <a:r>
                        <a:rPr lang="en-US" sz="2400" dirty="0" smtClean="0">
                          <a:latin typeface="Arial"/>
                          <a:cs typeface="Arial"/>
                        </a:rPr>
                        <a:t>$8-$28</a:t>
                      </a:r>
                      <a:endParaRPr lang="en-US" sz="2400" dirty="0">
                        <a:latin typeface="Arial"/>
                        <a:cs typeface="Arial"/>
                      </a:endParaRPr>
                    </a:p>
                  </a:txBody>
                  <a:tcPr marT="45712" marB="45712"/>
                </a:tc>
              </a:tr>
              <a:tr h="626261">
                <a:tc>
                  <a:txBody>
                    <a:bodyPr/>
                    <a:lstStyle/>
                    <a:p>
                      <a:r>
                        <a:rPr lang="en-US" sz="2400" dirty="0" smtClean="0">
                          <a:latin typeface="Arial"/>
                          <a:cs typeface="Arial"/>
                        </a:rPr>
                        <a:t>$35</a:t>
                      </a:r>
                      <a:r>
                        <a:rPr lang="en-US" sz="2400" baseline="0" dirty="0" smtClean="0">
                          <a:latin typeface="Arial"/>
                          <a:cs typeface="Arial"/>
                        </a:rPr>
                        <a:t> – $55</a:t>
                      </a:r>
                      <a:endParaRPr lang="en-US" sz="2400" dirty="0">
                        <a:latin typeface="Arial"/>
                        <a:cs typeface="Arial"/>
                      </a:endParaRPr>
                    </a:p>
                  </a:txBody>
                  <a:tcPr marT="45712" marB="45712"/>
                </a:tc>
                <a:tc>
                  <a:txBody>
                    <a:bodyPr/>
                    <a:lstStyle/>
                    <a:p>
                      <a:r>
                        <a:rPr lang="en-US" sz="2400" dirty="0" smtClean="0">
                          <a:latin typeface="Arial"/>
                          <a:cs typeface="Arial"/>
                        </a:rPr>
                        <a:t>$15</a:t>
                      </a:r>
                      <a:endParaRPr lang="en-US" sz="2400" dirty="0">
                        <a:latin typeface="Arial"/>
                        <a:cs typeface="Arial"/>
                      </a:endParaRPr>
                    </a:p>
                  </a:txBody>
                  <a:tcPr marT="45712" marB="45712"/>
                </a:tc>
                <a:tc>
                  <a:txBody>
                    <a:bodyPr/>
                    <a:lstStyle/>
                    <a:p>
                      <a:r>
                        <a:rPr lang="en-US" sz="2400" dirty="0" smtClean="0">
                          <a:latin typeface="Arial"/>
                          <a:cs typeface="Arial"/>
                        </a:rPr>
                        <a:t>$20-$30</a:t>
                      </a:r>
                      <a:endParaRPr lang="en-US" sz="2400" dirty="0">
                        <a:latin typeface="Arial"/>
                        <a:cs typeface="Arial"/>
                      </a:endParaRPr>
                    </a:p>
                  </a:txBody>
                  <a:tcPr marT="45712" marB="45712"/>
                </a:tc>
              </a:tr>
              <a:tr h="626261">
                <a:tc>
                  <a:txBody>
                    <a:bodyPr/>
                    <a:lstStyle/>
                    <a:p>
                      <a:r>
                        <a:rPr lang="en-US" sz="2400" dirty="0" smtClean="0">
                          <a:latin typeface="Arial"/>
                          <a:cs typeface="Arial"/>
                        </a:rPr>
                        <a:t>Over $55</a:t>
                      </a:r>
                      <a:endParaRPr lang="en-US" sz="2400" dirty="0">
                        <a:latin typeface="Arial"/>
                        <a:cs typeface="Arial"/>
                      </a:endParaRPr>
                    </a:p>
                  </a:txBody>
                  <a:tcPr marT="45712" marB="45712"/>
                </a:tc>
                <a:tc>
                  <a:txBody>
                    <a:bodyPr/>
                    <a:lstStyle/>
                    <a:p>
                      <a:r>
                        <a:rPr lang="en-US" sz="2400" dirty="0" smtClean="0">
                          <a:latin typeface="Arial"/>
                          <a:cs typeface="Arial"/>
                        </a:rPr>
                        <a:t>$20</a:t>
                      </a:r>
                      <a:endParaRPr lang="en-US" sz="2400" dirty="0">
                        <a:latin typeface="Arial"/>
                        <a:cs typeface="Arial"/>
                      </a:endParaRPr>
                    </a:p>
                  </a:txBody>
                  <a:tcPr marT="45712" marB="45712"/>
                </a:tc>
                <a:tc>
                  <a:txBody>
                    <a:bodyPr/>
                    <a:lstStyle/>
                    <a:p>
                      <a:r>
                        <a:rPr lang="en-US" sz="2400" dirty="0" smtClean="0">
                          <a:latin typeface="Arial"/>
                          <a:cs typeface="Arial"/>
                        </a:rPr>
                        <a:t>$35 and up</a:t>
                      </a:r>
                      <a:endParaRPr lang="en-US" sz="2400" dirty="0">
                        <a:latin typeface="Arial"/>
                        <a:cs typeface="Arial"/>
                      </a:endParaRPr>
                    </a:p>
                  </a:txBody>
                  <a:tcPr marT="45712" marB="45712"/>
                </a:tc>
              </a:tr>
            </a:tbl>
          </a:graphicData>
        </a:graphic>
      </p:graphicFrame>
      <p:sp>
        <p:nvSpPr>
          <p:cNvPr id="2" name="Slide Number Placeholder 1"/>
          <p:cNvSpPr>
            <a:spLocks noGrp="1"/>
          </p:cNvSpPr>
          <p:nvPr>
            <p:ph type="sldNum" sz="quarter" idx="12"/>
          </p:nvPr>
        </p:nvSpPr>
        <p:spPr/>
        <p:txBody>
          <a:bodyPr/>
          <a:lstStyle/>
          <a:p>
            <a:pPr>
              <a:defRPr/>
            </a:pPr>
            <a:fld id="{9BA44302-8A39-F541-AB70-EE12D47B1413}" type="slidenum">
              <a:rPr lang="en-US" smtClean="0"/>
              <a:pPr>
                <a:defRPr/>
              </a:pPr>
              <a:t>79</a:t>
            </a:fld>
            <a:endParaRPr lang="en-US"/>
          </a:p>
        </p:txBody>
      </p:sp>
      <p:sp>
        <p:nvSpPr>
          <p:cNvPr id="3" name="TextBox 2"/>
          <p:cNvSpPr txBox="1"/>
          <p:nvPr/>
        </p:nvSpPr>
        <p:spPr>
          <a:xfrm>
            <a:off x="457200" y="5257800"/>
            <a:ext cx="8207829" cy="1477328"/>
          </a:xfrm>
          <a:prstGeom prst="rect">
            <a:avLst/>
          </a:prstGeom>
          <a:solidFill>
            <a:schemeClr val="bg1"/>
          </a:solidFill>
        </p:spPr>
        <p:txBody>
          <a:bodyPr wrap="square" rtlCol="0">
            <a:spAutoFit/>
          </a:bodyPr>
          <a:lstStyle/>
          <a:p>
            <a:pPr marL="317" lvl="2" indent="0">
              <a:buNone/>
            </a:pPr>
            <a:r>
              <a:rPr lang="en-US" sz="2400" b="1" dirty="0" smtClean="0">
                <a:ea typeface="ＭＳ Ｐゴシック" charset="0"/>
              </a:rPr>
              <a:t>EPIC Statute</a:t>
            </a:r>
            <a:r>
              <a:rPr lang="en-US" sz="2400" dirty="0">
                <a:ea typeface="ＭＳ Ｐゴシック" charset="0"/>
              </a:rPr>
              <a:t>: N.Y. Elder Law §240 et seq</a:t>
            </a:r>
            <a:r>
              <a:rPr lang="en-US" sz="2400" dirty="0" smtClean="0">
                <a:ea typeface="ＭＳ Ｐゴシック" charset="0"/>
              </a:rPr>
              <a:t>.;</a:t>
            </a:r>
          </a:p>
          <a:p>
            <a:pPr marL="317" lvl="2" indent="0">
              <a:buNone/>
            </a:pPr>
            <a:endParaRPr lang="en-US" sz="2400" dirty="0">
              <a:ea typeface="ＭＳ Ｐゴシック" charset="0"/>
            </a:endParaRPr>
          </a:p>
          <a:p>
            <a:pPr marL="317" lvl="2" indent="0">
              <a:buNone/>
            </a:pPr>
            <a:r>
              <a:rPr lang="en-US" sz="2400" b="1" dirty="0">
                <a:ea typeface="ＭＳ Ｐゴシック" charset="0"/>
              </a:rPr>
              <a:t>Website</a:t>
            </a:r>
            <a:r>
              <a:rPr lang="en-US" sz="2400" dirty="0">
                <a:ea typeface="ＭＳ Ｐゴシック" charset="0"/>
              </a:rPr>
              <a:t>: </a:t>
            </a:r>
            <a:r>
              <a:rPr lang="en-US" sz="2400" dirty="0">
                <a:ea typeface="ＭＳ Ｐゴシック" charset="0"/>
                <a:hlinkClick r:id="rId3"/>
              </a:rPr>
              <a:t>http://www.health.ny.gov/health_care/epic/</a:t>
            </a:r>
            <a:r>
              <a:rPr lang="en-US" sz="2400" dirty="0">
                <a:ea typeface="ＭＳ Ｐゴシック" charset="0"/>
              </a:rPr>
              <a:t>  </a:t>
            </a:r>
          </a:p>
          <a:p>
            <a:endParaRPr lang="en-US" dirty="0"/>
          </a:p>
        </p:txBody>
      </p:sp>
    </p:spTree>
    <p:extLst>
      <p:ext uri="{BB962C8B-B14F-4D97-AF65-F5344CB8AC3E}">
        <p14:creationId xmlns:p14="http://schemas.microsoft.com/office/powerpoint/2010/main" val="477553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fontScale="90000"/>
          </a:bodyPr>
          <a:lstStyle/>
          <a:p>
            <a:r>
              <a:rPr lang="en-US" b="1" dirty="0" smtClean="0"/>
              <a:t>Medicare Card sent to Automatic Enrollees </a:t>
            </a:r>
            <a:endParaRPr lang="en-US" b="1" dirty="0"/>
          </a:p>
        </p:txBody>
      </p:sp>
      <p:sp>
        <p:nvSpPr>
          <p:cNvPr id="3" name="Content Placeholder 2"/>
          <p:cNvSpPr>
            <a:spLocks noGrp="1"/>
          </p:cNvSpPr>
          <p:nvPr>
            <p:ph idx="1"/>
          </p:nvPr>
        </p:nvSpPr>
        <p:spPr>
          <a:xfrm>
            <a:off x="457200" y="1219200"/>
            <a:ext cx="8229600" cy="5036967"/>
          </a:xfrm>
        </p:spPr>
        <p:txBody>
          <a:bodyPr/>
          <a:lstStyle/>
          <a:p>
            <a:pPr marL="171450">
              <a:defRPr/>
            </a:pPr>
            <a:r>
              <a:rPr lang="en-US" sz="3200" dirty="0"/>
              <a:t>Keep it and accept Medicare Parts A and B</a:t>
            </a:r>
          </a:p>
          <a:p>
            <a:pPr marL="171450">
              <a:defRPr/>
            </a:pPr>
            <a:r>
              <a:rPr lang="en-US" sz="3200" dirty="0"/>
              <a:t>Return it to refuse Part </a:t>
            </a:r>
            <a:r>
              <a:rPr lang="en-US" sz="3200" dirty="0" smtClean="0"/>
              <a:t>B (if on group health plan through work) </a:t>
            </a:r>
            <a:endParaRPr lang="en-US" sz="3200" dirty="0"/>
          </a:p>
          <a:p>
            <a:pPr marL="573088" lvl="3" indent="-231775">
              <a:buFont typeface="Arial" pitchFamily="34" charset="0"/>
              <a:buChar char="•"/>
              <a:defRPr/>
            </a:pPr>
            <a:r>
              <a:rPr lang="en-US" sz="2800" dirty="0"/>
              <a:t>Follow instructions on back of </a:t>
            </a:r>
            <a:r>
              <a:rPr lang="en-US" sz="2800" dirty="0" smtClean="0"/>
              <a:t>card</a:t>
            </a:r>
            <a:endParaRPr lang="en-US" sz="2800" dirty="0"/>
          </a:p>
        </p:txBody>
      </p:sp>
      <p:sp>
        <p:nvSpPr>
          <p:cNvPr id="6" name="Slide Number Placeholder 5"/>
          <p:cNvSpPr>
            <a:spLocks noGrp="1"/>
          </p:cNvSpPr>
          <p:nvPr>
            <p:ph type="sldNum" sz="quarter" idx="4294967295"/>
          </p:nvPr>
        </p:nvSpPr>
        <p:spPr>
          <a:xfrm>
            <a:off x="6705600" y="10886"/>
            <a:ext cx="2133600" cy="365125"/>
          </a:xfrm>
          <a:prstGeom prst="rect">
            <a:avLst/>
          </a:prstGeom>
        </p:spPr>
        <p:txBody>
          <a:bodyPr/>
          <a:lstStyle/>
          <a:p>
            <a:r>
              <a:rPr lang="en-US" dirty="0" smtClean="0">
                <a:solidFill>
                  <a:schemeClr val="bg1"/>
                </a:solidFill>
              </a:rPr>
              <a:t>8</a:t>
            </a:r>
            <a:endParaRPr lang="en-US" dirty="0">
              <a:solidFill>
                <a:schemeClr val="bg1"/>
              </a:solidFill>
            </a:endParaRPr>
          </a:p>
        </p:txBody>
      </p:sp>
      <p:pic>
        <p:nvPicPr>
          <p:cNvPr id="7" name="Picture 5" descr="Image of Back of Medicare C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873138"/>
            <a:ext cx="3193833" cy="1883824"/>
          </a:xfrm>
          <a:prstGeom prst="rect">
            <a:avLst/>
          </a:prstGeom>
          <a:noFill/>
          <a:ln>
            <a:solidFill>
              <a:schemeClr val="tx1"/>
            </a:solidFill>
          </a:ln>
          <a:effectLst>
            <a:outerShdw blurRad="508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1193957" y="3356102"/>
            <a:ext cx="1536065" cy="461665"/>
          </a:xfrm>
          <a:prstGeom prst="rect">
            <a:avLst/>
          </a:prstGeom>
          <a:noFill/>
        </p:spPr>
        <p:txBody>
          <a:bodyPr wrap="square" rtlCol="0">
            <a:spAutoFit/>
          </a:bodyPr>
          <a:lstStyle/>
          <a:p>
            <a:pPr algn="ctr"/>
            <a:r>
              <a:rPr lang="en-US" sz="2400" b="1" dirty="0" smtClean="0">
                <a:solidFill>
                  <a:srgbClr val="9BC0F1"/>
                </a:solidFill>
                <a:latin typeface="+mn-lt"/>
              </a:rPr>
              <a:t>Front</a:t>
            </a:r>
            <a:endParaRPr lang="en-US" b="1" dirty="0">
              <a:solidFill>
                <a:srgbClr val="9BC0F1"/>
              </a:solidFill>
              <a:latin typeface="+mn-lt"/>
            </a:endParaRPr>
          </a:p>
        </p:txBody>
      </p:sp>
      <p:sp>
        <p:nvSpPr>
          <p:cNvPr id="12" name="TextBox 11"/>
          <p:cNvSpPr txBox="1"/>
          <p:nvPr/>
        </p:nvSpPr>
        <p:spPr>
          <a:xfrm>
            <a:off x="4791283" y="3426816"/>
            <a:ext cx="1536065" cy="461665"/>
          </a:xfrm>
          <a:prstGeom prst="rect">
            <a:avLst/>
          </a:prstGeom>
          <a:noFill/>
        </p:spPr>
        <p:txBody>
          <a:bodyPr wrap="square" rtlCol="0">
            <a:spAutoFit/>
          </a:bodyPr>
          <a:lstStyle/>
          <a:p>
            <a:pPr algn="ctr"/>
            <a:r>
              <a:rPr lang="en-US" sz="2400" b="1" dirty="0" smtClean="0">
                <a:solidFill>
                  <a:srgbClr val="9BC0F1"/>
                </a:solidFill>
                <a:latin typeface="+mn-lt"/>
              </a:rPr>
              <a:t>Back</a:t>
            </a:r>
            <a:endParaRPr lang="en-US" b="1" dirty="0">
              <a:solidFill>
                <a:srgbClr val="9BC0F1"/>
              </a:solidFill>
              <a:latin typeface="+mn-lt"/>
            </a:endParaRPr>
          </a:p>
        </p:txBody>
      </p:sp>
      <p:grpSp>
        <p:nvGrpSpPr>
          <p:cNvPr id="13" name="Group 4" descr="Image of Front of Medicare Card."/>
          <p:cNvGrpSpPr/>
          <p:nvPr/>
        </p:nvGrpSpPr>
        <p:grpSpPr>
          <a:xfrm>
            <a:off x="285589" y="3829311"/>
            <a:ext cx="3352800" cy="1971479"/>
            <a:chOff x="7447192" y="2458588"/>
            <a:chExt cx="1011320" cy="674213"/>
          </a:xfrm>
          <a:effectLst>
            <a:outerShdw blurRad="50800" dist="76200" dir="2700000" algn="tl" rotWithShape="0">
              <a:prstClr val="black">
                <a:alpha val="40000"/>
              </a:prstClr>
            </a:outerShdw>
          </a:effectLst>
        </p:grpSpPr>
        <p:pic>
          <p:nvPicPr>
            <p:cNvPr id="14" name="Picture 2" descr="Graphic of Medicare Card"/>
            <p:cNvPicPr>
              <a:picLocks noChangeAspect="1" noChangeArrowheads="1"/>
            </p:cNvPicPr>
            <p:nvPr/>
          </p:nvPicPr>
          <p:blipFill>
            <a:blip r:embed="rId4" cstate="print"/>
            <a:srcRect/>
            <a:stretch>
              <a:fillRect/>
            </a:stretch>
          </p:blipFill>
          <p:spPr bwMode="auto">
            <a:xfrm>
              <a:off x="7447192" y="2458588"/>
              <a:ext cx="1011320" cy="674213"/>
            </a:xfrm>
            <a:prstGeom prst="rect">
              <a:avLst/>
            </a:prstGeom>
            <a:noFill/>
            <a:ln w="9525">
              <a:solidFill>
                <a:schemeClr val="tx1"/>
              </a:solidFill>
              <a:prstDash val="solid"/>
              <a:miter lim="800000"/>
              <a:headEnd/>
              <a:tailEnd/>
            </a:ln>
            <a:effectLst>
              <a:outerShdw blurRad="88900" dist="50800" dir="2820000" algn="ctr" rotWithShape="0">
                <a:srgbClr val="00338E"/>
              </a:outerShdw>
            </a:effectLst>
          </p:spPr>
        </p:pic>
        <p:sp>
          <p:nvSpPr>
            <p:cNvPr id="15" name="Text Box 4"/>
            <p:cNvSpPr txBox="1">
              <a:spLocks noChangeArrowheads="1"/>
            </p:cNvSpPr>
            <p:nvPr/>
          </p:nvSpPr>
          <p:spPr bwMode="auto">
            <a:xfrm>
              <a:off x="7772712" y="3013678"/>
              <a:ext cx="685800" cy="117878"/>
            </a:xfrm>
            <a:prstGeom prst="rect">
              <a:avLst/>
            </a:prstGeom>
            <a:noFill/>
            <a:ln w="9525">
              <a:noFill/>
              <a:miter lim="800000"/>
              <a:headEnd/>
              <a:tailEnd/>
            </a:ln>
          </p:spPr>
          <p:txBody>
            <a:bodyPr wrap="square">
              <a:spAutoFit/>
            </a:bodyPr>
            <a:lstStyle/>
            <a:p>
              <a:pPr eaLnBrk="0" hangingPunct="0">
                <a:spcBef>
                  <a:spcPct val="50000"/>
                </a:spcBef>
              </a:pPr>
              <a:r>
                <a:rPr lang="en-US" dirty="0">
                  <a:solidFill>
                    <a:srgbClr val="000000"/>
                  </a:solidFill>
                  <a:latin typeface="Script MT Bold" pitchFamily="66" charset="0"/>
                </a:rPr>
                <a:t>Jane Doe</a:t>
              </a:r>
              <a:endParaRPr lang="en-US" dirty="0">
                <a:latin typeface="Script MT Bold" pitchFamily="66" charset="0"/>
              </a:endParaRPr>
            </a:p>
          </p:txBody>
        </p:sp>
      </p:grpSp>
    </p:spTree>
    <p:extLst>
      <p:ext uri="{BB962C8B-B14F-4D97-AF65-F5344CB8AC3E}">
        <p14:creationId xmlns:p14="http://schemas.microsoft.com/office/powerpoint/2010/main" val="36739881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lstStyle/>
          <a:p>
            <a:r>
              <a:rPr lang="en-US" sz="3600" dirty="0" smtClean="0"/>
              <a:t>Center for Medicare Advocacy </a:t>
            </a:r>
            <a:r>
              <a:rPr lang="en-US" sz="3600" dirty="0" smtClean="0">
                <a:hlinkClick r:id="rId3"/>
              </a:rPr>
              <a:t>http</a:t>
            </a:r>
            <a:r>
              <a:rPr lang="en-US" sz="3600" dirty="0">
                <a:hlinkClick r:id="rId3"/>
              </a:rPr>
              <a:t>://medicareadvocacy.org</a:t>
            </a:r>
            <a:r>
              <a:rPr lang="en-US" sz="3600" dirty="0"/>
              <a:t> </a:t>
            </a:r>
          </a:p>
          <a:p>
            <a:r>
              <a:rPr lang="en-US" sz="3600" dirty="0" smtClean="0"/>
              <a:t>Medicare Rights Center, </a:t>
            </a:r>
            <a:r>
              <a:rPr lang="en-US" sz="3600" dirty="0" smtClean="0">
                <a:hlinkClick r:id="rId4"/>
              </a:rPr>
              <a:t>http</a:t>
            </a:r>
            <a:r>
              <a:rPr lang="en-US" sz="3600" dirty="0">
                <a:hlinkClick r:id="rId4"/>
              </a:rPr>
              <a:t>://</a:t>
            </a:r>
            <a:r>
              <a:rPr lang="en-US" sz="3600" dirty="0" smtClean="0">
                <a:hlinkClick r:id="rId4"/>
              </a:rPr>
              <a:t>medicareinteractive.org</a:t>
            </a:r>
            <a:r>
              <a:rPr lang="en-US" sz="3600" dirty="0" smtClean="0"/>
              <a:t> </a:t>
            </a:r>
          </a:p>
          <a:p>
            <a:r>
              <a:rPr lang="en-US" sz="3600" dirty="0" smtClean="0"/>
              <a:t>Medicare Website, </a:t>
            </a:r>
            <a:r>
              <a:rPr lang="en-US" sz="3600" dirty="0">
                <a:hlinkClick r:id="rId5"/>
              </a:rPr>
              <a:t>https://www.medicare.gov/</a:t>
            </a:r>
            <a:r>
              <a:rPr lang="en-US" sz="3600" dirty="0"/>
              <a:t> </a:t>
            </a:r>
            <a:endParaRPr lang="en-US" sz="3600" dirty="0" smtClean="0"/>
          </a:p>
          <a:p>
            <a:r>
              <a:rPr lang="en-US" sz="3600" dirty="0">
                <a:hlinkClick r:id="rId6"/>
              </a:rPr>
              <a:t>h</a:t>
            </a:r>
            <a:r>
              <a:rPr lang="en-US" sz="3600" dirty="0" smtClean="0">
                <a:hlinkClick r:id="rId6"/>
              </a:rPr>
              <a:t>ttp://Nyhealthaccess.org</a:t>
            </a:r>
            <a:r>
              <a:rPr lang="en-US" sz="3600" dirty="0" smtClean="0"/>
              <a:t>   </a:t>
            </a:r>
            <a:endParaRPr lang="en-US" sz="3600" dirty="0"/>
          </a:p>
          <a:p>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80</a:t>
            </a:fld>
            <a:endParaRPr lang="en-US"/>
          </a:p>
        </p:txBody>
      </p:sp>
    </p:spTree>
    <p:extLst>
      <p:ext uri="{BB962C8B-B14F-4D97-AF65-F5344CB8AC3E}">
        <p14:creationId xmlns:p14="http://schemas.microsoft.com/office/powerpoint/2010/main" val="38326481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Content Placeholder 2"/>
          <p:cNvSpPr>
            <a:spLocks noGrp="1"/>
          </p:cNvSpPr>
          <p:nvPr>
            <p:ph type="subTitle" idx="1"/>
          </p:nvPr>
        </p:nvSpPr>
        <p:spPr/>
        <p:txBody>
          <a:bodyPr/>
          <a:lstStyle/>
          <a:p>
            <a:r>
              <a:rPr lang="en-US" b="1" dirty="0" smtClean="0"/>
              <a:t>We thank the</a:t>
            </a:r>
          </a:p>
          <a:p>
            <a:r>
              <a:rPr lang="en-US" b="1" smtClean="0"/>
              <a:t>Borchard</a:t>
            </a:r>
            <a:r>
              <a:rPr lang="en-US" b="1" dirty="0" smtClean="0"/>
              <a:t> </a:t>
            </a:r>
            <a:r>
              <a:rPr lang="en-US" b="1" dirty="0"/>
              <a:t>Foundation Center on Law &amp; Aging </a:t>
            </a:r>
          </a:p>
          <a:p>
            <a:r>
              <a:rPr lang="en-US" b="1" dirty="0"/>
              <a:t>for Support for this Program</a:t>
            </a:r>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81</a:t>
            </a:fld>
            <a:endParaRPr lang="en-US"/>
          </a:p>
        </p:txBody>
      </p:sp>
    </p:spTree>
    <p:extLst>
      <p:ext uri="{BB962C8B-B14F-4D97-AF65-F5344CB8AC3E}">
        <p14:creationId xmlns:p14="http://schemas.microsoft.com/office/powerpoint/2010/main" val="2428213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447800"/>
          </a:xfrm>
        </p:spPr>
        <p:txBody>
          <a:bodyPr>
            <a:normAutofit/>
          </a:bodyPr>
          <a:lstStyle/>
          <a:p>
            <a:pPr algn="ctr"/>
            <a:r>
              <a:rPr lang="en-US" dirty="0" smtClean="0"/>
              <a:t/>
            </a:r>
            <a:br>
              <a:rPr lang="en-US" dirty="0" smtClean="0"/>
            </a:br>
            <a:r>
              <a:rPr lang="en-US" sz="3600" b="1" dirty="0" smtClean="0"/>
              <a:t>When Enrolling in Medicare is Not Automatic</a:t>
            </a:r>
            <a:endParaRPr lang="en-US" sz="3600" b="1" dirty="0"/>
          </a:p>
        </p:txBody>
      </p:sp>
      <p:sp>
        <p:nvSpPr>
          <p:cNvPr id="3" name="Content Placeholder 2"/>
          <p:cNvSpPr>
            <a:spLocks noGrp="1"/>
          </p:cNvSpPr>
          <p:nvPr>
            <p:ph idx="1"/>
          </p:nvPr>
        </p:nvSpPr>
        <p:spPr>
          <a:xfrm>
            <a:off x="381000" y="1295400"/>
            <a:ext cx="8305800" cy="5181600"/>
          </a:xfrm>
        </p:spPr>
        <p:txBody>
          <a:bodyPr/>
          <a:lstStyle/>
          <a:p>
            <a:pPr>
              <a:defRPr/>
            </a:pPr>
            <a:r>
              <a:rPr lang="en-US" dirty="0"/>
              <a:t>Some people need to </a:t>
            </a:r>
            <a:r>
              <a:rPr lang="en-US" dirty="0" smtClean="0"/>
              <a:t>apply for Medicare</a:t>
            </a:r>
          </a:p>
          <a:p>
            <a:pPr lvl="1">
              <a:defRPr/>
            </a:pPr>
            <a:r>
              <a:rPr lang="en-US" dirty="0" smtClean="0"/>
              <a:t>Those </a:t>
            </a:r>
            <a:r>
              <a:rPr lang="en-US" dirty="0"/>
              <a:t>not automatically </a:t>
            </a:r>
            <a:r>
              <a:rPr lang="en-US" dirty="0" smtClean="0"/>
              <a:t>enrolled (most common example are those individuals not yet receiving SSA retirement benefits)</a:t>
            </a:r>
          </a:p>
          <a:p>
            <a:pPr lvl="3">
              <a:defRPr/>
            </a:pPr>
            <a:r>
              <a:rPr lang="en-US" sz="1700" dirty="0" smtClean="0"/>
              <a:t>This is true even </a:t>
            </a:r>
            <a:r>
              <a:rPr lang="en-US" sz="1700" dirty="0"/>
              <a:t>if you are eligible to get Part A premium-free</a:t>
            </a:r>
          </a:p>
          <a:p>
            <a:pPr lvl="1">
              <a:defRPr/>
            </a:pPr>
            <a:r>
              <a:rPr lang="en-US" dirty="0" smtClean="0"/>
              <a:t>ESRD </a:t>
            </a:r>
            <a:r>
              <a:rPr lang="en-US" dirty="0"/>
              <a:t>(End Stage Renal Disease</a:t>
            </a:r>
            <a:r>
              <a:rPr lang="en-US" dirty="0" smtClean="0"/>
              <a:t>) - </a:t>
            </a:r>
            <a:r>
              <a:rPr lang="en-US" dirty="0"/>
              <a:t>ESRD will start the month after the 4</a:t>
            </a:r>
            <a:r>
              <a:rPr lang="en-US" baseline="30000" dirty="0"/>
              <a:t>th</a:t>
            </a:r>
            <a:r>
              <a:rPr lang="en-US" dirty="0"/>
              <a:t> month of </a:t>
            </a:r>
            <a:r>
              <a:rPr lang="en-US" dirty="0" smtClean="0"/>
              <a:t>receiving Dialysis</a:t>
            </a:r>
            <a:endParaRPr lang="en-US" dirty="0"/>
          </a:p>
          <a:p>
            <a:pPr>
              <a:defRPr/>
            </a:pPr>
            <a:r>
              <a:rPr lang="en-US" dirty="0" smtClean="0"/>
              <a:t>Enroll through Social Security:</a:t>
            </a:r>
          </a:p>
          <a:p>
            <a:pPr lvl="1">
              <a:defRPr/>
            </a:pPr>
            <a:r>
              <a:rPr lang="en-US" dirty="0" smtClean="0"/>
              <a:t>Call 1-800-772-1213 </a:t>
            </a:r>
            <a:r>
              <a:rPr lang="en-US" dirty="0"/>
              <a:t>(TTY </a:t>
            </a:r>
            <a:r>
              <a:rPr lang="en-US" dirty="0" smtClean="0"/>
              <a:t>1-800-325-0778)  Monday-Friday 7am-7pm</a:t>
            </a:r>
          </a:p>
          <a:p>
            <a:pPr lvl="1">
              <a:defRPr/>
            </a:pPr>
            <a:r>
              <a:rPr lang="en-US" dirty="0" smtClean="0"/>
              <a:t>Online at </a:t>
            </a:r>
            <a:r>
              <a:rPr lang="en-US" dirty="0" smtClean="0">
                <a:hlinkClick r:id="rId3"/>
              </a:rPr>
              <a:t>https</a:t>
            </a:r>
            <a:r>
              <a:rPr lang="en-US" dirty="0">
                <a:hlinkClick r:id="rId3"/>
              </a:rPr>
              <a:t>://</a:t>
            </a:r>
            <a:r>
              <a:rPr lang="en-US" dirty="0" smtClean="0">
                <a:hlinkClick r:id="rId3"/>
              </a:rPr>
              <a:t>www.ssa.gov/medicare/apply.html</a:t>
            </a:r>
            <a:r>
              <a:rPr lang="en-US" dirty="0" smtClean="0"/>
              <a:t> </a:t>
            </a:r>
          </a:p>
          <a:p>
            <a:pPr lvl="1">
              <a:defRPr/>
            </a:pPr>
            <a:r>
              <a:rPr lang="en-US" dirty="0" smtClean="0"/>
              <a:t>Visit local SSA office</a:t>
            </a:r>
            <a:endParaRPr lang="en-US" dirty="0"/>
          </a:p>
          <a:p>
            <a:pPr>
              <a:defRPr/>
            </a:pPr>
            <a:r>
              <a:rPr lang="en-US" dirty="0" smtClean="0"/>
              <a:t>Enroll through Railroad Retirement Board for railroad retirees</a:t>
            </a:r>
          </a:p>
          <a:p>
            <a:pPr>
              <a:defRPr/>
            </a:pPr>
            <a:r>
              <a:rPr lang="en-US" dirty="0" smtClean="0"/>
              <a:t>Apply </a:t>
            </a:r>
            <a:r>
              <a:rPr lang="en-US" dirty="0"/>
              <a:t>3 months before age </a:t>
            </a:r>
            <a:r>
              <a:rPr lang="en-US" dirty="0" smtClean="0"/>
              <a:t>65</a:t>
            </a:r>
          </a:p>
        </p:txBody>
      </p:sp>
      <p:sp>
        <p:nvSpPr>
          <p:cNvPr id="6" name="Slide Number Placeholder 5"/>
          <p:cNvSpPr>
            <a:spLocks noGrp="1"/>
          </p:cNvSpPr>
          <p:nvPr>
            <p:ph type="sldNum" sz="quarter" idx="4294967295"/>
          </p:nvPr>
        </p:nvSpPr>
        <p:spPr>
          <a:xfrm>
            <a:off x="6858000" y="0"/>
            <a:ext cx="2133600" cy="365125"/>
          </a:xfrm>
          <a:prstGeom prst="rect">
            <a:avLst/>
          </a:prstGeom>
        </p:spPr>
        <p:txBody>
          <a:bodyPr/>
          <a:lstStyle/>
          <a:p>
            <a:fld id="{78C0CC3C-85F1-4D86-9B70-8D9F8B17F046}"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13878359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YLAG Powerpoint Template">
  <a:themeElements>
    <a:clrScheme name="Custom 2">
      <a:dk1>
        <a:sysClr val="windowText" lastClr="000000"/>
      </a:dk1>
      <a:lt1>
        <a:sysClr val="window" lastClr="FFFFFF"/>
      </a:lt1>
      <a:dk2>
        <a:srgbClr val="000000"/>
      </a:dk2>
      <a:lt2>
        <a:srgbClr val="C5D1D7"/>
      </a:lt2>
      <a:accent1>
        <a:srgbClr val="A32E37"/>
      </a:accent1>
      <a:accent2>
        <a:srgbClr val="007AA0"/>
      </a:accent2>
      <a:accent3>
        <a:srgbClr val="00843C"/>
      </a:accent3>
      <a:accent4>
        <a:srgbClr val="FF9900"/>
      </a:accent4>
      <a:accent5>
        <a:srgbClr val="660066"/>
      </a:accent5>
      <a:accent6>
        <a:srgbClr val="777777"/>
      </a:accent6>
      <a:hlink>
        <a:srgbClr val="00A3D6"/>
      </a:hlink>
      <a:folHlink>
        <a:srgbClr val="694F0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000000"/>
    </a:dk2>
    <a:lt2>
      <a:srgbClr val="C5D1D7"/>
    </a:lt2>
    <a:accent1>
      <a:srgbClr val="A32E37"/>
    </a:accent1>
    <a:accent2>
      <a:srgbClr val="007AA0"/>
    </a:accent2>
    <a:accent3>
      <a:srgbClr val="00843C"/>
    </a:accent3>
    <a:accent4>
      <a:srgbClr val="FF9900"/>
    </a:accent4>
    <a:accent5>
      <a:srgbClr val="660066"/>
    </a:accent5>
    <a:accent6>
      <a:srgbClr val="777777"/>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otalTime>1414</TotalTime>
  <Words>7096</Words>
  <Application>Microsoft Office PowerPoint</Application>
  <PresentationFormat>On-screen Show (4:3)</PresentationFormat>
  <Paragraphs>1096</Paragraphs>
  <Slides>81</Slides>
  <Notes>80</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NYLAG Powerpoint Template</vt:lpstr>
      <vt:lpstr>PowerPoint Presentation</vt:lpstr>
      <vt:lpstr>Roadmap of CLE</vt:lpstr>
      <vt:lpstr>PowerPoint Presentation</vt:lpstr>
      <vt:lpstr>Medicare  - Part A &amp; B Eligibility</vt:lpstr>
      <vt:lpstr>Medicare Part D Eligibility</vt:lpstr>
      <vt:lpstr>Enrollment Periods – Parts A &amp; B</vt:lpstr>
      <vt:lpstr>Automatic Enrollment – Part A and B</vt:lpstr>
      <vt:lpstr>Medicare Card sent to Automatic Enrollees </vt:lpstr>
      <vt:lpstr> When Enrolling in Medicare is Not Automatic</vt:lpstr>
      <vt:lpstr>PowerPoint Presentation</vt:lpstr>
      <vt:lpstr>Enrolling in Part B if You  Have Employer or Union Coverage </vt:lpstr>
      <vt:lpstr>Coordination of Benefits</vt:lpstr>
      <vt:lpstr>PowerPoint Presentation</vt:lpstr>
      <vt:lpstr>General Enrollment Period (GEP)</vt:lpstr>
      <vt:lpstr>Special Enrollment Periods for A/B (SEP)</vt:lpstr>
      <vt:lpstr>SEP:  Employer or Union Coverage Ends</vt:lpstr>
      <vt:lpstr>Enrollment in Medicare if You Have TRICARE Coverage</vt:lpstr>
      <vt:lpstr>Part D Enrollment Periods</vt:lpstr>
      <vt:lpstr>Initial Enrollment Period for Part D</vt:lpstr>
      <vt:lpstr>Automatic Enrollment due to Extra Help status </vt:lpstr>
      <vt:lpstr>Part D Enrollment Periods after Initial IEP</vt:lpstr>
      <vt:lpstr>Special Enrollment Periods (SEP) for Part D</vt:lpstr>
      <vt:lpstr>Medicare Premiums</vt:lpstr>
      <vt:lpstr>Medicare Part A Premium</vt:lpstr>
      <vt:lpstr>Monthly Part B Premium</vt:lpstr>
      <vt:lpstr>Paying the Part B Premium</vt:lpstr>
      <vt:lpstr>Part B Late Enrollment Penalty</vt:lpstr>
      <vt:lpstr>Medicare Choices</vt:lpstr>
      <vt:lpstr>What is Original Medicare?</vt:lpstr>
      <vt:lpstr>Original Medicare – How many cards? </vt:lpstr>
      <vt:lpstr>What is Medicare Advantage (MA)?</vt:lpstr>
      <vt:lpstr>How Medicare Advantage Plans Work</vt:lpstr>
      <vt:lpstr>Medicare Advantage Eligibility Requirements</vt:lpstr>
      <vt:lpstr>Medicare Advantage Plan Costs</vt:lpstr>
      <vt:lpstr>Types of Medicare Advantage Plans</vt:lpstr>
      <vt:lpstr>Private Contracts (Opting Out of Medicare)</vt:lpstr>
      <vt:lpstr>PowerPoint Presentation</vt:lpstr>
      <vt:lpstr>Medicare Services, Deductibles  &amp; Costs</vt:lpstr>
      <vt:lpstr> Part A &amp; B Services and Costs</vt:lpstr>
      <vt:lpstr>PowerPoint Presentation</vt:lpstr>
      <vt:lpstr>Paying for Inpatient Hospital Stays</vt:lpstr>
      <vt:lpstr>More on Part A Hospital Deductible  &amp; Benefit Periods</vt:lpstr>
      <vt:lpstr>Part A - Skilled Nursing Facility (“Rehab”) </vt:lpstr>
      <vt:lpstr>Skilled Nursing Facility  - Rehab Care</vt:lpstr>
      <vt:lpstr>Observation Status – Barrier to SNF/ Rehab Coverage </vt:lpstr>
      <vt:lpstr>More on Observation Status  </vt:lpstr>
      <vt:lpstr>PowerPoint Presentation</vt:lpstr>
      <vt:lpstr>PowerPoint Presentation</vt:lpstr>
      <vt:lpstr>PowerPoint Presentation</vt:lpstr>
      <vt:lpstr>PowerPoint Presentation</vt:lpstr>
      <vt:lpstr>Does Provider Accept “Assignment”?</vt:lpstr>
      <vt:lpstr>If provider does not accept assignment</vt:lpstr>
      <vt:lpstr>Part B Covered Preventive Services</vt:lpstr>
      <vt:lpstr>NOT Covered by Part A and Part B</vt:lpstr>
      <vt:lpstr>Factors to Choose Medicare Advantage vs Original Medicare </vt:lpstr>
      <vt:lpstr>Medicare Part D Services</vt:lpstr>
      <vt:lpstr>Access to Covered Drugs</vt:lpstr>
      <vt:lpstr>Formularies:  Required Coverage in 6 Special Classes </vt:lpstr>
      <vt:lpstr>Drugs Excluded By Law Under Part D</vt:lpstr>
      <vt:lpstr>Formulary &amp; Tiers of Drugs/Copayments</vt:lpstr>
      <vt:lpstr>PowerPoint Presentation</vt:lpstr>
      <vt:lpstr>Costs of Part D</vt:lpstr>
      <vt:lpstr>Medicare Part D - Coverage Period</vt:lpstr>
      <vt:lpstr>Basic Benefit (2016)</vt:lpstr>
      <vt:lpstr>Reducing Medicare Costs</vt:lpstr>
      <vt:lpstr>Filling the Financial Gaps in Medicare Coverage</vt:lpstr>
      <vt:lpstr>Medigap Policies  </vt:lpstr>
      <vt:lpstr>Medigap</vt:lpstr>
      <vt:lpstr>PowerPoint Presentation</vt:lpstr>
      <vt:lpstr>Medicare Savings Program</vt:lpstr>
      <vt:lpstr>Medicare Savings Program (MSP)</vt:lpstr>
      <vt:lpstr> MSP:  Qualified Medicare Beneficiary (QMB)  </vt:lpstr>
      <vt:lpstr>QMB – Balance Billing</vt:lpstr>
      <vt:lpstr>MSP : SLIMB &amp; QI-1 </vt:lpstr>
      <vt:lpstr>Medicare Part D – Extra Help</vt:lpstr>
      <vt:lpstr>Extra Help through SSA</vt:lpstr>
      <vt:lpstr>Elderly Pharmaceutical Insurance Coverage (EPIC)</vt:lpstr>
      <vt:lpstr>EPIC – How it Works with Part D</vt:lpstr>
      <vt:lpstr>EPIC Subsidy for Part D Copayments</vt:lpstr>
      <vt:lpstr>Additional Resources</vt:lpstr>
      <vt:lpstr>THANK YOU</vt:lpstr>
    </vt:vector>
  </TitlesOfParts>
  <Company>NYLAG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dc:title>
  <dc:creator>Valerie Bogart</dc:creator>
  <cp:lastModifiedBy>Valerie Bogart</cp:lastModifiedBy>
  <cp:revision>185</cp:revision>
  <cp:lastPrinted>2016-04-08T16:44:22Z</cp:lastPrinted>
  <dcterms:created xsi:type="dcterms:W3CDTF">2016-03-28T21:09:48Z</dcterms:created>
  <dcterms:modified xsi:type="dcterms:W3CDTF">2016-04-13T23:20:00Z</dcterms:modified>
</cp:coreProperties>
</file>