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1"/>
  </p:sldMasterIdLst>
  <p:notesMasterIdLst>
    <p:notesMasterId r:id="rId21"/>
  </p:notesMasterIdLst>
  <p:handoutMasterIdLst>
    <p:handoutMasterId r:id="rId22"/>
  </p:handoutMasterIdLst>
  <p:sldIdLst>
    <p:sldId id="594" r:id="rId2"/>
    <p:sldId id="641" r:id="rId3"/>
    <p:sldId id="643" r:id="rId4"/>
    <p:sldId id="665" r:id="rId5"/>
    <p:sldId id="667" r:id="rId6"/>
    <p:sldId id="669" r:id="rId7"/>
    <p:sldId id="664" r:id="rId8"/>
    <p:sldId id="671" r:id="rId9"/>
    <p:sldId id="670" r:id="rId10"/>
    <p:sldId id="640" r:id="rId11"/>
    <p:sldId id="657" r:id="rId12"/>
    <p:sldId id="672" r:id="rId13"/>
    <p:sldId id="658" r:id="rId14"/>
    <p:sldId id="644" r:id="rId15"/>
    <p:sldId id="655" r:id="rId16"/>
    <p:sldId id="651" r:id="rId17"/>
    <p:sldId id="652" r:id="rId18"/>
    <p:sldId id="653" r:id="rId19"/>
    <p:sldId id="656"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non D Vollmer" initials="SDV" lastIdx="2" clrIdx="0">
    <p:extLst/>
  </p:cmAuthor>
  <p:cmAuthor id="2" name="Michelle DiBacco" initials="MD" lastIdx="13" clrIdx="1">
    <p:extLst/>
  </p:cmAuthor>
  <p:cmAuthor id="3" name="Mark Genovese" initials="MG" lastIdx="2"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7B3D"/>
    <a:srgbClr val="1B587C"/>
    <a:srgbClr val="000000"/>
    <a:srgbClr val="E8E9EA"/>
    <a:srgbClr val="CCCF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65" autoAdjust="0"/>
    <p:restoredTop sz="86323" autoAdjust="0"/>
  </p:normalViewPr>
  <p:slideViewPr>
    <p:cSldViewPr snapToGrid="0">
      <p:cViewPr>
        <p:scale>
          <a:sx n="117" d="100"/>
          <a:sy n="117" d="100"/>
        </p:scale>
        <p:origin x="-174" y="-198"/>
      </p:cViewPr>
      <p:guideLst>
        <p:guide orient="horz" pos="2160"/>
        <p:guide pos="2880"/>
      </p:guideLst>
    </p:cSldViewPr>
  </p:slideViewPr>
  <p:outlineViewPr>
    <p:cViewPr>
      <p:scale>
        <a:sx n="33" d="100"/>
        <a:sy n="33" d="100"/>
      </p:scale>
      <p:origin x="27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38475" cy="465138"/>
          </a:xfrm>
          <a:prstGeom prst="rect">
            <a:avLst/>
          </a:prstGeom>
        </p:spPr>
        <p:txBody>
          <a:bodyPr vert="horz" lIns="91427" tIns="45713" rIns="91427" bIns="45713" rtlCol="0"/>
          <a:lstStyle>
            <a:lvl1pPr algn="l">
              <a:defRPr sz="1200"/>
            </a:lvl1pPr>
          </a:lstStyle>
          <a:p>
            <a:endParaRPr lang="en-US" dirty="0"/>
          </a:p>
        </p:txBody>
      </p:sp>
      <p:sp>
        <p:nvSpPr>
          <p:cNvPr id="3" name="Date Placeholder 2"/>
          <p:cNvSpPr>
            <a:spLocks noGrp="1"/>
          </p:cNvSpPr>
          <p:nvPr>
            <p:ph type="dt" sz="quarter" idx="1"/>
          </p:nvPr>
        </p:nvSpPr>
        <p:spPr>
          <a:xfrm>
            <a:off x="3970341" y="0"/>
            <a:ext cx="3038475" cy="465138"/>
          </a:xfrm>
          <a:prstGeom prst="rect">
            <a:avLst/>
          </a:prstGeom>
        </p:spPr>
        <p:txBody>
          <a:bodyPr vert="horz" lIns="91427" tIns="45713" rIns="91427" bIns="45713" rtlCol="0"/>
          <a:lstStyle>
            <a:lvl1pPr algn="r">
              <a:defRPr sz="1200"/>
            </a:lvl1pPr>
          </a:lstStyle>
          <a:p>
            <a:fld id="{37915CB3-97E4-41AE-B349-B85D6EE30582}" type="datetimeFigureOut">
              <a:rPr lang="en-US" smtClean="0"/>
              <a:pPr/>
              <a:t>11/10/2014</a:t>
            </a:fld>
            <a:endParaRPr lang="en-US" dirty="0"/>
          </a:p>
        </p:txBody>
      </p:sp>
      <p:sp>
        <p:nvSpPr>
          <p:cNvPr id="4" name="Footer Placeholder 3"/>
          <p:cNvSpPr>
            <a:spLocks noGrp="1"/>
          </p:cNvSpPr>
          <p:nvPr>
            <p:ph type="ftr" sz="quarter" idx="2"/>
          </p:nvPr>
        </p:nvSpPr>
        <p:spPr>
          <a:xfrm>
            <a:off x="3" y="8829675"/>
            <a:ext cx="3038475" cy="465138"/>
          </a:xfrm>
          <a:prstGeom prst="rect">
            <a:avLst/>
          </a:prstGeom>
        </p:spPr>
        <p:txBody>
          <a:bodyPr vert="horz" lIns="91427" tIns="45713" rIns="91427" bIns="4571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1" y="8829675"/>
            <a:ext cx="3038475" cy="465138"/>
          </a:xfrm>
          <a:prstGeom prst="rect">
            <a:avLst/>
          </a:prstGeom>
        </p:spPr>
        <p:txBody>
          <a:bodyPr vert="horz" lIns="91427" tIns="45713" rIns="91427" bIns="45713" rtlCol="0" anchor="b"/>
          <a:lstStyle>
            <a:lvl1pPr algn="r">
              <a:defRPr sz="1200"/>
            </a:lvl1pPr>
          </a:lstStyle>
          <a:p>
            <a:fld id="{E4233F54-9E7F-4F5D-8AB1-F9CC7BD1E6EC}" type="slidenum">
              <a:rPr lang="en-US" smtClean="0"/>
              <a:pPr/>
              <a:t>‹#›</a:t>
            </a:fld>
            <a:endParaRPr lang="en-US" dirty="0"/>
          </a:p>
        </p:txBody>
      </p:sp>
    </p:spTree>
    <p:extLst>
      <p:ext uri="{BB962C8B-B14F-4D97-AF65-F5344CB8AC3E}">
        <p14:creationId xmlns:p14="http://schemas.microsoft.com/office/powerpoint/2010/main" val="3137842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0234BB83-CA48-484D-B0D9-4D6F46A616A6}" type="datetimeFigureOut">
              <a:rPr lang="en-US" smtClean="0"/>
              <a:pPr/>
              <a:t>11/10/2014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4" tIns="46582" rIns="93164" bIns="46582"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4" tIns="46582" rIns="93164" bIns="465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582B5B68-79AE-43B7-B5F9-04C9255C87BD}" type="slidenum">
              <a:rPr lang="en-US" smtClean="0"/>
              <a:pPr/>
              <a:t>‹#›</a:t>
            </a:fld>
            <a:endParaRPr lang="en-US" dirty="0"/>
          </a:p>
        </p:txBody>
      </p:sp>
    </p:spTree>
    <p:extLst>
      <p:ext uri="{BB962C8B-B14F-4D97-AF65-F5344CB8AC3E}">
        <p14:creationId xmlns:p14="http://schemas.microsoft.com/office/powerpoint/2010/main" val="2947801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2B5B68-79AE-43B7-B5F9-04C9255C87BD}" type="slidenum">
              <a:rPr lang="en-US" smtClean="0"/>
              <a:pPr/>
              <a:t>11</a:t>
            </a:fld>
            <a:endParaRPr lang="en-US" dirty="0"/>
          </a:p>
        </p:txBody>
      </p:sp>
    </p:spTree>
    <p:extLst>
      <p:ext uri="{BB962C8B-B14F-4D97-AF65-F5344CB8AC3E}">
        <p14:creationId xmlns:p14="http://schemas.microsoft.com/office/powerpoint/2010/main" val="215336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2B5B68-79AE-43B7-B5F9-04C9255C87BD}" type="slidenum">
              <a:rPr lang="en-US" smtClean="0"/>
              <a:pPr/>
              <a:t>13</a:t>
            </a:fld>
            <a:endParaRPr lang="en-US" dirty="0"/>
          </a:p>
        </p:txBody>
      </p:sp>
    </p:spTree>
    <p:extLst>
      <p:ext uri="{BB962C8B-B14F-4D97-AF65-F5344CB8AC3E}">
        <p14:creationId xmlns:p14="http://schemas.microsoft.com/office/powerpoint/2010/main" val="3695320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2B5B68-79AE-43B7-B5F9-04C9255C87BD}" type="slidenum">
              <a:rPr lang="en-US" smtClean="0"/>
              <a:pPr/>
              <a:t>14</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03943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2B5B68-79AE-43B7-B5F9-04C9255C87BD}" type="slidenum">
              <a:rPr lang="en-US" smtClean="0"/>
              <a:pPr/>
              <a:t>16</a:t>
            </a:fld>
            <a:endParaRPr lang="en-US" dirty="0"/>
          </a:p>
        </p:txBody>
      </p:sp>
    </p:spTree>
    <p:extLst>
      <p:ext uri="{BB962C8B-B14F-4D97-AF65-F5344CB8AC3E}">
        <p14:creationId xmlns:p14="http://schemas.microsoft.com/office/powerpoint/2010/main" val="2259457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2B5B68-79AE-43B7-B5F9-04C9255C87BD}" type="slidenum">
              <a:rPr lang="en-US" smtClean="0"/>
              <a:pPr/>
              <a:t>17</a:t>
            </a:fld>
            <a:endParaRPr lang="en-US" dirty="0"/>
          </a:p>
        </p:txBody>
      </p:sp>
    </p:spTree>
    <p:extLst>
      <p:ext uri="{BB962C8B-B14F-4D97-AF65-F5344CB8AC3E}">
        <p14:creationId xmlns:p14="http://schemas.microsoft.com/office/powerpoint/2010/main" val="41065165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2B5B68-79AE-43B7-B5F9-04C9255C87BD}" type="slidenum">
              <a:rPr lang="en-US" smtClean="0"/>
              <a:pPr/>
              <a:t>18</a:t>
            </a:fld>
            <a:endParaRPr lang="en-US" dirty="0"/>
          </a:p>
        </p:txBody>
      </p:sp>
    </p:spTree>
    <p:extLst>
      <p:ext uri="{BB962C8B-B14F-4D97-AF65-F5344CB8AC3E}">
        <p14:creationId xmlns:p14="http://schemas.microsoft.com/office/powerpoint/2010/main" val="2641373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grpSp>
        <p:nvGrpSpPr>
          <p:cNvPr id="3" name="Group 11"/>
          <p:cNvGrpSpPr/>
          <p:nvPr/>
        </p:nvGrpSpPr>
        <p:grpSpPr>
          <a:xfrm>
            <a:off x="0" y="0"/>
            <a:ext cx="9144000" cy="6858000"/>
            <a:chOff x="0" y="0"/>
            <a:chExt cx="9144000" cy="6858000"/>
          </a:xfrm>
        </p:grpSpPr>
        <p:grpSp>
          <p:nvGrpSpPr>
            <p:cNvPr id="4" name="Group 10"/>
            <p:cNvGrpSpPr/>
            <p:nvPr/>
          </p:nvGrpSpPr>
          <p:grpSpPr>
            <a:xfrm>
              <a:off x="0" y="0"/>
              <a:ext cx="9144000" cy="6858000"/>
              <a:chOff x="0" y="0"/>
              <a:chExt cx="9144000" cy="6858000"/>
            </a:xfrm>
          </p:grpSpPr>
          <p:sp>
            <p:nvSpPr>
              <p:cNvPr id="11" name="Rectangle 10"/>
              <p:cNvSpPr/>
              <p:nvPr/>
            </p:nvSpPr>
            <p:spPr>
              <a:xfrm>
                <a:off x="0" y="2438400"/>
                <a:ext cx="9144000" cy="1828800"/>
              </a:xfrm>
              <a:prstGeom prst="rect">
                <a:avLst/>
              </a:prstGeom>
              <a:solidFill>
                <a:srgbClr val="21426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0" name="Rectangle 9"/>
              <p:cNvSpPr/>
              <p:nvPr/>
            </p:nvSpPr>
            <p:spPr>
              <a:xfrm>
                <a:off x="0" y="0"/>
                <a:ext cx="1828800" cy="6858000"/>
              </a:xfrm>
              <a:prstGeom prst="rect">
                <a:avLst/>
              </a:prstGeom>
              <a:solidFill>
                <a:srgbClr val="214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grpSp>
        <p:sp>
          <p:nvSpPr>
            <p:cNvPr id="9" name="Rectangle 8"/>
            <p:cNvSpPr/>
            <p:nvPr/>
          </p:nvSpPr>
          <p:spPr>
            <a:xfrm>
              <a:off x="0" y="24384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grpSp>
      <p:sp>
        <p:nvSpPr>
          <p:cNvPr id="2" name="Title 1"/>
          <p:cNvSpPr>
            <a:spLocks noGrp="1"/>
          </p:cNvSpPr>
          <p:nvPr>
            <p:ph type="ctrTitle"/>
          </p:nvPr>
        </p:nvSpPr>
        <p:spPr>
          <a:xfrm>
            <a:off x="1951940" y="2590800"/>
            <a:ext cx="6629400" cy="1524000"/>
          </a:xfrm>
        </p:spPr>
        <p:txBody>
          <a:bodyPr>
            <a:normAutofit/>
          </a:bodyPr>
          <a:lstStyle>
            <a:lvl1pPr>
              <a:defRPr sz="3600"/>
            </a:lvl1pPr>
          </a:lstStyle>
          <a:p>
            <a:r>
              <a:rPr lang="en-US" dirty="0" smtClean="0"/>
              <a:t>Click to edit Master title style</a:t>
            </a:r>
            <a:endParaRPr lang="en-US" dirty="0"/>
          </a:p>
        </p:txBody>
      </p:sp>
      <p:sp>
        <p:nvSpPr>
          <p:cNvPr id="13" name="Text Placeholder 16"/>
          <p:cNvSpPr>
            <a:spLocks noGrp="1"/>
          </p:cNvSpPr>
          <p:nvPr>
            <p:ph type="body" sz="quarter" idx="13" hasCustomPrompt="1"/>
          </p:nvPr>
        </p:nvSpPr>
        <p:spPr>
          <a:xfrm>
            <a:off x="1941575" y="533400"/>
            <a:ext cx="7025030" cy="1295400"/>
          </a:xfrm>
          <a:prstGeom prst="rect">
            <a:avLst/>
          </a:prstGeom>
        </p:spPr>
        <p:txBody>
          <a:bodyPr/>
          <a:lstStyle>
            <a:lvl1pPr marL="0" indent="0">
              <a:spcBef>
                <a:spcPts val="0"/>
              </a:spcBef>
              <a:buNone/>
              <a:defRPr sz="2800"/>
            </a:lvl1pPr>
            <a:lvl2pPr>
              <a:buNone/>
              <a:defRPr/>
            </a:lvl2pPr>
            <a:lvl3pPr>
              <a:buNone/>
              <a:defRPr/>
            </a:lvl3pPr>
            <a:lvl4pPr>
              <a:buNone/>
              <a:defRPr/>
            </a:lvl4pPr>
            <a:lvl5pPr>
              <a:buNone/>
              <a:defRPr/>
            </a:lvl5pPr>
          </a:lstStyle>
          <a:p>
            <a:r>
              <a:rPr lang="en-US" dirty="0" smtClean="0"/>
              <a:t>Presentation to</a:t>
            </a:r>
            <a:endParaRPr lang="en-US" dirty="0"/>
          </a:p>
        </p:txBody>
      </p:sp>
      <p:sp>
        <p:nvSpPr>
          <p:cNvPr id="14" name="Subtitle 2"/>
          <p:cNvSpPr>
            <a:spLocks noGrp="1"/>
          </p:cNvSpPr>
          <p:nvPr>
            <p:ph type="subTitle" idx="1" hasCustomPrompt="1"/>
          </p:nvPr>
        </p:nvSpPr>
        <p:spPr>
          <a:xfrm>
            <a:off x="1941575" y="4876800"/>
            <a:ext cx="7010400" cy="1447800"/>
          </a:xfrm>
          <a:prstGeom prst="rect">
            <a:avLst/>
          </a:prstGeom>
        </p:spPr>
        <p:txBody>
          <a:bodyPr>
            <a:normAutofit/>
            <a:scene3d>
              <a:camera prst="orthographicFront"/>
              <a:lightRig rig="soft" dir="t">
                <a:rot lat="0" lon="0" rev="10800000"/>
              </a:lightRig>
            </a:scene3d>
            <a:sp3d>
              <a:contourClr>
                <a:srgbClr val="DDDDDD"/>
              </a:contourClr>
            </a:sp3d>
          </a:bodyPr>
          <a:lstStyle>
            <a:lvl1pPr marL="0" indent="0" algn="l">
              <a:spcBef>
                <a:spcPts val="0"/>
              </a:spcBef>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Name</a:t>
            </a:r>
          </a:p>
          <a:p>
            <a:r>
              <a:rPr lang="en-US" dirty="0" smtClean="0"/>
              <a:t>Title</a:t>
            </a:r>
            <a:endParaRPr dirty="0"/>
          </a:p>
        </p:txBody>
      </p:sp>
    </p:spTree>
    <p:extLst>
      <p:ext uri="{BB962C8B-B14F-4D97-AF65-F5344CB8AC3E}">
        <p14:creationId xmlns:p14="http://schemas.microsoft.com/office/powerpoint/2010/main" val="4232904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Two Content">
    <p:spTree>
      <p:nvGrpSpPr>
        <p:cNvPr id="1" name=""/>
        <p:cNvGrpSpPr/>
        <p:nvPr/>
      </p:nvGrpSpPr>
      <p:grpSpPr>
        <a:xfrm>
          <a:off x="0" y="0"/>
          <a:ext cx="0" cy="0"/>
          <a:chOff x="0" y="0"/>
          <a:chExt cx="0" cy="0"/>
        </a:xfrm>
      </p:grpSpPr>
      <p:cxnSp>
        <p:nvCxnSpPr>
          <p:cNvPr id="13" name="Straight Connector 12"/>
          <p:cNvCxnSpPr/>
          <p:nvPr/>
        </p:nvCxnSpPr>
        <p:spPr>
          <a:xfrm>
            <a:off x="0" y="1676400"/>
            <a:ext cx="9144000" cy="0"/>
          </a:xfrm>
          <a:prstGeom prst="line">
            <a:avLst/>
          </a:prstGeom>
          <a:ln w="76200">
            <a:solidFill>
              <a:schemeClr val="bg1"/>
            </a:solidFill>
          </a:ln>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sp>
        <p:nvSpPr>
          <p:cNvPr id="12" name="Rectangle 11"/>
          <p:cNvSpPr/>
          <p:nvPr/>
        </p:nvSpPr>
        <p:spPr>
          <a:xfrm>
            <a:off x="0" y="0"/>
            <a:ext cx="9144000" cy="1676400"/>
          </a:xfrm>
          <a:prstGeom prst="rect">
            <a:avLst/>
          </a:prstGeom>
          <a:solidFill>
            <a:srgbClr val="214263"/>
          </a:solidFill>
          <a:ln>
            <a:noFill/>
          </a:ln>
          <a:effectLst>
            <a:outerShdw blurRad="50800" dist="50800" dir="5400000" sx="1000" sy="1000" algn="ctr" rotWithShape="0">
              <a:srgbClr val="000000"/>
            </a:outerShdw>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ln w="12700">
                <a:solidFill>
                  <a:srgbClr val="323232">
                    <a:satMod val="155000"/>
                  </a:srgbClr>
                </a:solidFill>
                <a:prstDash val="solid"/>
              </a:ln>
              <a:solidFill>
                <a:srgbClr val="E3DED1">
                  <a:tint val="85000"/>
                  <a:satMod val="155000"/>
                </a:srgbClr>
              </a:solidFill>
              <a:effectLst>
                <a:outerShdw blurRad="41275" dist="20320" dir="1800000" algn="tl" rotWithShape="0">
                  <a:srgbClr val="000000">
                    <a:alpha val="40000"/>
                  </a:srgbClr>
                </a:outerShdw>
              </a:effectLst>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6" name="Footer Placeholder 5"/>
          <p:cNvSpPr>
            <a:spLocks noGrp="1"/>
          </p:cNvSpPr>
          <p:nvPr>
            <p:ph type="ftr" sz="quarter" idx="11"/>
          </p:nvPr>
        </p:nvSpPr>
        <p:spPr>
          <a:xfrm>
            <a:off x="457200" y="6248400"/>
            <a:ext cx="8305800" cy="365125"/>
          </a:xfrm>
        </p:spPr>
        <p:txBody>
          <a:bodyPr/>
          <a:lstStyle>
            <a:lvl1pPr>
              <a:defRPr>
                <a:solidFill>
                  <a:schemeClr val="accent3">
                    <a:lumMod val="75000"/>
                  </a:schemeClr>
                </a:solidFill>
              </a:defRPr>
            </a:lvl1pPr>
          </a:lstStyle>
          <a:p>
            <a:endParaRPr lang="en-US" dirty="0">
              <a:solidFill>
                <a:srgbClr val="1B587C">
                  <a:lumMod val="75000"/>
                </a:srgbClr>
              </a:solidFill>
            </a:endParaRPr>
          </a:p>
        </p:txBody>
      </p:sp>
      <p:sp>
        <p:nvSpPr>
          <p:cNvPr id="8" name="Rectangle 7"/>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9" name="TextBox 8"/>
          <p:cNvSpPr txBox="1"/>
          <p:nvPr/>
        </p:nvSpPr>
        <p:spPr>
          <a:xfrm rot="16200000">
            <a:off x="-576590" y="576590"/>
            <a:ext cx="1676400" cy="523220"/>
          </a:xfrm>
          <a:prstGeom prst="rect">
            <a:avLst/>
          </a:prstGeom>
          <a:noFill/>
        </p:spPr>
        <p:txBody>
          <a:bodyPr wrap="square" rtlCol="0">
            <a:spAutoFit/>
          </a:bodyPr>
          <a:lstStyle/>
          <a:p>
            <a:pPr algn="ctr">
              <a:tabLst>
                <a:tab pos="739775" algn="l"/>
              </a:tabLst>
            </a:pPr>
            <a:r>
              <a:rPr lang="en-US" sz="2800" dirty="0" smtClean="0">
                <a:solidFill>
                  <a:srgbClr val="9F2936">
                    <a:lumMod val="75000"/>
                  </a:srgbClr>
                </a:solidFill>
              </a:rPr>
              <a:t>GNYHA</a:t>
            </a:r>
            <a:endParaRPr lang="en-US" sz="2800" dirty="0">
              <a:solidFill>
                <a:srgbClr val="9F2936">
                  <a:lumMod val="75000"/>
                </a:srgbClr>
              </a:solidFill>
            </a:endParaRPr>
          </a:p>
        </p:txBody>
      </p:sp>
      <p:sp>
        <p:nvSpPr>
          <p:cNvPr id="10" name="Oval 9"/>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1" name="Slide Number Placeholder 4"/>
          <p:cNvSpPr txBox="1">
            <a:spLocks/>
          </p:cNvSpPr>
          <p:nvPr/>
        </p:nvSpPr>
        <p:spPr>
          <a:xfrm>
            <a:off x="457200" y="381000"/>
            <a:ext cx="914400" cy="914400"/>
          </a:xfrm>
          <a:prstGeom prst="rect">
            <a:avLst/>
          </a:prstGeom>
        </p:spPr>
        <p:txBody>
          <a:bodyPr anchor="ctr" anchorCtr="0"/>
          <a:lstStyle>
            <a:lvl1pPr>
              <a:defRPr sz="2400">
                <a:solidFill>
                  <a:schemeClr val="bg1"/>
                </a:solidFill>
              </a:defRPr>
            </a:lvl1pPr>
          </a:lstStyle>
          <a:p>
            <a:pPr algn="ctr">
              <a:defRPr/>
            </a:pPr>
            <a:fld id="{4F56BB57-F36A-478A-B48D-430464D82D0A}" type="slidenum">
              <a:rPr lang="en-US" smtClean="0">
                <a:solidFill>
                  <a:prstClr val="white"/>
                </a:solidFill>
              </a:rPr>
              <a:pPr algn="ctr">
                <a:defRPr/>
              </a:pPr>
              <a:t>‹#›</a:t>
            </a:fld>
            <a:endParaRPr lang="en-US" dirty="0">
              <a:solidFill>
                <a:prstClr val="white"/>
              </a:solidFill>
            </a:endParaRPr>
          </a:p>
        </p:txBody>
      </p:sp>
      <p:sp>
        <p:nvSpPr>
          <p:cNvPr id="14" name="Content Placeholder 2"/>
          <p:cNvSpPr>
            <a:spLocks noGrp="1"/>
          </p:cNvSpPr>
          <p:nvPr>
            <p:ph sz="half" idx="1"/>
          </p:nvPr>
        </p:nvSpPr>
        <p:spPr>
          <a:xfrm>
            <a:off x="457200" y="2057400"/>
            <a:ext cx="4038600" cy="4068763"/>
          </a:xfrm>
          <a:prstGeom prst="rect">
            <a:avLst/>
          </a:prstGeom>
        </p:spPr>
        <p:txBody>
          <a:bodyPr>
            <a:normAutofit/>
          </a:bodyPr>
          <a:lstStyle>
            <a:lvl1pPr>
              <a:buSzPct val="80000"/>
              <a:buFont typeface="Wingdings" pitchFamily="2" charset="2"/>
              <a:buChar char="p"/>
              <a:defRPr sz="1800"/>
            </a:lvl1pPr>
            <a:lvl2pPr marL="457200" indent="-228600">
              <a:buClr>
                <a:schemeClr val="accent2"/>
              </a:buClr>
              <a:buSzPct val="80000"/>
              <a:buFont typeface="Wingdings" pitchFamily="2" charset="2"/>
              <a:buChar char="p"/>
              <a:defRPr sz="1800" baseline="0"/>
            </a:lvl2pPr>
            <a:lvl3pPr marL="681038" indent="-274638">
              <a:buClr>
                <a:schemeClr val="accent3"/>
              </a:buClr>
              <a:buSzPct val="80000"/>
              <a:buFont typeface="Wingdings" pitchFamily="2" charset="2"/>
              <a:buChar char="p"/>
              <a:defRPr sz="1800"/>
            </a:lvl3pPr>
            <a:lvl4pPr marL="1028700" indent="-346075">
              <a:buClr>
                <a:schemeClr val="accent4"/>
              </a:buClr>
              <a:buSzPct val="80000"/>
              <a:buFont typeface="Wingdings" pitchFamily="2" charset="2"/>
              <a:buChar char="p"/>
              <a:defRPr sz="1800"/>
            </a:lvl4pPr>
            <a:lvl5pPr marL="1255713" indent="-279400">
              <a:buClr>
                <a:schemeClr val="tx2"/>
              </a:buClr>
              <a:buSzPct val="80000"/>
              <a:buFont typeface="Wingdings" pitchFamily="2" charset="2"/>
              <a:buChar char="p"/>
              <a:tabLst>
                <a:tab pos="914400" algn="l"/>
              </a:tabLst>
              <a:defRPr sz="1800" baseline="0"/>
            </a:lvl5pPr>
            <a:lvl6pPr>
              <a:buFont typeface="Arial" pitchFamily="34" charset="0"/>
              <a:buNone/>
              <a:defRPr sz="1800"/>
            </a:lvl6pPr>
            <a:lvl7pPr>
              <a:defRPr sz="1800"/>
            </a:lvl7pPr>
            <a:lvl8pPr>
              <a:defRPr sz="1800"/>
            </a:lvl8pPr>
            <a:lvl9pPr marL="1260475" indent="-292100">
              <a:buClr>
                <a:schemeClr val="accent5"/>
              </a:buClr>
              <a:buSzPct val="80000"/>
              <a:buFont typeface="Wingdings" pitchFamily="2" charset="2"/>
              <a:buChar char="p"/>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6" name="Content Placeholder 2"/>
          <p:cNvSpPr>
            <a:spLocks noGrp="1"/>
          </p:cNvSpPr>
          <p:nvPr>
            <p:ph sz="half" idx="12"/>
          </p:nvPr>
        </p:nvSpPr>
        <p:spPr>
          <a:xfrm>
            <a:off x="4648200" y="2057400"/>
            <a:ext cx="4038600" cy="4038600"/>
          </a:xfrm>
          <a:prstGeom prst="rect">
            <a:avLst/>
          </a:prstGeom>
        </p:spPr>
        <p:txBody>
          <a:bodyPr>
            <a:normAutofit/>
          </a:bodyPr>
          <a:lstStyle>
            <a:lvl1pPr>
              <a:buSzPct val="80000"/>
              <a:buFont typeface="Wingdings" pitchFamily="2" charset="2"/>
              <a:buChar char="p"/>
              <a:defRPr sz="1800"/>
            </a:lvl1pPr>
            <a:lvl2pPr marL="457200" indent="-228600">
              <a:buClr>
                <a:schemeClr val="accent2"/>
              </a:buClr>
              <a:buSzPct val="80000"/>
              <a:buFont typeface="Wingdings" pitchFamily="2" charset="2"/>
              <a:buChar char="p"/>
              <a:defRPr sz="1800" baseline="0"/>
            </a:lvl2pPr>
            <a:lvl3pPr marL="681038" indent="-274638">
              <a:buClr>
                <a:schemeClr val="accent3"/>
              </a:buClr>
              <a:buSzPct val="80000"/>
              <a:buFont typeface="Wingdings" pitchFamily="2" charset="2"/>
              <a:buChar char="p"/>
              <a:defRPr sz="1800"/>
            </a:lvl3pPr>
            <a:lvl4pPr marL="1028700" indent="-346075">
              <a:buClr>
                <a:schemeClr val="accent4"/>
              </a:buClr>
              <a:buSzPct val="80000"/>
              <a:buFont typeface="Wingdings" pitchFamily="2" charset="2"/>
              <a:buChar char="p"/>
              <a:defRPr sz="1800"/>
            </a:lvl4pPr>
            <a:lvl5pPr marL="1255713" indent="-279400">
              <a:buClr>
                <a:schemeClr val="tx2"/>
              </a:buClr>
              <a:buSzPct val="80000"/>
              <a:buFont typeface="Wingdings" pitchFamily="2" charset="2"/>
              <a:buChar char="p"/>
              <a:tabLst>
                <a:tab pos="914400" algn="l"/>
              </a:tabLst>
              <a:defRPr sz="1800" baseline="0"/>
            </a:lvl5pPr>
            <a:lvl6pPr>
              <a:buFont typeface="Arial" pitchFamily="34" charset="0"/>
              <a:buNone/>
              <a:defRPr sz="1800"/>
            </a:lvl6pPr>
            <a:lvl7pPr>
              <a:defRPr sz="1800"/>
            </a:lvl7pPr>
            <a:lvl8pPr>
              <a:defRPr sz="1800"/>
            </a:lvl8pPr>
            <a:lvl9pPr marL="1260475" indent="-292100">
              <a:buClr>
                <a:schemeClr val="accent5"/>
              </a:buClr>
              <a:buSzPct val="80000"/>
              <a:buFont typeface="Wingdings" pitchFamily="2" charset="2"/>
              <a:buChar char="p"/>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1931860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grpSp>
        <p:nvGrpSpPr>
          <p:cNvPr id="3" name="Group 10"/>
          <p:cNvGrpSpPr/>
          <p:nvPr/>
        </p:nvGrpSpPr>
        <p:grpSpPr>
          <a:xfrm>
            <a:off x="0" y="0"/>
            <a:ext cx="9144000" cy="6858000"/>
            <a:chOff x="0" y="0"/>
            <a:chExt cx="9144000" cy="6858000"/>
          </a:xfrm>
        </p:grpSpPr>
        <p:sp>
          <p:nvSpPr>
            <p:cNvPr id="7" name="Rectangle 6"/>
            <p:cNvSpPr/>
            <p:nvPr/>
          </p:nvSpPr>
          <p:spPr>
            <a:xfrm>
              <a:off x="0" y="0"/>
              <a:ext cx="1828800" cy="6858000"/>
            </a:xfrm>
            <a:prstGeom prst="rect">
              <a:avLst/>
            </a:prstGeom>
            <a:solidFill>
              <a:srgbClr val="214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8" name="Rectangle 7"/>
            <p:cNvSpPr/>
            <p:nvPr/>
          </p:nvSpPr>
          <p:spPr>
            <a:xfrm>
              <a:off x="0" y="1143000"/>
              <a:ext cx="1828800" cy="12192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9" name="Rectangle 8"/>
            <p:cNvSpPr/>
            <p:nvPr/>
          </p:nvSpPr>
          <p:spPr>
            <a:xfrm>
              <a:off x="1828800" y="1143000"/>
              <a:ext cx="7315200" cy="1219200"/>
            </a:xfrm>
            <a:prstGeom prst="rect">
              <a:avLst/>
            </a:prstGeom>
            <a:solidFill>
              <a:srgbClr val="21426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grpSp>
      <p:sp>
        <p:nvSpPr>
          <p:cNvPr id="2" name="Title 1"/>
          <p:cNvSpPr>
            <a:spLocks noGrp="1"/>
          </p:cNvSpPr>
          <p:nvPr>
            <p:ph type="title" hasCustomPrompt="1"/>
          </p:nvPr>
        </p:nvSpPr>
        <p:spPr>
          <a:xfrm>
            <a:off x="1905000" y="1295400"/>
            <a:ext cx="6934200" cy="914400"/>
          </a:xfrm>
        </p:spPr>
        <p:txBody>
          <a:bodyPr vert="horz" lIns="91440" tIns="45720" rIns="91440" bIns="45720" rtlCol="0" anchor="ctr" anchorCtr="0">
            <a:noAutofit/>
          </a:bodyPr>
          <a:lstStyle>
            <a:lvl1pPr algn="l" defTabSz="914400" rtl="0" eaLnBrk="1" latinLnBrk="0" hangingPunct="1">
              <a:spcBef>
                <a:spcPct val="0"/>
              </a:spcBef>
              <a:buNone/>
              <a:defRPr sz="3600" kern="1200" cap="none" spc="200" baseline="0">
                <a:solidFill>
                  <a:schemeClr val="bg1"/>
                </a:solidFill>
                <a:latin typeface="+mn-lt"/>
                <a:ea typeface="+mj-ea"/>
                <a:cs typeface="+mj-cs"/>
              </a:defRPr>
            </a:lvl1pPr>
          </a:lstStyle>
          <a:p>
            <a:r>
              <a:rPr lang="en-US" dirty="0" smtClean="0"/>
              <a:t>Section Header</a:t>
            </a:r>
            <a:endParaRPr dirty="0"/>
          </a:p>
        </p:txBody>
      </p:sp>
      <p:sp>
        <p:nvSpPr>
          <p:cNvPr id="5" name="Footer Placeholder 4"/>
          <p:cNvSpPr>
            <a:spLocks noGrp="1"/>
          </p:cNvSpPr>
          <p:nvPr>
            <p:ph type="ftr" sz="quarter" idx="11"/>
          </p:nvPr>
        </p:nvSpPr>
        <p:spPr>
          <a:xfrm>
            <a:off x="1892808" y="6400800"/>
            <a:ext cx="6946392" cy="384048"/>
          </a:xfrm>
        </p:spPr>
        <p:txBody>
          <a:bodyPr/>
          <a:lstStyle/>
          <a:p>
            <a:endParaRPr lang="en-US" dirty="0">
              <a:solidFill>
                <a:prstClr val="black">
                  <a:tint val="75000"/>
                </a:prstClr>
              </a:solidFill>
            </a:endParaRPr>
          </a:p>
        </p:txBody>
      </p:sp>
      <p:sp>
        <p:nvSpPr>
          <p:cNvPr id="12" name="Subtitle 2"/>
          <p:cNvSpPr>
            <a:spLocks noGrp="1"/>
          </p:cNvSpPr>
          <p:nvPr>
            <p:ph type="subTitle" idx="1" hasCustomPrompt="1"/>
          </p:nvPr>
        </p:nvSpPr>
        <p:spPr>
          <a:xfrm>
            <a:off x="1905000" y="2819400"/>
            <a:ext cx="6934200" cy="3429000"/>
          </a:xfrm>
          <a:prstGeom prst="rect">
            <a:avLst/>
          </a:prstGeom>
        </p:spPr>
        <p:txBody>
          <a:bodyPr>
            <a:normAutofit/>
            <a:scene3d>
              <a:camera prst="orthographicFront"/>
              <a:lightRig rig="soft" dir="t">
                <a:rot lat="0" lon="0" rev="10800000"/>
              </a:lightRig>
            </a:scene3d>
            <a:sp3d>
              <a:contourClr>
                <a:srgbClr val="DDDDDD"/>
              </a:contourClr>
            </a:sp3d>
          </a:bodyPr>
          <a:lstStyle>
            <a:lvl1pPr marL="0" indent="0" algn="l">
              <a:spcBef>
                <a:spcPts val="0"/>
              </a:spcBef>
              <a:buFont typeface="Arial" pitchFamily="34" charset="0"/>
              <a:buNone/>
              <a:defRPr sz="20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Text box for section subtitle, outline, description, etc.</a:t>
            </a:r>
            <a:endParaRPr dirty="0"/>
          </a:p>
        </p:txBody>
      </p:sp>
      <p:sp>
        <p:nvSpPr>
          <p:cNvPr id="17" name="Text Placeholder 16"/>
          <p:cNvSpPr>
            <a:spLocks noGrp="1"/>
          </p:cNvSpPr>
          <p:nvPr>
            <p:ph type="body" sz="quarter" idx="12" hasCustomPrompt="1"/>
          </p:nvPr>
        </p:nvSpPr>
        <p:spPr>
          <a:xfrm>
            <a:off x="1905000" y="133350"/>
            <a:ext cx="6934200" cy="914400"/>
          </a:xfrm>
          <a:prstGeom prst="rect">
            <a:avLst/>
          </a:prstGeom>
        </p:spPr>
        <p:txBody>
          <a:bodyPr anchor="ctr"/>
          <a:lstStyle>
            <a:lvl1pPr>
              <a:buNone/>
              <a:defRPr sz="2400"/>
            </a:lvl1pPr>
          </a:lstStyle>
          <a:p>
            <a:pPr lvl="0"/>
            <a:r>
              <a:rPr lang="en-US" dirty="0" smtClean="0"/>
              <a:t>Section Header</a:t>
            </a:r>
            <a:endParaRPr lang="en-US" dirty="0"/>
          </a:p>
        </p:txBody>
      </p:sp>
    </p:spTree>
    <p:extLst>
      <p:ext uri="{BB962C8B-B14F-4D97-AF65-F5344CB8AC3E}">
        <p14:creationId xmlns:p14="http://schemas.microsoft.com/office/powerpoint/2010/main" val="90022966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0" y="1676400"/>
            <a:ext cx="9144000" cy="0"/>
          </a:xfrm>
          <a:prstGeom prst="line">
            <a:avLst/>
          </a:prstGeom>
          <a:ln w="76200">
            <a:solidFill>
              <a:schemeClr val="bg1"/>
            </a:solidFill>
          </a:ln>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sp>
        <p:nvSpPr>
          <p:cNvPr id="8" name="Rectangle 7"/>
          <p:cNvSpPr/>
          <p:nvPr/>
        </p:nvSpPr>
        <p:spPr>
          <a:xfrm>
            <a:off x="0" y="0"/>
            <a:ext cx="9144000" cy="1676400"/>
          </a:xfrm>
          <a:prstGeom prst="rect">
            <a:avLst/>
          </a:prstGeom>
          <a:solidFill>
            <a:srgbClr val="214263"/>
          </a:solidFill>
          <a:ln>
            <a:noFill/>
          </a:ln>
          <a:effectLst>
            <a:outerShdw blurRad="50800" dist="50800" dir="5400000" sx="1000" sy="1000" algn="ctr" rotWithShape="0">
              <a:srgbClr val="000000"/>
            </a:outerShdw>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ln w="12700">
                <a:solidFill>
                  <a:srgbClr val="323232">
                    <a:satMod val="155000"/>
                  </a:srgbClr>
                </a:solidFill>
                <a:prstDash val="solid"/>
              </a:ln>
              <a:solidFill>
                <a:srgbClr val="E3DED1">
                  <a:tint val="85000"/>
                  <a:satMod val="155000"/>
                </a:srgbClr>
              </a:solidFill>
              <a:effectLst>
                <a:outerShdw blurRad="41275" dist="20320" dir="1800000" algn="tl" rotWithShape="0">
                  <a:srgbClr val="000000">
                    <a:alpha val="40000"/>
                  </a:srgbClr>
                </a:outerShdw>
              </a:effectLst>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2" name="Title 1"/>
          <p:cNvSpPr>
            <a:spLocks noGrp="1"/>
          </p:cNvSpPr>
          <p:nvPr>
            <p:ph type="title"/>
          </p:nvPr>
        </p:nvSpPr>
        <p:spPr/>
        <p:txBody>
          <a:bodyPr>
            <a:normAutofit/>
          </a:bodyPr>
          <a:lstStyle>
            <a:lvl1pPr algn="l">
              <a:defRPr sz="4000"/>
            </a:lvl1pPr>
          </a:lstStyle>
          <a:p>
            <a:r>
              <a:rPr lang="en-US" dirty="0" smtClean="0"/>
              <a:t>Click to edit Master title style</a:t>
            </a:r>
            <a:endParaRPr lang="en-US" dirty="0"/>
          </a:p>
        </p:txBody>
      </p:sp>
      <p:sp>
        <p:nvSpPr>
          <p:cNvPr id="3" name="Content Placeholder 2"/>
          <p:cNvSpPr>
            <a:spLocks noGrp="1"/>
          </p:cNvSpPr>
          <p:nvPr>
            <p:ph idx="1" hasCustomPrompt="1"/>
          </p:nvPr>
        </p:nvSpPr>
        <p:spPr>
          <a:xfrm>
            <a:off x="381000" y="2057400"/>
            <a:ext cx="8229600" cy="4038599"/>
          </a:xfrm>
          <a:prstGeom prst="rect">
            <a:avLst/>
          </a:prstGeom>
        </p:spPr>
        <p:txBody>
          <a:bodyPr>
            <a:normAutofit/>
          </a:bodyPr>
          <a:lstStyle>
            <a:lvl1pPr marL="338328" marR="0" indent="-338328" algn="l" defTabSz="914400" rtl="0" eaLnBrk="1" fontAlgn="auto" latinLnBrk="0" hangingPunct="1">
              <a:lnSpc>
                <a:spcPct val="100000"/>
              </a:lnSpc>
              <a:spcBef>
                <a:spcPts val="1800"/>
              </a:spcBef>
              <a:spcAft>
                <a:spcPts val="0"/>
              </a:spcAft>
              <a:buClr>
                <a:schemeClr val="tx1">
                  <a:lumMod val="75000"/>
                </a:schemeClr>
              </a:buClr>
              <a:buSzPct val="80000"/>
              <a:buFont typeface="Wingdings" pitchFamily="2" charset="2"/>
              <a:buChar char="p"/>
              <a:tabLst/>
              <a:defRPr/>
            </a:lvl1pPr>
            <a:lvl2pPr marL="795528" marR="0" indent="-33832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p"/>
              <a:tabLst/>
              <a:defRPr/>
            </a:lvl2pPr>
            <a:lvl3pPr marL="1138238" marR="0" indent="-338138" algn="l" defTabSz="914400" rtl="0" eaLnBrk="1" fontAlgn="auto" latinLnBrk="0" hangingPunct="1">
              <a:lnSpc>
                <a:spcPct val="100000"/>
              </a:lnSpc>
              <a:spcBef>
                <a:spcPts val="1800"/>
              </a:spcBef>
              <a:spcAft>
                <a:spcPts val="0"/>
              </a:spcAft>
              <a:buClr>
                <a:schemeClr val="accent3"/>
              </a:buClr>
              <a:buSzPct val="80000"/>
              <a:buFont typeface="Wingdings" pitchFamily="2" charset="2"/>
              <a:buChar char="p"/>
              <a:tabLst/>
              <a:defRPr/>
            </a:lvl3pPr>
            <a:lvl4pPr marL="1481138" marR="0" indent="-338138" algn="l" defTabSz="914400" rtl="0" eaLnBrk="1" fontAlgn="auto" latinLnBrk="0" hangingPunct="1">
              <a:lnSpc>
                <a:spcPct val="100000"/>
              </a:lnSpc>
              <a:spcBef>
                <a:spcPts val="1800"/>
              </a:spcBef>
              <a:spcAft>
                <a:spcPts val="0"/>
              </a:spcAft>
              <a:buClr>
                <a:schemeClr val="accent4"/>
              </a:buClr>
              <a:buSzPct val="80000"/>
              <a:buFont typeface="Wingdings" pitchFamily="2" charset="2"/>
              <a:buChar char="p"/>
              <a:tabLst/>
              <a:defRPr/>
            </a:lvl4pPr>
            <a:lvl5pPr marL="1887538" marR="0" indent="-338138" algn="l" defTabSz="914400" rtl="0" eaLnBrk="1" fontAlgn="auto" latinLnBrk="0" hangingPunct="1">
              <a:lnSpc>
                <a:spcPct val="100000"/>
              </a:lnSpc>
              <a:spcBef>
                <a:spcPts val="1800"/>
              </a:spcBef>
              <a:spcAft>
                <a:spcPts val="0"/>
              </a:spcAft>
              <a:buClr>
                <a:schemeClr val="accent5"/>
              </a:buClr>
              <a:buSzPct val="80000"/>
              <a:buFont typeface="Wingdings" pitchFamily="2" charset="2"/>
              <a:buChar char="p"/>
              <a:tabLst/>
              <a:defRPr/>
            </a:lvl5pPr>
            <a:lvl6pPr marL="2230438" marR="0" indent="-338138" algn="l" defTabSz="914400" rtl="0" eaLnBrk="1" fontAlgn="auto" latinLnBrk="0" hangingPunct="1">
              <a:lnSpc>
                <a:spcPct val="100000"/>
              </a:lnSpc>
              <a:spcBef>
                <a:spcPts val="1800"/>
              </a:spcBef>
              <a:spcAft>
                <a:spcPts val="0"/>
              </a:spcAft>
              <a:buClr>
                <a:schemeClr val="accent6"/>
              </a:buClr>
              <a:buSzPct val="80000"/>
              <a:buFont typeface="Wingdings" pitchFamily="2" charset="2"/>
              <a:buChar char="p"/>
              <a:tabLst/>
              <a:defRPr/>
            </a:lvl6pPr>
            <a:lvl7pPr marL="2573338" marR="0" indent="-338138" algn="l" defTabSz="914400" rtl="0" eaLnBrk="1" fontAlgn="auto" latinLnBrk="0" hangingPunct="1">
              <a:lnSpc>
                <a:spcPct val="100000"/>
              </a:lnSpc>
              <a:spcBef>
                <a:spcPts val="1800"/>
              </a:spcBef>
              <a:spcAft>
                <a:spcPts val="0"/>
              </a:spcAft>
              <a:buClr>
                <a:schemeClr val="tx1"/>
              </a:buClr>
              <a:buSzPct val="80000"/>
              <a:buFont typeface="Wingdings" pitchFamily="2" charset="2"/>
              <a:buChar char="n"/>
              <a:tabLst/>
              <a:defRPr/>
            </a:lvl7pPr>
            <a:lvl8pPr marL="2967038" marR="0" indent="-33813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n"/>
              <a:tabLst/>
              <a:defRPr/>
            </a:lvl8pPr>
          </a:lstStyle>
          <a:p>
            <a:pPr marL="338328" marR="0" lvl="0" indent="-338328" algn="l" defTabSz="914400" rtl="0" eaLnBrk="1" fontAlgn="auto" latinLnBrk="0" hangingPunct="1">
              <a:lnSpc>
                <a:spcPct val="100000"/>
              </a:lnSpc>
              <a:spcBef>
                <a:spcPts val="1800"/>
              </a:spcBef>
              <a:spcAft>
                <a:spcPts val="0"/>
              </a:spcAft>
              <a:buClr>
                <a:schemeClr val="tx1">
                  <a:lumMod val="75000"/>
                </a:schemeClr>
              </a:buClr>
              <a:buSzPct val="80000"/>
              <a:buFont typeface="Wingdings" pitchFamily="2" charset="2"/>
              <a:buChar char="p"/>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Level 1; font size is 24</a:t>
            </a:r>
          </a:p>
          <a:p>
            <a:pPr marL="795528" marR="0" lvl="1" indent="-33832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p"/>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Level 2; font size is 20</a:t>
            </a:r>
          </a:p>
          <a:p>
            <a:pPr marL="1138238" marR="0" lvl="2" indent="-338138" algn="l" defTabSz="914400" rtl="0" eaLnBrk="1" fontAlgn="auto" latinLnBrk="0" hangingPunct="1">
              <a:lnSpc>
                <a:spcPct val="100000"/>
              </a:lnSpc>
              <a:spcBef>
                <a:spcPts val="1800"/>
              </a:spcBef>
              <a:spcAft>
                <a:spcPts val="0"/>
              </a:spcAft>
              <a:buClr>
                <a:schemeClr val="accent3"/>
              </a:buClr>
              <a:buSzPct val="80000"/>
              <a:buFont typeface="Wingdings" pitchFamily="2" charset="2"/>
              <a:buChar char="p"/>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Level 3; font size is 18</a:t>
            </a:r>
          </a:p>
          <a:p>
            <a:pPr marL="1481138" marR="0" lvl="3" indent="-338138" algn="l" defTabSz="914400" rtl="0" eaLnBrk="1" fontAlgn="auto" latinLnBrk="0" hangingPunct="1">
              <a:lnSpc>
                <a:spcPct val="100000"/>
              </a:lnSpc>
              <a:spcBef>
                <a:spcPts val="1800"/>
              </a:spcBef>
              <a:spcAft>
                <a:spcPts val="0"/>
              </a:spcAft>
              <a:buClr>
                <a:schemeClr val="accent4"/>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4; font size is 16</a:t>
            </a:r>
          </a:p>
          <a:p>
            <a:pPr marL="1887538" marR="0" lvl="4" indent="-338138" algn="l" defTabSz="914400" rtl="0" eaLnBrk="1" fontAlgn="auto" latinLnBrk="0" hangingPunct="1">
              <a:lnSpc>
                <a:spcPct val="100000"/>
              </a:lnSpc>
              <a:spcBef>
                <a:spcPts val="1800"/>
              </a:spcBef>
              <a:spcAft>
                <a:spcPts val="0"/>
              </a:spcAft>
              <a:buClr>
                <a:schemeClr val="accent5"/>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5; font size is 16</a:t>
            </a:r>
          </a:p>
          <a:p>
            <a:pPr marL="2230438" marR="0" lvl="5" indent="-338138" algn="l" defTabSz="914400" rtl="0" eaLnBrk="1" fontAlgn="auto" latinLnBrk="0" hangingPunct="1">
              <a:lnSpc>
                <a:spcPct val="100000"/>
              </a:lnSpc>
              <a:spcBef>
                <a:spcPts val="1800"/>
              </a:spcBef>
              <a:spcAft>
                <a:spcPts val="0"/>
              </a:spcAft>
              <a:buClr>
                <a:schemeClr val="accent6"/>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6; font size is 16</a:t>
            </a:r>
          </a:p>
          <a:p>
            <a:pPr marL="2573338" marR="0" lvl="6" indent="-338138" algn="l" defTabSz="914400" rtl="0" eaLnBrk="1" fontAlgn="auto" latinLnBrk="0" hangingPunct="1">
              <a:lnSpc>
                <a:spcPct val="100000"/>
              </a:lnSpc>
              <a:spcBef>
                <a:spcPts val="1800"/>
              </a:spcBef>
              <a:spcAft>
                <a:spcPts val="0"/>
              </a:spcAft>
              <a:buClr>
                <a:schemeClr val="tx1"/>
              </a:buClr>
              <a:buSzPct val="80000"/>
              <a:buFont typeface="Wingdings" pitchFamily="2" charset="2"/>
              <a:buChar char="n"/>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7; font size is 16</a:t>
            </a:r>
          </a:p>
          <a:p>
            <a:pPr marL="2967038" marR="0" lvl="7" indent="-33813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n"/>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8; font size is 16</a:t>
            </a:r>
          </a:p>
        </p:txBody>
      </p:sp>
      <p:sp>
        <p:nvSpPr>
          <p:cNvPr id="5" name="Footer Placeholder 4"/>
          <p:cNvSpPr>
            <a:spLocks noGrp="1"/>
          </p:cNvSpPr>
          <p:nvPr>
            <p:ph type="ftr" sz="quarter" idx="11"/>
          </p:nvPr>
        </p:nvSpPr>
        <p:spPr>
          <a:xfrm>
            <a:off x="381000" y="6356350"/>
            <a:ext cx="8382000" cy="365125"/>
          </a:xfrm>
        </p:spPr>
        <p:txBody>
          <a:bodyPr/>
          <a:lstStyle>
            <a:lvl1pPr>
              <a:defRPr>
                <a:solidFill>
                  <a:schemeClr val="accent3">
                    <a:lumMod val="75000"/>
                  </a:schemeClr>
                </a:solidFill>
              </a:defRPr>
            </a:lvl1pPr>
          </a:lstStyle>
          <a:p>
            <a:endParaRPr lang="en-US" dirty="0">
              <a:solidFill>
                <a:srgbClr val="1B587C">
                  <a:lumMod val="75000"/>
                </a:srgbClr>
              </a:solidFill>
            </a:endParaRPr>
          </a:p>
        </p:txBody>
      </p:sp>
    </p:spTree>
    <p:extLst>
      <p:ext uri="{BB962C8B-B14F-4D97-AF65-F5344CB8AC3E}">
        <p14:creationId xmlns:p14="http://schemas.microsoft.com/office/powerpoint/2010/main" val="30232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7" name="Rectangle 6"/>
          <p:cNvSpPr/>
          <p:nvPr/>
        </p:nvSpPr>
        <p:spPr>
          <a:xfrm>
            <a:off x="0" y="0"/>
            <a:ext cx="1828800" cy="6858000"/>
          </a:xfrm>
          <a:prstGeom prst="rect">
            <a:avLst/>
          </a:prstGeom>
          <a:solidFill>
            <a:srgbClr val="214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8" name="Rectangle 7"/>
          <p:cNvSpPr/>
          <p:nvPr/>
        </p:nvSpPr>
        <p:spPr>
          <a:xfrm>
            <a:off x="0" y="1219200"/>
            <a:ext cx="1828800" cy="9144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1" name="Rectangle 10"/>
          <p:cNvSpPr/>
          <p:nvPr/>
        </p:nvSpPr>
        <p:spPr>
          <a:xfrm>
            <a:off x="1828800" y="1219200"/>
            <a:ext cx="7315200" cy="914400"/>
          </a:xfrm>
          <a:prstGeom prst="rect">
            <a:avLst/>
          </a:prstGeom>
          <a:solidFill>
            <a:srgbClr val="21426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2" name="Title 1"/>
          <p:cNvSpPr>
            <a:spLocks noGrp="1"/>
          </p:cNvSpPr>
          <p:nvPr>
            <p:ph type="title" hasCustomPrompt="1"/>
          </p:nvPr>
        </p:nvSpPr>
        <p:spPr>
          <a:xfrm>
            <a:off x="1905000" y="1371600"/>
            <a:ext cx="6934200" cy="609600"/>
          </a:xfrm>
        </p:spPr>
        <p:txBody>
          <a:bodyPr vert="horz" lIns="91440" tIns="45720" rIns="91440" bIns="45720" rtlCol="0" anchor="b" anchorCtr="0">
            <a:noAutofit/>
          </a:bodyPr>
          <a:lstStyle>
            <a:lvl1pPr algn="l" defTabSz="914400" rtl="0" eaLnBrk="1" latinLnBrk="0" hangingPunct="1">
              <a:spcBef>
                <a:spcPct val="0"/>
              </a:spcBef>
              <a:buNone/>
              <a:defRPr sz="3200" kern="1200" cap="none" spc="200" baseline="0">
                <a:solidFill>
                  <a:schemeClr val="bg1"/>
                </a:solidFill>
                <a:latin typeface="+mn-lt"/>
                <a:ea typeface="+mj-ea"/>
                <a:cs typeface="+mj-cs"/>
              </a:defRPr>
            </a:lvl1pPr>
          </a:lstStyle>
          <a:p>
            <a:r>
              <a:rPr lang="en-US" dirty="0" smtClean="0"/>
              <a:t>Section Header</a:t>
            </a:r>
            <a:endParaRPr dirty="0"/>
          </a:p>
        </p:txBody>
      </p:sp>
      <p:sp>
        <p:nvSpPr>
          <p:cNvPr id="18" name="Content Placeholder 2"/>
          <p:cNvSpPr>
            <a:spLocks noGrp="1"/>
          </p:cNvSpPr>
          <p:nvPr>
            <p:ph sz="half" idx="1"/>
          </p:nvPr>
        </p:nvSpPr>
        <p:spPr>
          <a:xfrm>
            <a:off x="2057400" y="2667000"/>
            <a:ext cx="6477000" cy="3611563"/>
          </a:xfrm>
          <a:prstGeom prst="rect">
            <a:avLst/>
          </a:prstGeom>
        </p:spPr>
        <p:txBody>
          <a:bodyPr>
            <a:normAutofit/>
          </a:bodyPr>
          <a:lstStyle>
            <a:lvl1pPr marL="0" indent="0">
              <a:buSzPct val="80000"/>
              <a:buFont typeface="Wingdings" pitchFamily="2" charset="2"/>
              <a:buNone/>
              <a:defRPr sz="2000"/>
            </a:lvl1pPr>
            <a:lvl2pPr marL="457200" indent="-228600">
              <a:buClr>
                <a:schemeClr val="accent2"/>
              </a:buClr>
              <a:buSzPct val="80000"/>
              <a:buFont typeface="Wingdings" pitchFamily="2" charset="2"/>
              <a:buNone/>
              <a:defRPr sz="1800" baseline="0"/>
            </a:lvl2pPr>
            <a:lvl3pPr marL="681038" indent="-274638">
              <a:buClr>
                <a:schemeClr val="accent3"/>
              </a:buClr>
              <a:buSzPct val="80000"/>
              <a:buFont typeface="Wingdings" pitchFamily="2" charset="2"/>
              <a:buNone/>
              <a:defRPr sz="1800"/>
            </a:lvl3pPr>
            <a:lvl4pPr>
              <a:buSzPct val="80000"/>
              <a:buFont typeface="Wingdings" pitchFamily="2" charset="2"/>
              <a:buNone/>
              <a:defRPr sz="1800"/>
            </a:lvl4pPr>
            <a:lvl5pPr marL="914400" indent="-279400">
              <a:buClr>
                <a:schemeClr val="accent4"/>
              </a:buClr>
              <a:buSzPct val="80000"/>
              <a:buFont typeface="Wingdings" pitchFamily="2" charset="2"/>
              <a:buNone/>
              <a:tabLst>
                <a:tab pos="914400" algn="l"/>
              </a:tabLst>
              <a:defRPr sz="1800" baseline="0"/>
            </a:lvl5pPr>
            <a:lvl6pPr>
              <a:buFont typeface="Arial" pitchFamily="34" charset="0"/>
              <a:buChar char="•"/>
              <a:defRPr sz="1800"/>
            </a:lvl6pPr>
            <a:lvl7pPr>
              <a:defRPr sz="1800"/>
            </a:lvl7pPr>
            <a:lvl8pPr>
              <a:defRPr sz="1800"/>
            </a:lvl8pPr>
            <a:lvl9pPr marL="1260475" indent="-292100">
              <a:buClr>
                <a:schemeClr val="accent5"/>
              </a:buClr>
              <a:buSzPct val="80000"/>
              <a:buFont typeface="Wingdings" pitchFamily="2" charset="2"/>
              <a:buChar char="p"/>
              <a:defRPr sz="1800"/>
            </a:lvl9pPr>
          </a:lstStyle>
          <a:p>
            <a:pPr lvl="0"/>
            <a:r>
              <a:rPr lang="en-US" dirty="0" smtClean="0"/>
              <a:t>Click to edit Master text styles</a:t>
            </a:r>
          </a:p>
        </p:txBody>
      </p:sp>
    </p:spTree>
    <p:extLst>
      <p:ext uri="{BB962C8B-B14F-4D97-AF65-F5344CB8AC3E}">
        <p14:creationId xmlns:p14="http://schemas.microsoft.com/office/powerpoint/2010/main" val="1576607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cxnSp>
        <p:nvCxnSpPr>
          <p:cNvPr id="16" name="Straight Connector 15"/>
          <p:cNvCxnSpPr/>
          <p:nvPr/>
        </p:nvCxnSpPr>
        <p:spPr>
          <a:xfrm>
            <a:off x="0" y="1676400"/>
            <a:ext cx="9144000" cy="0"/>
          </a:xfrm>
          <a:prstGeom prst="line">
            <a:avLst/>
          </a:prstGeom>
          <a:ln w="76200">
            <a:solidFill>
              <a:schemeClr val="bg1"/>
            </a:solidFill>
          </a:ln>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sp>
        <p:nvSpPr>
          <p:cNvPr id="15" name="Rectangle 14"/>
          <p:cNvSpPr/>
          <p:nvPr/>
        </p:nvSpPr>
        <p:spPr>
          <a:xfrm>
            <a:off x="0" y="0"/>
            <a:ext cx="9144000" cy="1676400"/>
          </a:xfrm>
          <a:prstGeom prst="rect">
            <a:avLst/>
          </a:prstGeom>
          <a:solidFill>
            <a:srgbClr val="214263"/>
          </a:solidFill>
          <a:ln>
            <a:noFill/>
          </a:ln>
          <a:effectLst>
            <a:outerShdw blurRad="50800" dist="50800" dir="5400000" sx="1000" sy="1000" algn="ctr" rotWithShape="0">
              <a:srgbClr val="000000"/>
            </a:outerShdw>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ln w="12700">
                <a:solidFill>
                  <a:srgbClr val="323232">
                    <a:satMod val="155000"/>
                  </a:srgbClr>
                </a:solidFill>
                <a:prstDash val="solid"/>
              </a:ln>
              <a:solidFill>
                <a:srgbClr val="E3DED1">
                  <a:tint val="85000"/>
                  <a:satMod val="155000"/>
                </a:srgbClr>
              </a:solidFill>
              <a:effectLst>
                <a:outerShdw blurRad="41275" dist="20320" dir="1800000" algn="tl" rotWithShape="0">
                  <a:srgbClr val="000000">
                    <a:alpha val="40000"/>
                  </a:srgbClr>
                </a:outerShdw>
              </a:effectLst>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12" name="Footer Placeholder 5"/>
          <p:cNvSpPr>
            <a:spLocks noGrp="1"/>
          </p:cNvSpPr>
          <p:nvPr>
            <p:ph type="ftr" sz="quarter" idx="11"/>
          </p:nvPr>
        </p:nvSpPr>
        <p:spPr>
          <a:xfrm>
            <a:off x="457200" y="6248400"/>
            <a:ext cx="8305800" cy="365125"/>
          </a:xfrm>
        </p:spPr>
        <p:txBody>
          <a:bodyPr/>
          <a:lstStyle>
            <a:lvl1pPr>
              <a:defRPr>
                <a:solidFill>
                  <a:schemeClr val="accent3">
                    <a:lumMod val="75000"/>
                  </a:schemeClr>
                </a:solidFill>
              </a:defRPr>
            </a:lvl1pPr>
          </a:lstStyle>
          <a:p>
            <a:endParaRPr lang="en-US" dirty="0">
              <a:solidFill>
                <a:srgbClr val="1B587C">
                  <a:lumMod val="75000"/>
                </a:srgbClr>
              </a:solidFill>
            </a:endParaRPr>
          </a:p>
        </p:txBody>
      </p:sp>
      <p:sp>
        <p:nvSpPr>
          <p:cNvPr id="13" name="Text Placeholder 4"/>
          <p:cNvSpPr>
            <a:spLocks noGrp="1"/>
          </p:cNvSpPr>
          <p:nvPr>
            <p:ph type="body" sz="quarter" idx="15"/>
          </p:nvPr>
        </p:nvSpPr>
        <p:spPr>
          <a:xfrm>
            <a:off x="457200" y="1905000"/>
            <a:ext cx="4038600" cy="762000"/>
          </a:xfrm>
          <a:prstGeom prst="rect">
            <a:avLst/>
          </a:prstGeom>
          <a:ln>
            <a:noFill/>
          </a:ln>
          <a:effectLst>
            <a:outerShdw blurRad="50800" dist="38100" dir="5400000" algn="t" rotWithShape="0">
              <a:prstClr val="black">
                <a:alpha val="40000"/>
              </a:prstClr>
            </a:outerShdw>
          </a:effectLst>
        </p:spPr>
        <p:style>
          <a:lnRef idx="3">
            <a:schemeClr val="lt1"/>
          </a:lnRef>
          <a:fillRef idx="1">
            <a:schemeClr val="accent1"/>
          </a:fillRef>
          <a:effectRef idx="1">
            <a:schemeClr val="accent1"/>
          </a:effectRef>
          <a:fontRef idx="none"/>
        </p:style>
        <p:txBody>
          <a:bodyPr anchor="ctr" anchorCtr="0">
            <a:noAutofit/>
          </a:bodyPr>
          <a:lstStyle>
            <a:lvl1pPr marL="0" indent="0" algn="ctr" defTabSz="914400" rtl="0" eaLnBrk="1" latinLnBrk="0" hangingPunct="1">
              <a:spcBef>
                <a:spcPts val="1800"/>
              </a:spcBef>
              <a:buClr>
                <a:schemeClr val="accent1"/>
              </a:buClr>
              <a:buSzPct val="80000"/>
              <a:buFont typeface="Wingdings" pitchFamily="2" charset="2"/>
              <a:buNone/>
              <a:defRPr sz="2000" b="0" cap="none" baseline="0">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ts val="1800"/>
              </a:spcBef>
              <a:buClr>
                <a:schemeClr val="accent1"/>
              </a:buClr>
              <a:buSzPct val="80000"/>
              <a:buFont typeface="Wingdings" pitchFamily="2" charset="2"/>
              <a:buNone/>
            </a:pPr>
            <a:r>
              <a:rPr lang="en-US" smtClean="0"/>
              <a:t>Click to edit Master text styles</a:t>
            </a:r>
          </a:p>
        </p:txBody>
      </p:sp>
      <p:sp>
        <p:nvSpPr>
          <p:cNvPr id="14" name="Text Placeholder 4"/>
          <p:cNvSpPr>
            <a:spLocks noGrp="1"/>
          </p:cNvSpPr>
          <p:nvPr>
            <p:ph type="body" sz="quarter" idx="3"/>
          </p:nvPr>
        </p:nvSpPr>
        <p:spPr>
          <a:xfrm>
            <a:off x="4724400" y="1905000"/>
            <a:ext cx="4038600" cy="762000"/>
          </a:xfrm>
          <a:prstGeom prst="rect">
            <a:avLst/>
          </a:prstGeom>
          <a:ln>
            <a:noFill/>
          </a:ln>
          <a:effectLst>
            <a:outerShdw blurRad="50800" dist="38100" dir="5400000" algn="t" rotWithShape="0">
              <a:prstClr val="black">
                <a:alpha val="40000"/>
              </a:prstClr>
            </a:outerShdw>
          </a:effectLst>
        </p:spPr>
        <p:style>
          <a:lnRef idx="3">
            <a:schemeClr val="lt1"/>
          </a:lnRef>
          <a:fillRef idx="1">
            <a:schemeClr val="accent1"/>
          </a:fillRef>
          <a:effectRef idx="1">
            <a:schemeClr val="accent1"/>
          </a:effectRef>
          <a:fontRef idx="none"/>
        </p:style>
        <p:txBody>
          <a:bodyPr anchor="ctr" anchorCtr="0">
            <a:noAutofit/>
          </a:bodyPr>
          <a:lstStyle>
            <a:lvl1pPr marL="0" indent="0" algn="ctr" defTabSz="914400" rtl="0" eaLnBrk="1" latinLnBrk="0" hangingPunct="1">
              <a:spcBef>
                <a:spcPts val="1800"/>
              </a:spcBef>
              <a:buClr>
                <a:schemeClr val="accent1"/>
              </a:buClr>
              <a:buSzPct val="80000"/>
              <a:buFont typeface="Wingdings" pitchFamily="2" charset="2"/>
              <a:buNone/>
              <a:defRPr sz="2000" b="0" cap="none" baseline="0">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ts val="1800"/>
              </a:spcBef>
              <a:buClr>
                <a:schemeClr val="accent1"/>
              </a:buClr>
              <a:buSzPct val="80000"/>
              <a:buFont typeface="Wingdings" pitchFamily="2" charset="2"/>
              <a:buNone/>
            </a:pPr>
            <a:r>
              <a:rPr lang="en-US" smtClean="0"/>
              <a:t>Click to edit Master text styles</a:t>
            </a:r>
          </a:p>
        </p:txBody>
      </p:sp>
      <p:sp>
        <p:nvSpPr>
          <p:cNvPr id="17" name="Rectangle 16"/>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8" name="Oval 17"/>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9" name="TextBox 18"/>
          <p:cNvSpPr txBox="1"/>
          <p:nvPr/>
        </p:nvSpPr>
        <p:spPr>
          <a:xfrm rot="16200000">
            <a:off x="-576590" y="576590"/>
            <a:ext cx="1676400" cy="523220"/>
          </a:xfrm>
          <a:prstGeom prst="rect">
            <a:avLst/>
          </a:prstGeom>
          <a:noFill/>
        </p:spPr>
        <p:txBody>
          <a:bodyPr wrap="square" rtlCol="0">
            <a:spAutoFit/>
          </a:bodyPr>
          <a:lstStyle/>
          <a:p>
            <a:pPr algn="ctr">
              <a:tabLst>
                <a:tab pos="739775" algn="l"/>
              </a:tabLst>
            </a:pPr>
            <a:r>
              <a:rPr lang="en-US" sz="2800" dirty="0" smtClean="0">
                <a:solidFill>
                  <a:srgbClr val="9F2936">
                    <a:lumMod val="75000"/>
                  </a:srgbClr>
                </a:solidFill>
              </a:rPr>
              <a:t>GNYHA</a:t>
            </a:r>
            <a:endParaRPr lang="en-US" sz="2800" dirty="0">
              <a:solidFill>
                <a:srgbClr val="9F2936">
                  <a:lumMod val="75000"/>
                </a:srgbClr>
              </a:solidFill>
            </a:endParaRPr>
          </a:p>
        </p:txBody>
      </p:sp>
      <p:sp>
        <p:nvSpPr>
          <p:cNvPr id="20" name="Slide Number Placeholder 4"/>
          <p:cNvSpPr txBox="1">
            <a:spLocks/>
          </p:cNvSpPr>
          <p:nvPr/>
        </p:nvSpPr>
        <p:spPr>
          <a:xfrm>
            <a:off x="457200" y="304800"/>
            <a:ext cx="914400" cy="990600"/>
          </a:xfrm>
          <a:prstGeom prst="rect">
            <a:avLst/>
          </a:prstGeom>
        </p:spPr>
        <p:txBody>
          <a:bodyPr anchor="ctr" anchorCtr="0"/>
          <a:lstStyle>
            <a:lvl1pPr>
              <a:defRPr sz="2400">
                <a:solidFill>
                  <a:schemeClr val="bg1"/>
                </a:solidFill>
              </a:defRPr>
            </a:lvl1pPr>
          </a:lstStyle>
          <a:p>
            <a:pPr algn="ctr">
              <a:defRPr/>
            </a:pPr>
            <a:fld id="{4F56BB57-F36A-478A-B48D-430464D82D0A}" type="slidenum">
              <a:rPr lang="en-US" smtClean="0">
                <a:solidFill>
                  <a:prstClr val="white"/>
                </a:solidFill>
              </a:rPr>
              <a:pPr algn="ctr">
                <a:defRPr/>
              </a:pPr>
              <a:t>‹#›</a:t>
            </a:fld>
            <a:endParaRPr lang="en-US" dirty="0">
              <a:solidFill>
                <a:prstClr val="white"/>
              </a:solidFill>
            </a:endParaRPr>
          </a:p>
        </p:txBody>
      </p:sp>
      <p:sp>
        <p:nvSpPr>
          <p:cNvPr id="21" name="Content Placeholder 2"/>
          <p:cNvSpPr>
            <a:spLocks noGrp="1"/>
          </p:cNvSpPr>
          <p:nvPr>
            <p:ph sz="half" idx="1"/>
          </p:nvPr>
        </p:nvSpPr>
        <p:spPr>
          <a:xfrm>
            <a:off x="457200" y="2819400"/>
            <a:ext cx="4038600" cy="3306763"/>
          </a:xfrm>
          <a:prstGeom prst="rect">
            <a:avLst/>
          </a:prstGeom>
        </p:spPr>
        <p:txBody>
          <a:bodyPr>
            <a:normAutofit/>
          </a:bodyPr>
          <a:lstStyle>
            <a:lvl1pPr>
              <a:buSzPct val="80000"/>
              <a:buFont typeface="Wingdings" pitchFamily="2" charset="2"/>
              <a:buChar char="p"/>
              <a:defRPr sz="1800"/>
            </a:lvl1pPr>
            <a:lvl2pPr marL="457200" indent="-228600">
              <a:buClr>
                <a:schemeClr val="accent2"/>
              </a:buClr>
              <a:buSzPct val="80000"/>
              <a:buFont typeface="Wingdings" pitchFamily="2" charset="2"/>
              <a:buChar char="p"/>
              <a:defRPr sz="1800" baseline="0"/>
            </a:lvl2pPr>
            <a:lvl3pPr marL="681038" indent="-274638">
              <a:buClr>
                <a:schemeClr val="accent3"/>
              </a:buClr>
              <a:buSzPct val="80000"/>
              <a:buFont typeface="Wingdings" pitchFamily="2" charset="2"/>
              <a:buChar char="p"/>
              <a:defRPr sz="1800"/>
            </a:lvl3pPr>
            <a:lvl4pPr marL="1028700" indent="-346075">
              <a:buClr>
                <a:schemeClr val="accent4"/>
              </a:buClr>
              <a:buSzPct val="80000"/>
              <a:buFont typeface="Wingdings" pitchFamily="2" charset="2"/>
              <a:buChar char="p"/>
              <a:defRPr sz="1800"/>
            </a:lvl4pPr>
            <a:lvl5pPr marL="1255713" indent="-279400">
              <a:buClr>
                <a:schemeClr val="tx2"/>
              </a:buClr>
              <a:buSzPct val="80000"/>
              <a:buFont typeface="Wingdings" pitchFamily="2" charset="2"/>
              <a:buChar char="p"/>
              <a:tabLst>
                <a:tab pos="914400" algn="l"/>
              </a:tabLst>
              <a:defRPr sz="1800" baseline="0"/>
            </a:lvl5pPr>
            <a:lvl6pPr>
              <a:buFont typeface="Arial" pitchFamily="34" charset="0"/>
              <a:buNone/>
              <a:defRPr sz="1800"/>
            </a:lvl6pPr>
            <a:lvl7pPr>
              <a:defRPr sz="1800"/>
            </a:lvl7pPr>
            <a:lvl8pPr>
              <a:defRPr sz="1800"/>
            </a:lvl8pPr>
            <a:lvl9pPr marL="1260475" indent="-292100">
              <a:buClr>
                <a:schemeClr val="accent5"/>
              </a:buClr>
              <a:buSzPct val="80000"/>
              <a:buFont typeface="Wingdings" pitchFamily="2" charset="2"/>
              <a:buChar char="p"/>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3" name="Content Placeholder 2"/>
          <p:cNvSpPr>
            <a:spLocks noGrp="1"/>
          </p:cNvSpPr>
          <p:nvPr>
            <p:ph sz="half" idx="16"/>
          </p:nvPr>
        </p:nvSpPr>
        <p:spPr>
          <a:xfrm>
            <a:off x="4724400" y="2819400"/>
            <a:ext cx="4038600" cy="3306763"/>
          </a:xfrm>
          <a:prstGeom prst="rect">
            <a:avLst/>
          </a:prstGeom>
        </p:spPr>
        <p:txBody>
          <a:bodyPr>
            <a:normAutofit/>
          </a:bodyPr>
          <a:lstStyle>
            <a:lvl1pPr>
              <a:buSzPct val="80000"/>
              <a:buFont typeface="Wingdings" pitchFamily="2" charset="2"/>
              <a:buChar char="p"/>
              <a:defRPr sz="1800"/>
            </a:lvl1pPr>
            <a:lvl2pPr marL="457200" indent="-228600">
              <a:buClr>
                <a:schemeClr val="accent2"/>
              </a:buClr>
              <a:buSzPct val="80000"/>
              <a:buFont typeface="Wingdings" pitchFamily="2" charset="2"/>
              <a:buChar char="p"/>
              <a:defRPr sz="1800" baseline="0"/>
            </a:lvl2pPr>
            <a:lvl3pPr marL="681038" indent="-274638">
              <a:buClr>
                <a:schemeClr val="accent3"/>
              </a:buClr>
              <a:buSzPct val="80000"/>
              <a:buFont typeface="Wingdings" pitchFamily="2" charset="2"/>
              <a:buChar char="p"/>
              <a:defRPr sz="1800"/>
            </a:lvl3pPr>
            <a:lvl4pPr marL="1028700" indent="-346075">
              <a:buClr>
                <a:schemeClr val="accent4"/>
              </a:buClr>
              <a:buSzPct val="80000"/>
              <a:buFont typeface="Wingdings" pitchFamily="2" charset="2"/>
              <a:buChar char="p"/>
              <a:defRPr sz="1800"/>
            </a:lvl4pPr>
            <a:lvl5pPr marL="1255713" indent="-279400">
              <a:buClr>
                <a:schemeClr val="tx2"/>
              </a:buClr>
              <a:buSzPct val="80000"/>
              <a:buFont typeface="Wingdings" pitchFamily="2" charset="2"/>
              <a:buChar char="p"/>
              <a:tabLst>
                <a:tab pos="914400" algn="l"/>
              </a:tabLst>
              <a:defRPr sz="1800" baseline="0"/>
            </a:lvl5pPr>
            <a:lvl6pPr>
              <a:buFont typeface="Arial" pitchFamily="34" charset="0"/>
              <a:buNone/>
              <a:defRPr sz="1800"/>
            </a:lvl6pPr>
            <a:lvl7pPr>
              <a:defRPr sz="1800"/>
            </a:lvl7pPr>
            <a:lvl8pPr>
              <a:defRPr sz="1800"/>
            </a:lvl8pPr>
            <a:lvl9pPr marL="1260475" indent="-292100">
              <a:buClr>
                <a:schemeClr val="accent5"/>
              </a:buClr>
              <a:buSzPct val="80000"/>
              <a:buFont typeface="Wingdings" pitchFamily="2" charset="2"/>
              <a:buChar char="p"/>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Tree>
    <p:extLst>
      <p:ext uri="{BB962C8B-B14F-4D97-AF65-F5344CB8AC3E}">
        <p14:creationId xmlns:p14="http://schemas.microsoft.com/office/powerpoint/2010/main" val="195151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lvl1pPr algn="ctr">
              <a:defRPr>
                <a:solidFill>
                  <a:schemeClr val="accent1"/>
                </a:solidFill>
              </a:defRPr>
            </a:lvl1pPr>
          </a:lstStyle>
          <a:p>
            <a:r>
              <a:rPr lang="en-US" dirty="0" smtClean="0"/>
              <a:t>Click to edit Master title style</a:t>
            </a:r>
            <a:endParaRPr lang="en-US" dirty="0"/>
          </a:p>
        </p:txBody>
      </p:sp>
      <p:sp>
        <p:nvSpPr>
          <p:cNvPr id="3" name="Footer Placeholder 2"/>
          <p:cNvSpPr>
            <a:spLocks noGrp="1"/>
          </p:cNvSpPr>
          <p:nvPr>
            <p:ph type="ftr" sz="quarter" idx="10"/>
          </p:nvPr>
        </p:nvSpPr>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009466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Title Only">
    <p:spTree>
      <p:nvGrpSpPr>
        <p:cNvPr id="1" name=""/>
        <p:cNvGrpSpPr/>
        <p:nvPr/>
      </p:nvGrpSpPr>
      <p:grpSpPr>
        <a:xfrm>
          <a:off x="0" y="0"/>
          <a:ext cx="0" cy="0"/>
          <a:chOff x="0" y="0"/>
          <a:chExt cx="0" cy="0"/>
        </a:xfrm>
      </p:grpSpPr>
      <p:cxnSp>
        <p:nvCxnSpPr>
          <p:cNvPr id="14" name="Straight Connector 13"/>
          <p:cNvCxnSpPr/>
          <p:nvPr/>
        </p:nvCxnSpPr>
        <p:spPr>
          <a:xfrm>
            <a:off x="0" y="1676400"/>
            <a:ext cx="9144000" cy="0"/>
          </a:xfrm>
          <a:prstGeom prst="line">
            <a:avLst/>
          </a:prstGeom>
          <a:ln w="76200">
            <a:solidFill>
              <a:schemeClr val="bg1"/>
            </a:solidFill>
          </a:ln>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sp>
        <p:nvSpPr>
          <p:cNvPr id="11" name="Rectangle 10"/>
          <p:cNvSpPr/>
          <p:nvPr/>
        </p:nvSpPr>
        <p:spPr>
          <a:xfrm>
            <a:off x="0" y="0"/>
            <a:ext cx="1371600" cy="6858000"/>
          </a:xfrm>
          <a:prstGeom prst="rect">
            <a:avLst/>
          </a:prstGeom>
          <a:solidFill>
            <a:srgbClr val="2142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6" name="Rectangle 5"/>
          <p:cNvSpPr/>
          <p:nvPr/>
        </p:nvSpPr>
        <p:spPr>
          <a:xfrm>
            <a:off x="0" y="0"/>
            <a:ext cx="9144000" cy="1676400"/>
          </a:xfrm>
          <a:prstGeom prst="rect">
            <a:avLst/>
          </a:prstGeom>
          <a:solidFill>
            <a:srgbClr val="214263"/>
          </a:solidFill>
          <a:ln>
            <a:noFill/>
          </a:ln>
          <a:effectLst>
            <a:outerShdw blurRad="50800" dist="50800" dir="5400000" sx="1000" sy="1000" algn="ctr" rotWithShape="0">
              <a:srgbClr val="000000"/>
            </a:outerShdw>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ln w="12700">
                <a:solidFill>
                  <a:srgbClr val="323232">
                    <a:satMod val="155000"/>
                  </a:srgbClr>
                </a:solidFill>
                <a:prstDash val="solid"/>
              </a:ln>
              <a:solidFill>
                <a:srgbClr val="E3DED1">
                  <a:tint val="85000"/>
                  <a:satMod val="155000"/>
                </a:srgbClr>
              </a:solidFill>
              <a:effectLst>
                <a:outerShdw blurRad="41275" dist="20320" dir="1800000" algn="tl" rotWithShape="0">
                  <a:srgbClr val="000000">
                    <a:alpha val="40000"/>
                  </a:srgbClr>
                </a:outerShdw>
              </a:effectLst>
            </a:endParaRPr>
          </a:p>
        </p:txBody>
      </p:sp>
      <p:sp>
        <p:nvSpPr>
          <p:cNvPr id="2" name="Title 1"/>
          <p:cNvSpPr>
            <a:spLocks noGrp="1"/>
          </p:cNvSpPr>
          <p:nvPr>
            <p:ph type="title"/>
          </p:nvPr>
        </p:nvSpPr>
        <p:spPr>
          <a:xfrm>
            <a:off x="1676400" y="274638"/>
            <a:ext cx="7010400" cy="1143000"/>
          </a:xfrm>
        </p:spPr>
        <p:txBody>
          <a:bodyPr/>
          <a:lstStyle/>
          <a:p>
            <a:r>
              <a:rPr lang="en-US" smtClean="0"/>
              <a:t>Click to edit Master title style</a:t>
            </a:r>
            <a:endParaRPr lang="en-US" dirty="0"/>
          </a:p>
        </p:txBody>
      </p:sp>
      <p:sp>
        <p:nvSpPr>
          <p:cNvPr id="4" name="Footer Placeholder 3"/>
          <p:cNvSpPr>
            <a:spLocks noGrp="1"/>
          </p:cNvSpPr>
          <p:nvPr>
            <p:ph type="ftr" sz="quarter" idx="11"/>
          </p:nvPr>
        </p:nvSpPr>
        <p:spPr>
          <a:xfrm>
            <a:off x="1600200" y="6356350"/>
            <a:ext cx="7162800" cy="365125"/>
          </a:xfrm>
        </p:spPr>
        <p:txBody>
          <a:bodyPr/>
          <a:lstStyle/>
          <a:p>
            <a:endParaRPr lang="en-US" dirty="0">
              <a:solidFill>
                <a:prstClr val="black">
                  <a:tint val="75000"/>
                </a:prstClr>
              </a:solidFill>
            </a:endParaRPr>
          </a:p>
        </p:txBody>
      </p:sp>
      <p:sp>
        <p:nvSpPr>
          <p:cNvPr id="7" name="Rectangle 6"/>
          <p:cNvSpPr/>
          <p:nvPr/>
        </p:nvSpPr>
        <p:spPr>
          <a:xfrm>
            <a:off x="0" y="0"/>
            <a:ext cx="1371600" cy="1676400"/>
          </a:xfrm>
          <a:prstGeom prst="rect">
            <a:avLst/>
          </a:prstGeom>
          <a:solidFill>
            <a:srgbClr val="BC5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8" name="Oval 7"/>
          <p:cNvSpPr/>
          <p:nvPr/>
        </p:nvSpPr>
        <p:spPr>
          <a:xfrm>
            <a:off x="3048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0" name="Slide Number Placeholder 4"/>
          <p:cNvSpPr txBox="1">
            <a:spLocks/>
          </p:cNvSpPr>
          <p:nvPr/>
        </p:nvSpPr>
        <p:spPr>
          <a:xfrm>
            <a:off x="228600" y="304800"/>
            <a:ext cx="990600" cy="990600"/>
          </a:xfrm>
          <a:prstGeom prst="rect">
            <a:avLst/>
          </a:prstGeom>
        </p:spPr>
        <p:txBody>
          <a:bodyPr anchor="ctr" anchorCtr="0"/>
          <a:lstStyle>
            <a:lvl1pPr>
              <a:defRPr sz="2400">
                <a:solidFill>
                  <a:schemeClr val="bg1"/>
                </a:solidFill>
              </a:defRPr>
            </a:lvl1pPr>
          </a:lstStyle>
          <a:p>
            <a:pPr algn="ctr">
              <a:defRPr/>
            </a:pPr>
            <a:fld id="{4F56BB57-F36A-478A-B48D-430464D82D0A}" type="slidenum">
              <a:rPr lang="en-US" smtClean="0">
                <a:solidFill>
                  <a:prstClr val="white"/>
                </a:solidFill>
              </a:rPr>
              <a:pPr algn="ctr">
                <a:defRPr/>
              </a:pPr>
              <a:t>‹#›</a:t>
            </a:fld>
            <a:endParaRPr lang="en-US" dirty="0">
              <a:solidFill>
                <a:prstClr val="white"/>
              </a:solidFill>
            </a:endParaRPr>
          </a:p>
        </p:txBody>
      </p:sp>
      <p:sp>
        <p:nvSpPr>
          <p:cNvPr id="12" name="TextBox 11"/>
          <p:cNvSpPr txBox="1"/>
          <p:nvPr/>
        </p:nvSpPr>
        <p:spPr>
          <a:xfrm>
            <a:off x="0" y="5793938"/>
            <a:ext cx="1371600" cy="1292662"/>
          </a:xfrm>
          <a:prstGeom prst="rect">
            <a:avLst/>
          </a:prstGeom>
          <a:noFill/>
        </p:spPr>
        <p:txBody>
          <a:bodyPr wrap="square" rtlCol="0">
            <a:spAutoFit/>
          </a:bodyPr>
          <a:lstStyle/>
          <a:p>
            <a:pPr algn="dist"/>
            <a:r>
              <a:rPr lang="en-US" sz="1500" cap="all" dirty="0" smtClean="0">
                <a:solidFill>
                  <a:srgbClr val="F07F09">
                    <a:lumMod val="40000"/>
                    <a:lumOff val="60000"/>
                  </a:srgbClr>
                </a:solidFill>
              </a:rPr>
              <a:t>Greater new York</a:t>
            </a:r>
          </a:p>
          <a:p>
            <a:pPr algn="dist"/>
            <a:r>
              <a:rPr lang="en-US" sz="1500" cap="all" dirty="0" smtClean="0">
                <a:solidFill>
                  <a:srgbClr val="F07F09">
                    <a:lumMod val="40000"/>
                    <a:lumOff val="60000"/>
                  </a:srgbClr>
                </a:solidFill>
              </a:rPr>
              <a:t>Hospital association</a:t>
            </a:r>
          </a:p>
          <a:p>
            <a:endParaRPr lang="en-US" dirty="0">
              <a:solidFill>
                <a:prstClr val="black"/>
              </a:solidFill>
            </a:endParaRPr>
          </a:p>
        </p:txBody>
      </p:sp>
      <p:sp>
        <p:nvSpPr>
          <p:cNvPr id="13" name="Content Placeholder 2"/>
          <p:cNvSpPr>
            <a:spLocks noGrp="1"/>
          </p:cNvSpPr>
          <p:nvPr>
            <p:ph idx="1" hasCustomPrompt="1"/>
          </p:nvPr>
        </p:nvSpPr>
        <p:spPr>
          <a:xfrm>
            <a:off x="1600200" y="2057400"/>
            <a:ext cx="7010400" cy="4038599"/>
          </a:xfrm>
          <a:prstGeom prst="rect">
            <a:avLst/>
          </a:prstGeom>
        </p:spPr>
        <p:txBody>
          <a:bodyPr>
            <a:normAutofit/>
          </a:bodyPr>
          <a:lstStyle>
            <a:lvl1pPr marL="338328" marR="0" indent="-338328" algn="l" defTabSz="914400" rtl="0" eaLnBrk="1" fontAlgn="auto" latinLnBrk="0" hangingPunct="1">
              <a:lnSpc>
                <a:spcPct val="100000"/>
              </a:lnSpc>
              <a:spcBef>
                <a:spcPts val="1800"/>
              </a:spcBef>
              <a:spcAft>
                <a:spcPts val="0"/>
              </a:spcAft>
              <a:buClr>
                <a:schemeClr val="tx1">
                  <a:lumMod val="75000"/>
                </a:schemeClr>
              </a:buClr>
              <a:buSzPct val="80000"/>
              <a:buFont typeface="Wingdings" pitchFamily="2" charset="2"/>
              <a:buChar char="p"/>
              <a:tabLst/>
              <a:defRPr/>
            </a:lvl1pPr>
            <a:lvl2pPr marL="795528" marR="0" indent="-33832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p"/>
              <a:tabLst/>
              <a:defRPr/>
            </a:lvl2pPr>
            <a:lvl3pPr marL="1138238" marR="0" indent="-338138" algn="l" defTabSz="914400" rtl="0" eaLnBrk="1" fontAlgn="auto" latinLnBrk="0" hangingPunct="1">
              <a:lnSpc>
                <a:spcPct val="100000"/>
              </a:lnSpc>
              <a:spcBef>
                <a:spcPts val="1800"/>
              </a:spcBef>
              <a:spcAft>
                <a:spcPts val="0"/>
              </a:spcAft>
              <a:buClr>
                <a:schemeClr val="accent3"/>
              </a:buClr>
              <a:buSzPct val="80000"/>
              <a:buFont typeface="Wingdings" pitchFamily="2" charset="2"/>
              <a:buChar char="p"/>
              <a:tabLst/>
              <a:defRPr/>
            </a:lvl3pPr>
            <a:lvl4pPr marL="1481138" marR="0" indent="-338138" algn="l" defTabSz="914400" rtl="0" eaLnBrk="1" fontAlgn="auto" latinLnBrk="0" hangingPunct="1">
              <a:lnSpc>
                <a:spcPct val="100000"/>
              </a:lnSpc>
              <a:spcBef>
                <a:spcPts val="1800"/>
              </a:spcBef>
              <a:spcAft>
                <a:spcPts val="0"/>
              </a:spcAft>
              <a:buClr>
                <a:schemeClr val="accent4"/>
              </a:buClr>
              <a:buSzPct val="80000"/>
              <a:buFont typeface="Wingdings" pitchFamily="2" charset="2"/>
              <a:buChar char="p"/>
              <a:tabLst/>
              <a:defRPr/>
            </a:lvl4pPr>
            <a:lvl5pPr marL="1887538" marR="0" indent="-338138" algn="l" defTabSz="914400" rtl="0" eaLnBrk="1" fontAlgn="auto" latinLnBrk="0" hangingPunct="1">
              <a:lnSpc>
                <a:spcPct val="100000"/>
              </a:lnSpc>
              <a:spcBef>
                <a:spcPts val="1800"/>
              </a:spcBef>
              <a:spcAft>
                <a:spcPts val="0"/>
              </a:spcAft>
              <a:buClr>
                <a:schemeClr val="accent5"/>
              </a:buClr>
              <a:buSzPct val="80000"/>
              <a:buFont typeface="Wingdings" pitchFamily="2" charset="2"/>
              <a:buChar char="p"/>
              <a:tabLst/>
              <a:defRPr/>
            </a:lvl5pPr>
            <a:lvl6pPr marL="2230438" marR="0" indent="-338138" algn="l" defTabSz="914400" rtl="0" eaLnBrk="1" fontAlgn="auto" latinLnBrk="0" hangingPunct="1">
              <a:lnSpc>
                <a:spcPct val="100000"/>
              </a:lnSpc>
              <a:spcBef>
                <a:spcPts val="1800"/>
              </a:spcBef>
              <a:spcAft>
                <a:spcPts val="0"/>
              </a:spcAft>
              <a:buClr>
                <a:schemeClr val="accent6"/>
              </a:buClr>
              <a:buSzPct val="80000"/>
              <a:buFont typeface="Wingdings" pitchFamily="2" charset="2"/>
              <a:buChar char="p"/>
              <a:tabLst/>
              <a:defRPr/>
            </a:lvl6pPr>
            <a:lvl7pPr marL="2573338" marR="0" indent="-338138" algn="l" defTabSz="914400" rtl="0" eaLnBrk="1" fontAlgn="auto" latinLnBrk="0" hangingPunct="1">
              <a:lnSpc>
                <a:spcPct val="100000"/>
              </a:lnSpc>
              <a:spcBef>
                <a:spcPts val="1800"/>
              </a:spcBef>
              <a:spcAft>
                <a:spcPts val="0"/>
              </a:spcAft>
              <a:buClr>
                <a:schemeClr val="tx1"/>
              </a:buClr>
              <a:buSzPct val="80000"/>
              <a:buFont typeface="Wingdings" pitchFamily="2" charset="2"/>
              <a:buChar char="n"/>
              <a:tabLst/>
              <a:defRPr/>
            </a:lvl7pPr>
            <a:lvl8pPr marL="2967038" marR="0" indent="-33813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n"/>
              <a:tabLst/>
              <a:defRPr/>
            </a:lvl8pPr>
          </a:lstStyle>
          <a:p>
            <a:pPr marL="338328" marR="0" lvl="0" indent="-338328" algn="l" defTabSz="914400" rtl="0" eaLnBrk="1" fontAlgn="auto" latinLnBrk="0" hangingPunct="1">
              <a:lnSpc>
                <a:spcPct val="100000"/>
              </a:lnSpc>
              <a:spcBef>
                <a:spcPts val="1800"/>
              </a:spcBef>
              <a:spcAft>
                <a:spcPts val="0"/>
              </a:spcAft>
              <a:buClr>
                <a:schemeClr val="tx1">
                  <a:lumMod val="75000"/>
                </a:schemeClr>
              </a:buClr>
              <a:buSzPct val="80000"/>
              <a:buFont typeface="Wingdings" pitchFamily="2" charset="2"/>
              <a:buChar char="p"/>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Level 1; font size is 24</a:t>
            </a:r>
          </a:p>
          <a:p>
            <a:pPr marL="795528" marR="0" lvl="1" indent="-33832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p"/>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Level 2; font size is 20</a:t>
            </a:r>
          </a:p>
          <a:p>
            <a:pPr marL="1138238" marR="0" lvl="2" indent="-338138" algn="l" defTabSz="914400" rtl="0" eaLnBrk="1" fontAlgn="auto" latinLnBrk="0" hangingPunct="1">
              <a:lnSpc>
                <a:spcPct val="100000"/>
              </a:lnSpc>
              <a:spcBef>
                <a:spcPts val="1800"/>
              </a:spcBef>
              <a:spcAft>
                <a:spcPts val="0"/>
              </a:spcAft>
              <a:buClr>
                <a:schemeClr val="accent3"/>
              </a:buClr>
              <a:buSzPct val="80000"/>
              <a:buFont typeface="Wingdings" pitchFamily="2" charset="2"/>
              <a:buChar char="p"/>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Level 3; font size is 18</a:t>
            </a:r>
          </a:p>
          <a:p>
            <a:pPr marL="1481138" marR="0" lvl="3" indent="-338138" algn="l" defTabSz="914400" rtl="0" eaLnBrk="1" fontAlgn="auto" latinLnBrk="0" hangingPunct="1">
              <a:lnSpc>
                <a:spcPct val="100000"/>
              </a:lnSpc>
              <a:spcBef>
                <a:spcPts val="1800"/>
              </a:spcBef>
              <a:spcAft>
                <a:spcPts val="0"/>
              </a:spcAft>
              <a:buClr>
                <a:schemeClr val="accent4"/>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4; font size is 16</a:t>
            </a:r>
          </a:p>
          <a:p>
            <a:pPr marL="1887538" marR="0" lvl="4" indent="-338138" algn="l" defTabSz="914400" rtl="0" eaLnBrk="1" fontAlgn="auto" latinLnBrk="0" hangingPunct="1">
              <a:lnSpc>
                <a:spcPct val="100000"/>
              </a:lnSpc>
              <a:spcBef>
                <a:spcPts val="1800"/>
              </a:spcBef>
              <a:spcAft>
                <a:spcPts val="0"/>
              </a:spcAft>
              <a:buClr>
                <a:schemeClr val="accent5"/>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5; font size is 16</a:t>
            </a:r>
          </a:p>
          <a:p>
            <a:pPr marL="2230438" marR="0" lvl="5" indent="-338138" algn="l" defTabSz="914400" rtl="0" eaLnBrk="1" fontAlgn="auto" latinLnBrk="0" hangingPunct="1">
              <a:lnSpc>
                <a:spcPct val="100000"/>
              </a:lnSpc>
              <a:spcBef>
                <a:spcPts val="1800"/>
              </a:spcBef>
              <a:spcAft>
                <a:spcPts val="0"/>
              </a:spcAft>
              <a:buClr>
                <a:schemeClr val="accent6"/>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6; font size is 16</a:t>
            </a:r>
          </a:p>
          <a:p>
            <a:pPr marL="2573338" marR="0" lvl="6" indent="-338138" algn="l" defTabSz="914400" rtl="0" eaLnBrk="1" fontAlgn="auto" latinLnBrk="0" hangingPunct="1">
              <a:lnSpc>
                <a:spcPct val="100000"/>
              </a:lnSpc>
              <a:spcBef>
                <a:spcPts val="1800"/>
              </a:spcBef>
              <a:spcAft>
                <a:spcPts val="0"/>
              </a:spcAft>
              <a:buClr>
                <a:schemeClr val="tx1"/>
              </a:buClr>
              <a:buSzPct val="80000"/>
              <a:buFont typeface="Wingdings" pitchFamily="2" charset="2"/>
              <a:buChar char="n"/>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7; font size is 16</a:t>
            </a:r>
          </a:p>
          <a:p>
            <a:pPr marL="2967038" marR="0" lvl="7" indent="-33813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n"/>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8; font size is 16</a:t>
            </a:r>
          </a:p>
        </p:txBody>
      </p:sp>
    </p:spTree>
    <p:extLst>
      <p:ext uri="{BB962C8B-B14F-4D97-AF65-F5344CB8AC3E}">
        <p14:creationId xmlns:p14="http://schemas.microsoft.com/office/powerpoint/2010/main" val="1547801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15" name="Rectangle 14"/>
          <p:cNvSpPr/>
          <p:nvPr/>
        </p:nvSpPr>
        <p:spPr>
          <a:xfrm>
            <a:off x="0" y="0"/>
            <a:ext cx="1905000" cy="175869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 name="Group 9"/>
          <p:cNvGrpSpPr/>
          <p:nvPr/>
        </p:nvGrpSpPr>
        <p:grpSpPr>
          <a:xfrm>
            <a:off x="0" y="0"/>
            <a:ext cx="1828800" cy="1676400"/>
            <a:chOff x="457200" y="457200"/>
            <a:chExt cx="1828800" cy="1676400"/>
          </a:xfrm>
        </p:grpSpPr>
        <p:sp>
          <p:nvSpPr>
            <p:cNvPr id="6" name="Rectangle 5"/>
            <p:cNvSpPr/>
            <p:nvPr/>
          </p:nvSpPr>
          <p:spPr>
            <a:xfrm>
              <a:off x="457200" y="457200"/>
              <a:ext cx="1828800" cy="16764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7" name="Oval 6"/>
            <p:cNvSpPr/>
            <p:nvPr/>
          </p:nvSpPr>
          <p:spPr>
            <a:xfrm>
              <a:off x="1066800" y="9144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grpSp>
      <p:sp>
        <p:nvSpPr>
          <p:cNvPr id="8" name="TextBox 7"/>
          <p:cNvSpPr txBox="1"/>
          <p:nvPr/>
        </p:nvSpPr>
        <p:spPr>
          <a:xfrm rot="16200000">
            <a:off x="-576590" y="576590"/>
            <a:ext cx="1676400" cy="523220"/>
          </a:xfrm>
          <a:prstGeom prst="rect">
            <a:avLst/>
          </a:prstGeom>
          <a:noFill/>
        </p:spPr>
        <p:txBody>
          <a:bodyPr wrap="square" rtlCol="0">
            <a:spAutoFit/>
          </a:bodyPr>
          <a:lstStyle/>
          <a:p>
            <a:pPr algn="ctr">
              <a:tabLst>
                <a:tab pos="739775" algn="l"/>
              </a:tabLst>
            </a:pPr>
            <a:r>
              <a:rPr lang="en-US" sz="2800" dirty="0" smtClean="0">
                <a:solidFill>
                  <a:srgbClr val="9F2936">
                    <a:lumMod val="75000"/>
                  </a:srgbClr>
                </a:solidFill>
              </a:rPr>
              <a:t>GNYHA</a:t>
            </a:r>
            <a:endParaRPr lang="en-US" sz="2800" dirty="0">
              <a:solidFill>
                <a:srgbClr val="9F2936">
                  <a:lumMod val="75000"/>
                </a:srgbClr>
              </a:solidFill>
            </a:endParaRPr>
          </a:p>
        </p:txBody>
      </p:sp>
      <p:sp>
        <p:nvSpPr>
          <p:cNvPr id="10" name="Title 1"/>
          <p:cNvSpPr>
            <a:spLocks noGrp="1"/>
          </p:cNvSpPr>
          <p:nvPr>
            <p:ph type="title"/>
          </p:nvPr>
        </p:nvSpPr>
        <p:spPr>
          <a:xfrm>
            <a:off x="2057400" y="274638"/>
            <a:ext cx="6629400" cy="1143000"/>
          </a:xfrm>
        </p:spPr>
        <p:txBody>
          <a:bodyPr/>
          <a:lstStyle>
            <a:lvl1pPr>
              <a:defRPr>
                <a:solidFill>
                  <a:schemeClr val="tx1"/>
                </a:solidFill>
              </a:defRPr>
            </a:lvl1pPr>
          </a:lstStyle>
          <a:p>
            <a:r>
              <a:rPr lang="en-US" smtClean="0"/>
              <a:t>Click to edit Master title style</a:t>
            </a:r>
            <a:endParaRPr lang="en-US" dirty="0"/>
          </a:p>
        </p:txBody>
      </p:sp>
      <p:sp>
        <p:nvSpPr>
          <p:cNvPr id="11" name="Footer Placeholder 3"/>
          <p:cNvSpPr>
            <a:spLocks noGrp="1"/>
          </p:cNvSpPr>
          <p:nvPr>
            <p:ph type="ftr" sz="quarter" idx="11"/>
          </p:nvPr>
        </p:nvSpPr>
        <p:spPr>
          <a:xfrm>
            <a:off x="304800" y="6356350"/>
            <a:ext cx="8458200" cy="365125"/>
          </a:xfrm>
        </p:spPr>
        <p:txBody>
          <a:bodyPr/>
          <a:lstStyle/>
          <a:p>
            <a:endParaRPr lang="en-US" dirty="0">
              <a:solidFill>
                <a:prstClr val="black">
                  <a:tint val="75000"/>
                </a:prstClr>
              </a:solidFill>
            </a:endParaRPr>
          </a:p>
        </p:txBody>
      </p:sp>
      <p:sp>
        <p:nvSpPr>
          <p:cNvPr id="12" name="Content Placeholder 2"/>
          <p:cNvSpPr>
            <a:spLocks noGrp="1"/>
          </p:cNvSpPr>
          <p:nvPr>
            <p:ph idx="1" hasCustomPrompt="1"/>
          </p:nvPr>
        </p:nvSpPr>
        <p:spPr>
          <a:xfrm>
            <a:off x="304800" y="2057400"/>
            <a:ext cx="8305800" cy="4038599"/>
          </a:xfrm>
          <a:prstGeom prst="rect">
            <a:avLst/>
          </a:prstGeom>
        </p:spPr>
        <p:txBody>
          <a:bodyPr>
            <a:normAutofit/>
          </a:bodyPr>
          <a:lstStyle>
            <a:lvl1pPr marL="338328" marR="0" indent="-338328" algn="l" defTabSz="914400" rtl="0" eaLnBrk="1" fontAlgn="auto" latinLnBrk="0" hangingPunct="1">
              <a:lnSpc>
                <a:spcPct val="100000"/>
              </a:lnSpc>
              <a:spcBef>
                <a:spcPts val="1800"/>
              </a:spcBef>
              <a:spcAft>
                <a:spcPts val="0"/>
              </a:spcAft>
              <a:buClr>
                <a:schemeClr val="tx1">
                  <a:lumMod val="75000"/>
                </a:schemeClr>
              </a:buClr>
              <a:buSzPct val="80000"/>
              <a:buFont typeface="Wingdings" pitchFamily="2" charset="2"/>
              <a:buChar char="p"/>
              <a:tabLst/>
              <a:defRPr/>
            </a:lvl1pPr>
            <a:lvl2pPr marL="795528" marR="0" indent="-33832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p"/>
              <a:tabLst/>
              <a:defRPr/>
            </a:lvl2pPr>
            <a:lvl3pPr marL="1138238" marR="0" indent="-338138" algn="l" defTabSz="914400" rtl="0" eaLnBrk="1" fontAlgn="auto" latinLnBrk="0" hangingPunct="1">
              <a:lnSpc>
                <a:spcPct val="100000"/>
              </a:lnSpc>
              <a:spcBef>
                <a:spcPts val="1800"/>
              </a:spcBef>
              <a:spcAft>
                <a:spcPts val="0"/>
              </a:spcAft>
              <a:buClr>
                <a:schemeClr val="accent3"/>
              </a:buClr>
              <a:buSzPct val="80000"/>
              <a:buFont typeface="Wingdings" pitchFamily="2" charset="2"/>
              <a:buChar char="p"/>
              <a:tabLst/>
              <a:defRPr/>
            </a:lvl3pPr>
            <a:lvl4pPr marL="1481138" marR="0" indent="-338138" algn="l" defTabSz="914400" rtl="0" eaLnBrk="1" fontAlgn="auto" latinLnBrk="0" hangingPunct="1">
              <a:lnSpc>
                <a:spcPct val="100000"/>
              </a:lnSpc>
              <a:spcBef>
                <a:spcPts val="1800"/>
              </a:spcBef>
              <a:spcAft>
                <a:spcPts val="0"/>
              </a:spcAft>
              <a:buClr>
                <a:schemeClr val="accent4"/>
              </a:buClr>
              <a:buSzPct val="80000"/>
              <a:buFont typeface="Wingdings" pitchFamily="2" charset="2"/>
              <a:buChar char="p"/>
              <a:tabLst/>
              <a:defRPr/>
            </a:lvl4pPr>
            <a:lvl5pPr marL="1887538" marR="0" indent="-338138" algn="l" defTabSz="914400" rtl="0" eaLnBrk="1" fontAlgn="auto" latinLnBrk="0" hangingPunct="1">
              <a:lnSpc>
                <a:spcPct val="100000"/>
              </a:lnSpc>
              <a:spcBef>
                <a:spcPts val="1800"/>
              </a:spcBef>
              <a:spcAft>
                <a:spcPts val="0"/>
              </a:spcAft>
              <a:buClr>
                <a:schemeClr val="accent5"/>
              </a:buClr>
              <a:buSzPct val="80000"/>
              <a:buFont typeface="Wingdings" pitchFamily="2" charset="2"/>
              <a:buChar char="p"/>
              <a:tabLst/>
              <a:defRPr/>
            </a:lvl5pPr>
            <a:lvl6pPr marL="2230438" marR="0" indent="-338138" algn="l" defTabSz="914400" rtl="0" eaLnBrk="1" fontAlgn="auto" latinLnBrk="0" hangingPunct="1">
              <a:lnSpc>
                <a:spcPct val="100000"/>
              </a:lnSpc>
              <a:spcBef>
                <a:spcPts val="1800"/>
              </a:spcBef>
              <a:spcAft>
                <a:spcPts val="0"/>
              </a:spcAft>
              <a:buClr>
                <a:schemeClr val="accent6"/>
              </a:buClr>
              <a:buSzPct val="80000"/>
              <a:buFont typeface="Wingdings" pitchFamily="2" charset="2"/>
              <a:buChar char="p"/>
              <a:tabLst/>
              <a:defRPr/>
            </a:lvl6pPr>
            <a:lvl7pPr marL="2573338" marR="0" indent="-338138" algn="l" defTabSz="914400" rtl="0" eaLnBrk="1" fontAlgn="auto" latinLnBrk="0" hangingPunct="1">
              <a:lnSpc>
                <a:spcPct val="100000"/>
              </a:lnSpc>
              <a:spcBef>
                <a:spcPts val="1800"/>
              </a:spcBef>
              <a:spcAft>
                <a:spcPts val="0"/>
              </a:spcAft>
              <a:buClr>
                <a:schemeClr val="tx1"/>
              </a:buClr>
              <a:buSzPct val="80000"/>
              <a:buFont typeface="Wingdings" pitchFamily="2" charset="2"/>
              <a:buChar char="n"/>
              <a:tabLst/>
              <a:defRPr/>
            </a:lvl7pPr>
            <a:lvl8pPr marL="2967038" marR="0" indent="-33813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n"/>
              <a:tabLst/>
              <a:defRPr/>
            </a:lvl8pPr>
          </a:lstStyle>
          <a:p>
            <a:pPr marL="338328" marR="0" lvl="0" indent="-338328" algn="l" defTabSz="914400" rtl="0" eaLnBrk="1" fontAlgn="auto" latinLnBrk="0" hangingPunct="1">
              <a:lnSpc>
                <a:spcPct val="100000"/>
              </a:lnSpc>
              <a:spcBef>
                <a:spcPts val="1800"/>
              </a:spcBef>
              <a:spcAft>
                <a:spcPts val="0"/>
              </a:spcAft>
              <a:buClr>
                <a:schemeClr val="tx1">
                  <a:lumMod val="75000"/>
                </a:schemeClr>
              </a:buClr>
              <a:buSzPct val="80000"/>
              <a:buFont typeface="Wingdings" pitchFamily="2" charset="2"/>
              <a:buChar char="p"/>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Level 1; font size is 24</a:t>
            </a:r>
          </a:p>
          <a:p>
            <a:pPr marL="795528" marR="0" lvl="1" indent="-33832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p"/>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Level 2; font size is 20</a:t>
            </a:r>
          </a:p>
          <a:p>
            <a:pPr marL="1138238" marR="0" lvl="2" indent="-338138" algn="l" defTabSz="914400" rtl="0" eaLnBrk="1" fontAlgn="auto" latinLnBrk="0" hangingPunct="1">
              <a:lnSpc>
                <a:spcPct val="100000"/>
              </a:lnSpc>
              <a:spcBef>
                <a:spcPts val="1800"/>
              </a:spcBef>
              <a:spcAft>
                <a:spcPts val="0"/>
              </a:spcAft>
              <a:buClr>
                <a:schemeClr val="accent3"/>
              </a:buClr>
              <a:buSzPct val="80000"/>
              <a:buFont typeface="Wingdings" pitchFamily="2" charset="2"/>
              <a:buChar char="p"/>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Level 3; font size is 18</a:t>
            </a:r>
          </a:p>
          <a:p>
            <a:pPr marL="1481138" marR="0" lvl="3" indent="-338138" algn="l" defTabSz="914400" rtl="0" eaLnBrk="1" fontAlgn="auto" latinLnBrk="0" hangingPunct="1">
              <a:lnSpc>
                <a:spcPct val="100000"/>
              </a:lnSpc>
              <a:spcBef>
                <a:spcPts val="1800"/>
              </a:spcBef>
              <a:spcAft>
                <a:spcPts val="0"/>
              </a:spcAft>
              <a:buClr>
                <a:schemeClr val="accent4"/>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4; font size is 16</a:t>
            </a:r>
          </a:p>
          <a:p>
            <a:pPr marL="1887538" marR="0" lvl="4" indent="-338138" algn="l" defTabSz="914400" rtl="0" eaLnBrk="1" fontAlgn="auto" latinLnBrk="0" hangingPunct="1">
              <a:lnSpc>
                <a:spcPct val="100000"/>
              </a:lnSpc>
              <a:spcBef>
                <a:spcPts val="1800"/>
              </a:spcBef>
              <a:spcAft>
                <a:spcPts val="0"/>
              </a:spcAft>
              <a:buClr>
                <a:schemeClr val="accent5"/>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5; font size is 16</a:t>
            </a:r>
          </a:p>
          <a:p>
            <a:pPr marL="2230438" marR="0" lvl="5" indent="-338138" algn="l" defTabSz="914400" rtl="0" eaLnBrk="1" fontAlgn="auto" latinLnBrk="0" hangingPunct="1">
              <a:lnSpc>
                <a:spcPct val="100000"/>
              </a:lnSpc>
              <a:spcBef>
                <a:spcPts val="1800"/>
              </a:spcBef>
              <a:spcAft>
                <a:spcPts val="0"/>
              </a:spcAft>
              <a:buClr>
                <a:schemeClr val="accent6"/>
              </a:buClr>
              <a:buSzPct val="80000"/>
              <a:buFont typeface="Wingdings" pitchFamily="2" charset="2"/>
              <a:buChar char="p"/>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6; font size is 16</a:t>
            </a:r>
          </a:p>
          <a:p>
            <a:pPr marL="2573338" marR="0" lvl="6" indent="-338138" algn="l" defTabSz="914400" rtl="0" eaLnBrk="1" fontAlgn="auto" latinLnBrk="0" hangingPunct="1">
              <a:lnSpc>
                <a:spcPct val="100000"/>
              </a:lnSpc>
              <a:spcBef>
                <a:spcPts val="1800"/>
              </a:spcBef>
              <a:spcAft>
                <a:spcPts val="0"/>
              </a:spcAft>
              <a:buClr>
                <a:schemeClr val="tx1"/>
              </a:buClr>
              <a:buSzPct val="80000"/>
              <a:buFont typeface="Wingdings" pitchFamily="2" charset="2"/>
              <a:buChar char="n"/>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7; font size is 16</a:t>
            </a:r>
          </a:p>
          <a:p>
            <a:pPr marL="2967038" marR="0" lvl="7" indent="-338138" algn="l" defTabSz="914400" rtl="0" eaLnBrk="1" fontAlgn="auto" latinLnBrk="0" hangingPunct="1">
              <a:lnSpc>
                <a:spcPct val="100000"/>
              </a:lnSpc>
              <a:spcBef>
                <a:spcPts val="1800"/>
              </a:spcBef>
              <a:spcAft>
                <a:spcPts val="0"/>
              </a:spcAft>
              <a:buClr>
                <a:schemeClr val="accent2"/>
              </a:buClr>
              <a:buSzPct val="80000"/>
              <a:buFont typeface="Wingdings" pitchFamily="2" charset="2"/>
              <a:buChar char="n"/>
              <a:tabLst/>
              <a:defRPr/>
            </a:pPr>
            <a:r>
              <a:rPr kumimoji="0" lang="en-US" sz="1600" b="0" i="0" u="none" strike="noStrike" kern="1200" cap="none" spc="0" normalizeH="0" baseline="0" noProof="0" dirty="0" smtClean="0">
                <a:ln>
                  <a:noFill/>
                </a:ln>
                <a:solidFill>
                  <a:schemeClr val="tx1"/>
                </a:solidFill>
                <a:effectLst/>
                <a:uLnTx/>
                <a:uFillTx/>
                <a:latin typeface="+mn-lt"/>
                <a:ea typeface="+mn-ea"/>
                <a:cs typeface="+mn-cs"/>
              </a:rPr>
              <a:t>Level 8; font size is 16</a:t>
            </a:r>
          </a:p>
        </p:txBody>
      </p:sp>
      <p:sp>
        <p:nvSpPr>
          <p:cNvPr id="16" name="Slide Number Placeholder 4"/>
          <p:cNvSpPr txBox="1">
            <a:spLocks/>
          </p:cNvSpPr>
          <p:nvPr/>
        </p:nvSpPr>
        <p:spPr>
          <a:xfrm>
            <a:off x="533400" y="381000"/>
            <a:ext cx="990600" cy="914400"/>
          </a:xfrm>
          <a:prstGeom prst="rect">
            <a:avLst/>
          </a:prstGeom>
        </p:spPr>
        <p:txBody>
          <a:bodyPr anchor="ctr" anchorCtr="0"/>
          <a:lstStyle>
            <a:lvl1pPr>
              <a:defRPr sz="2400">
                <a:solidFill>
                  <a:schemeClr val="bg1"/>
                </a:solidFill>
              </a:defRPr>
            </a:lvl1pPr>
          </a:lstStyle>
          <a:p>
            <a:pPr algn="ctr">
              <a:defRPr/>
            </a:pPr>
            <a:fld id="{4F56BB57-F36A-478A-B48D-430464D82D0A}" type="slidenum">
              <a:rPr lang="en-US" smtClean="0">
                <a:solidFill>
                  <a:prstClr val="white"/>
                </a:solidFill>
              </a:rPr>
              <a:pPr algn="ctr">
                <a:defRPr/>
              </a:pPr>
              <a:t>‹#›</a:t>
            </a:fld>
            <a:endParaRPr lang="en-US" dirty="0">
              <a:solidFill>
                <a:prstClr val="white"/>
              </a:solidFill>
            </a:endParaRPr>
          </a:p>
        </p:txBody>
      </p:sp>
    </p:spTree>
    <p:extLst>
      <p:ext uri="{BB962C8B-B14F-4D97-AF65-F5344CB8AC3E}">
        <p14:creationId xmlns:p14="http://schemas.microsoft.com/office/powerpoint/2010/main" val="181387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Picture with Caption">
    <p:spTree>
      <p:nvGrpSpPr>
        <p:cNvPr id="1" name=""/>
        <p:cNvGrpSpPr/>
        <p:nvPr/>
      </p:nvGrpSpPr>
      <p:grpSpPr>
        <a:xfrm>
          <a:off x="0" y="0"/>
          <a:ext cx="0" cy="0"/>
          <a:chOff x="0" y="0"/>
          <a:chExt cx="0" cy="0"/>
        </a:xfrm>
      </p:grpSpPr>
      <p:cxnSp>
        <p:nvCxnSpPr>
          <p:cNvPr id="15" name="Straight Connector 14"/>
          <p:cNvCxnSpPr/>
          <p:nvPr userDrawn="1"/>
        </p:nvCxnSpPr>
        <p:spPr>
          <a:xfrm>
            <a:off x="0" y="1676400"/>
            <a:ext cx="9144000" cy="0"/>
          </a:xfrm>
          <a:prstGeom prst="line">
            <a:avLst/>
          </a:prstGeom>
          <a:ln w="76200">
            <a:solidFill>
              <a:schemeClr val="bg1"/>
            </a:solidFill>
          </a:ln>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sp>
        <p:nvSpPr>
          <p:cNvPr id="4" name="Text Placeholder 3"/>
          <p:cNvSpPr>
            <a:spLocks noGrp="1"/>
          </p:cNvSpPr>
          <p:nvPr>
            <p:ph type="body" sz="half" idx="2"/>
          </p:nvPr>
        </p:nvSpPr>
        <p:spPr>
          <a:xfrm>
            <a:off x="457200" y="5562600"/>
            <a:ext cx="82296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a:xfrm>
            <a:off x="457200" y="6356350"/>
            <a:ext cx="8305800" cy="365125"/>
          </a:xfrm>
        </p:spPr>
        <p:txBody>
          <a:bodyPr/>
          <a:lstStyle/>
          <a:p>
            <a:endParaRPr lang="en-US" dirty="0">
              <a:solidFill>
                <a:prstClr val="black">
                  <a:tint val="75000"/>
                </a:prstClr>
              </a:solidFill>
            </a:endParaRPr>
          </a:p>
        </p:txBody>
      </p:sp>
      <p:sp>
        <p:nvSpPr>
          <p:cNvPr id="8" name="Picture Placeholder 2"/>
          <p:cNvSpPr>
            <a:spLocks noGrp="1"/>
          </p:cNvSpPr>
          <p:nvPr>
            <p:ph type="pic" idx="1"/>
          </p:nvPr>
        </p:nvSpPr>
        <p:spPr>
          <a:xfrm>
            <a:off x="533400" y="1981200"/>
            <a:ext cx="8077200" cy="3352800"/>
          </a:xfrm>
          <a:prstGeom prst="rect">
            <a:avLst/>
          </a:prstGeom>
          <a:noFill/>
          <a:ln w="101600" cmpd="sng">
            <a:miter lim="800000"/>
          </a:ln>
          <a:effectLst>
            <a:outerShdw blurRad="63500" sx="102000" sy="102000" algn="ctr" rotWithShape="0">
              <a:prstClr val="black">
                <a:alpha val="30000"/>
              </a:prstClr>
            </a:outerShdw>
          </a:effectLst>
        </p:spPr>
        <p:style>
          <a:lnRef idx="3">
            <a:schemeClr val="lt1"/>
          </a:lnRef>
          <a:fillRef idx="1">
            <a:schemeClr val="accent2"/>
          </a:fillRef>
          <a:effectRef idx="1">
            <a:schemeClr val="accent2"/>
          </a:effectRef>
          <a:fontRef idx="none"/>
        </p:style>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dirty="0"/>
          </a:p>
        </p:txBody>
      </p:sp>
      <p:sp>
        <p:nvSpPr>
          <p:cNvPr id="9" name="Rectangle 8"/>
          <p:cNvSpPr/>
          <p:nvPr/>
        </p:nvSpPr>
        <p:spPr>
          <a:xfrm>
            <a:off x="0" y="0"/>
            <a:ext cx="9144000" cy="1676400"/>
          </a:xfrm>
          <a:prstGeom prst="rect">
            <a:avLst/>
          </a:prstGeom>
          <a:solidFill>
            <a:srgbClr val="214263"/>
          </a:solidFill>
          <a:ln>
            <a:noFill/>
          </a:ln>
          <a:effectLst>
            <a:outerShdw blurRad="50800" dist="50800" dir="5400000" sx="1000" sy="1000" algn="ctr" rotWithShape="0">
              <a:srgbClr val="000000"/>
            </a:outerShdw>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ln w="12700">
                <a:solidFill>
                  <a:srgbClr val="323232">
                    <a:satMod val="155000"/>
                  </a:srgbClr>
                </a:solidFill>
                <a:prstDash val="solid"/>
              </a:ln>
              <a:solidFill>
                <a:srgbClr val="E3DED1">
                  <a:tint val="85000"/>
                  <a:satMod val="155000"/>
                </a:srgbClr>
              </a:solidFill>
              <a:effectLst>
                <a:outerShdw blurRad="41275" dist="20320" dir="1800000" algn="tl" rotWithShape="0">
                  <a:srgbClr val="000000">
                    <a:alpha val="40000"/>
                  </a:srgbClr>
                </a:outerShdw>
              </a:effectLst>
            </a:endParaRPr>
          </a:p>
        </p:txBody>
      </p:sp>
      <p:sp>
        <p:nvSpPr>
          <p:cNvPr id="10" name="Rectangle 9"/>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1" name="Oval 10"/>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2" name="TextBox 11"/>
          <p:cNvSpPr txBox="1"/>
          <p:nvPr/>
        </p:nvSpPr>
        <p:spPr>
          <a:xfrm rot="16200000">
            <a:off x="-576590" y="576590"/>
            <a:ext cx="1676400" cy="523220"/>
          </a:xfrm>
          <a:prstGeom prst="rect">
            <a:avLst/>
          </a:prstGeom>
          <a:noFill/>
        </p:spPr>
        <p:txBody>
          <a:bodyPr wrap="square" rtlCol="0">
            <a:spAutoFit/>
          </a:bodyPr>
          <a:lstStyle/>
          <a:p>
            <a:pPr algn="ctr">
              <a:tabLst>
                <a:tab pos="739775" algn="l"/>
              </a:tabLst>
            </a:pPr>
            <a:r>
              <a:rPr lang="en-US" sz="2800" dirty="0" smtClean="0">
                <a:solidFill>
                  <a:srgbClr val="9F2936">
                    <a:lumMod val="75000"/>
                  </a:srgbClr>
                </a:solidFill>
              </a:rPr>
              <a:t>GNYHA</a:t>
            </a:r>
            <a:endParaRPr lang="en-US" sz="2800" dirty="0">
              <a:solidFill>
                <a:srgbClr val="9F2936">
                  <a:lumMod val="75000"/>
                </a:srgbClr>
              </a:solidFill>
            </a:endParaRPr>
          </a:p>
        </p:txBody>
      </p:sp>
      <p:sp>
        <p:nvSpPr>
          <p:cNvPr id="13" name="Title 1"/>
          <p:cNvSpPr>
            <a:spLocks noGrp="1"/>
          </p:cNvSpPr>
          <p:nvPr>
            <p:ph type="title"/>
          </p:nvPr>
        </p:nvSpPr>
        <p:spPr>
          <a:xfrm>
            <a:off x="1905000" y="228600"/>
            <a:ext cx="7010400" cy="1143000"/>
          </a:xfrm>
        </p:spPr>
        <p:txBody>
          <a:bodyPr vert="horz" lIns="91440" tIns="45720" rIns="91440" bIns="45720" rtlCol="0" anchor="ctr">
            <a:noAutofit/>
          </a:bodyPr>
          <a:lstStyle>
            <a:lvl1pPr algn="l" defTabSz="914400" rtl="0" eaLnBrk="1" latinLnBrk="0" hangingPunct="1">
              <a:spcBef>
                <a:spcPct val="0"/>
              </a:spcBef>
              <a:buNone/>
              <a:defRPr sz="3200" kern="1200" cap="none" spc="200" baseline="0">
                <a:solidFill>
                  <a:schemeClr val="bg1"/>
                </a:solidFill>
                <a:latin typeface="+mn-lt"/>
                <a:ea typeface="+mj-ea"/>
                <a:cs typeface="+mj-cs"/>
              </a:defRPr>
            </a:lvl1pPr>
          </a:lstStyle>
          <a:p>
            <a:r>
              <a:rPr lang="en-US" smtClean="0"/>
              <a:t>Click to edit Master title style</a:t>
            </a:r>
            <a:endParaRPr dirty="0"/>
          </a:p>
        </p:txBody>
      </p:sp>
      <p:sp>
        <p:nvSpPr>
          <p:cNvPr id="14" name="Slide Number Placeholder 4"/>
          <p:cNvSpPr txBox="1">
            <a:spLocks/>
          </p:cNvSpPr>
          <p:nvPr/>
        </p:nvSpPr>
        <p:spPr>
          <a:xfrm>
            <a:off x="457200" y="304800"/>
            <a:ext cx="914400" cy="990600"/>
          </a:xfrm>
          <a:prstGeom prst="rect">
            <a:avLst/>
          </a:prstGeom>
        </p:spPr>
        <p:txBody>
          <a:bodyPr anchor="ctr" anchorCtr="0"/>
          <a:lstStyle>
            <a:lvl1pPr>
              <a:defRPr sz="2400">
                <a:solidFill>
                  <a:schemeClr val="bg1"/>
                </a:solidFill>
              </a:defRPr>
            </a:lvl1pPr>
          </a:lstStyle>
          <a:p>
            <a:pPr algn="ctr">
              <a:defRPr/>
            </a:pPr>
            <a:fld id="{4F56BB57-F36A-478A-B48D-430464D82D0A}" type="slidenum">
              <a:rPr lang="en-US" smtClean="0">
                <a:solidFill>
                  <a:prstClr val="white"/>
                </a:solidFill>
              </a:rPr>
              <a:pPr algn="ctr">
                <a:defRPr/>
              </a:pPr>
              <a:t>‹#›</a:t>
            </a:fld>
            <a:endParaRPr lang="en-US" dirty="0">
              <a:solidFill>
                <a:prstClr val="white"/>
              </a:solidFill>
            </a:endParaRPr>
          </a:p>
        </p:txBody>
      </p:sp>
    </p:spTree>
    <p:extLst>
      <p:ext uri="{BB962C8B-B14F-4D97-AF65-F5344CB8AC3E}">
        <p14:creationId xmlns:p14="http://schemas.microsoft.com/office/powerpoint/2010/main" val="145223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Title and Vertical Text">
    <p:spTree>
      <p:nvGrpSpPr>
        <p:cNvPr id="1" name=""/>
        <p:cNvGrpSpPr/>
        <p:nvPr/>
      </p:nvGrpSpPr>
      <p:grpSpPr>
        <a:xfrm>
          <a:off x="0" y="0"/>
          <a:ext cx="0" cy="0"/>
          <a:chOff x="0" y="0"/>
          <a:chExt cx="0" cy="0"/>
        </a:xfrm>
      </p:grpSpPr>
      <p:sp>
        <p:nvSpPr>
          <p:cNvPr id="8" name="Rectangle 7"/>
          <p:cNvSpPr/>
          <p:nvPr/>
        </p:nvSpPr>
        <p:spPr>
          <a:xfrm>
            <a:off x="7315200" y="0"/>
            <a:ext cx="1828800" cy="6858000"/>
          </a:xfrm>
          <a:prstGeom prst="rect">
            <a:avLst/>
          </a:prstGeom>
          <a:solidFill>
            <a:srgbClr val="214263"/>
          </a:solidFill>
          <a:ln>
            <a:noFill/>
          </a:ln>
          <a:effectLst>
            <a:outerShdw blurRad="50800" dist="50800" dir="5400000" sx="1000" sy="1000" algn="ctr" rotWithShape="0">
              <a:srgbClr val="000000"/>
            </a:outerShdw>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ln w="12700">
                <a:solidFill>
                  <a:srgbClr val="323232">
                    <a:satMod val="155000"/>
                  </a:srgbClr>
                </a:solidFill>
                <a:prstDash val="solid"/>
              </a:ln>
              <a:solidFill>
                <a:srgbClr val="E3DED1">
                  <a:tint val="85000"/>
                  <a:satMod val="155000"/>
                </a:srgbClr>
              </a:solidFill>
              <a:effectLst>
                <a:outerShdw blurRad="41275" dist="20320" dir="1800000" algn="tl" rotWithShape="0">
                  <a:srgbClr val="000000">
                    <a:alpha val="40000"/>
                  </a:srgbClr>
                </a:outerShdw>
              </a:effectLst>
            </a:endParaRPr>
          </a:p>
        </p:txBody>
      </p:sp>
      <p:sp>
        <p:nvSpPr>
          <p:cNvPr id="5" name="Footer Placeholder 4"/>
          <p:cNvSpPr>
            <a:spLocks noGrp="1"/>
          </p:cNvSpPr>
          <p:nvPr>
            <p:ph type="ftr" sz="quarter" idx="11"/>
          </p:nvPr>
        </p:nvSpPr>
        <p:spPr>
          <a:xfrm rot="5400000">
            <a:off x="-2636839" y="3322638"/>
            <a:ext cx="5943602" cy="365125"/>
          </a:xfrm>
        </p:spPr>
        <p:txBody>
          <a:bodyPr/>
          <a:lstStyle/>
          <a:p>
            <a:endParaRPr lang="en-US" dirty="0">
              <a:solidFill>
                <a:prstClr val="black">
                  <a:tint val="75000"/>
                </a:prstClr>
              </a:solidFill>
            </a:endParaRPr>
          </a:p>
        </p:txBody>
      </p:sp>
      <p:sp>
        <p:nvSpPr>
          <p:cNvPr id="7" name="Rectangle 6"/>
          <p:cNvSpPr/>
          <p:nvPr/>
        </p:nvSpPr>
        <p:spPr>
          <a:xfrm>
            <a:off x="731520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9" name="TextBox 8"/>
          <p:cNvSpPr txBox="1"/>
          <p:nvPr/>
        </p:nvSpPr>
        <p:spPr>
          <a:xfrm>
            <a:off x="7315200" y="0"/>
            <a:ext cx="1828800" cy="523220"/>
          </a:xfrm>
          <a:prstGeom prst="rect">
            <a:avLst/>
          </a:prstGeom>
          <a:noFill/>
        </p:spPr>
        <p:txBody>
          <a:bodyPr wrap="square" rtlCol="0">
            <a:spAutoFit/>
          </a:bodyPr>
          <a:lstStyle/>
          <a:p>
            <a:pPr algn="ctr">
              <a:tabLst>
                <a:tab pos="739775" algn="l"/>
              </a:tabLst>
            </a:pPr>
            <a:r>
              <a:rPr lang="en-US" sz="2800" dirty="0" smtClean="0">
                <a:solidFill>
                  <a:srgbClr val="9F2936">
                    <a:lumMod val="75000"/>
                  </a:srgbClr>
                </a:solidFill>
              </a:rPr>
              <a:t>GNYHA</a:t>
            </a:r>
            <a:endParaRPr lang="en-US" sz="2800" dirty="0">
              <a:solidFill>
                <a:srgbClr val="9F2936">
                  <a:lumMod val="75000"/>
                </a:srgbClr>
              </a:solidFill>
            </a:endParaRPr>
          </a:p>
        </p:txBody>
      </p:sp>
      <p:sp>
        <p:nvSpPr>
          <p:cNvPr id="10" name="Oval 9"/>
          <p:cNvSpPr/>
          <p:nvPr/>
        </p:nvSpPr>
        <p:spPr>
          <a:xfrm>
            <a:off x="7772400" y="5334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1" name="Slide Number Placeholder 4"/>
          <p:cNvSpPr txBox="1">
            <a:spLocks/>
          </p:cNvSpPr>
          <p:nvPr/>
        </p:nvSpPr>
        <p:spPr>
          <a:xfrm rot="5400000">
            <a:off x="7810500" y="495300"/>
            <a:ext cx="838200" cy="914400"/>
          </a:xfrm>
          <a:prstGeom prst="rect">
            <a:avLst/>
          </a:prstGeom>
        </p:spPr>
        <p:txBody>
          <a:bodyPr anchor="ctr" anchorCtr="0"/>
          <a:lstStyle>
            <a:lvl1pPr>
              <a:defRPr sz="2400">
                <a:solidFill>
                  <a:schemeClr val="bg1"/>
                </a:solidFill>
              </a:defRPr>
            </a:lvl1pPr>
          </a:lstStyle>
          <a:p>
            <a:pPr algn="ctr">
              <a:defRPr/>
            </a:pPr>
            <a:fld id="{4F56BB57-F36A-478A-B48D-430464D82D0A}" type="slidenum">
              <a:rPr lang="en-US" smtClean="0">
                <a:solidFill>
                  <a:prstClr val="white"/>
                </a:solidFill>
              </a:rPr>
              <a:pPr algn="ctr">
                <a:defRPr/>
              </a:pPr>
              <a:t>‹#›</a:t>
            </a:fld>
            <a:endParaRPr lang="en-US" dirty="0">
              <a:solidFill>
                <a:prstClr val="white"/>
              </a:solidFill>
            </a:endParaRPr>
          </a:p>
        </p:txBody>
      </p:sp>
      <p:sp>
        <p:nvSpPr>
          <p:cNvPr id="13" name="Content Placeholder 2"/>
          <p:cNvSpPr>
            <a:spLocks noGrp="1"/>
          </p:cNvSpPr>
          <p:nvPr>
            <p:ph sz="half" idx="13"/>
          </p:nvPr>
        </p:nvSpPr>
        <p:spPr>
          <a:xfrm rot="5400000">
            <a:off x="899318" y="457200"/>
            <a:ext cx="5958682" cy="6111081"/>
          </a:xfrm>
          <a:prstGeom prst="rect">
            <a:avLst/>
          </a:prstGeom>
        </p:spPr>
        <p:txBody>
          <a:bodyPr>
            <a:normAutofit/>
          </a:bodyPr>
          <a:lstStyle>
            <a:lvl1pPr>
              <a:buSzPct val="80000"/>
              <a:buFont typeface="Wingdings" pitchFamily="2" charset="2"/>
              <a:buChar char="p"/>
              <a:defRPr sz="1800"/>
            </a:lvl1pPr>
            <a:lvl2pPr marL="457200" indent="-228600">
              <a:buClr>
                <a:schemeClr val="accent2"/>
              </a:buClr>
              <a:buSzPct val="80000"/>
              <a:buFont typeface="Wingdings" pitchFamily="2" charset="2"/>
              <a:buChar char="p"/>
              <a:defRPr sz="1800" baseline="0"/>
            </a:lvl2pPr>
            <a:lvl3pPr marL="681038" indent="-274638">
              <a:buClr>
                <a:schemeClr val="accent3"/>
              </a:buClr>
              <a:buSzPct val="80000"/>
              <a:buFont typeface="Wingdings" pitchFamily="2" charset="2"/>
              <a:buChar char="p"/>
              <a:defRPr sz="1800"/>
            </a:lvl3pPr>
            <a:lvl4pPr marL="971550" indent="-346075">
              <a:buSzPct val="80000"/>
              <a:buFont typeface="Wingdings" pitchFamily="2" charset="2"/>
              <a:buChar char="p"/>
              <a:defRPr sz="1800"/>
            </a:lvl4pPr>
            <a:lvl5pPr marL="1146175" indent="-347663">
              <a:buClr>
                <a:schemeClr val="accent4"/>
              </a:buClr>
              <a:buSzPct val="80000"/>
              <a:buFont typeface="Wingdings" pitchFamily="2" charset="2"/>
              <a:buChar char="p"/>
              <a:tabLst>
                <a:tab pos="1089025" algn="l"/>
              </a:tabLst>
              <a:defRPr sz="1800" baseline="0"/>
            </a:lvl5pPr>
            <a:lvl6pPr>
              <a:defRPr sz="1800"/>
            </a:lvl6pPr>
            <a:lvl7pPr>
              <a:defRPr sz="1800"/>
            </a:lvl7pPr>
            <a:lvl8pPr>
              <a:defRPr sz="1800"/>
            </a:lvl8pPr>
            <a:lvl9pPr marL="1260475" indent="-292100">
              <a:buClr>
                <a:schemeClr val="accent5"/>
              </a:buClr>
              <a:buSzPct val="80000"/>
              <a:buFont typeface="Wingdings" pitchFamily="2" charset="2"/>
              <a:buChar char="p"/>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itle 1"/>
          <p:cNvSpPr>
            <a:spLocks noGrp="1"/>
          </p:cNvSpPr>
          <p:nvPr>
            <p:ph type="title"/>
          </p:nvPr>
        </p:nvSpPr>
        <p:spPr>
          <a:xfrm rot="5400000">
            <a:off x="5905500" y="3467100"/>
            <a:ext cx="4648200" cy="1371600"/>
          </a:xfrm>
        </p:spPr>
        <p:txBody>
          <a:bodyPr vert="horz" lIns="91440" tIns="45720" rIns="91440" bIns="45720" rtlCol="0" anchor="ctr">
            <a:noAutofit/>
          </a:bodyPr>
          <a:lstStyle>
            <a:lvl1pPr algn="l" defTabSz="914400" rtl="0" eaLnBrk="1" latinLnBrk="0" hangingPunct="1">
              <a:spcBef>
                <a:spcPct val="0"/>
              </a:spcBef>
              <a:buNone/>
              <a:defRPr sz="3200" kern="1200" cap="none" spc="200" baseline="0">
                <a:solidFill>
                  <a:schemeClr val="bg1"/>
                </a:solidFill>
                <a:latin typeface="+mn-lt"/>
                <a:ea typeface="+mj-ea"/>
                <a:cs typeface="+mj-cs"/>
              </a:defRPr>
            </a:lvl1pPr>
          </a:lstStyle>
          <a:p>
            <a:r>
              <a:rPr lang="en-US" smtClean="0"/>
              <a:t>Click to edit Master title style</a:t>
            </a:r>
            <a:endParaRPr dirty="0"/>
          </a:p>
        </p:txBody>
      </p:sp>
    </p:spTree>
    <p:extLst>
      <p:ext uri="{BB962C8B-B14F-4D97-AF65-F5344CB8AC3E}">
        <p14:creationId xmlns:p14="http://schemas.microsoft.com/office/powerpoint/2010/main" val="3877226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8" name="Straight Connector 7"/>
          <p:cNvCxnSpPr/>
          <p:nvPr/>
        </p:nvCxnSpPr>
        <p:spPr>
          <a:xfrm>
            <a:off x="0" y="1676400"/>
            <a:ext cx="9144000" cy="0"/>
          </a:xfrm>
          <a:prstGeom prst="line">
            <a:avLst/>
          </a:prstGeom>
          <a:ln w="76200">
            <a:solidFill>
              <a:schemeClr val="bg1"/>
            </a:solidFill>
          </a:ln>
          <a:effectLst>
            <a:outerShdw blurRad="50800" dist="381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sp>
        <p:nvSpPr>
          <p:cNvPr id="7" name="Rectangle 6"/>
          <p:cNvSpPr/>
          <p:nvPr/>
        </p:nvSpPr>
        <p:spPr>
          <a:xfrm>
            <a:off x="0" y="0"/>
            <a:ext cx="9144000" cy="1676400"/>
          </a:xfrm>
          <a:prstGeom prst="rect">
            <a:avLst/>
          </a:prstGeom>
          <a:solidFill>
            <a:srgbClr val="214263"/>
          </a:solidFill>
          <a:ln>
            <a:noFill/>
          </a:ln>
          <a:effectLst>
            <a:outerShdw blurRad="50800" dist="50800" dir="5400000" sx="1000" sy="1000" algn="ctr" rotWithShape="0">
              <a:srgbClr val="000000"/>
            </a:outerShdw>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b="1" dirty="0">
              <a:ln w="12700">
                <a:solidFill>
                  <a:srgbClr val="323232">
                    <a:satMod val="155000"/>
                  </a:srgbClr>
                </a:solidFill>
                <a:prstDash val="solid"/>
              </a:ln>
              <a:solidFill>
                <a:srgbClr val="E3DED1">
                  <a:tint val="85000"/>
                  <a:satMod val="155000"/>
                </a:srgbClr>
              </a:solidFill>
              <a:effectLst>
                <a:outerShdw blurRad="41275" dist="20320" dir="1800000" algn="tl" rotWithShape="0">
                  <a:srgbClr val="000000">
                    <a:alpha val="40000"/>
                  </a:srgbClr>
                </a:outerShdw>
              </a:effectLst>
            </a:endParaRPr>
          </a:p>
        </p:txBody>
      </p:sp>
      <p:sp>
        <p:nvSpPr>
          <p:cNvPr id="2" name="Title Placeholder 1"/>
          <p:cNvSpPr>
            <a:spLocks noGrp="1"/>
          </p:cNvSpPr>
          <p:nvPr>
            <p:ph type="title"/>
          </p:nvPr>
        </p:nvSpPr>
        <p:spPr>
          <a:xfrm>
            <a:off x="2057400" y="274638"/>
            <a:ext cx="6629400" cy="114300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5" name="Footer Placeholder 4"/>
          <p:cNvSpPr>
            <a:spLocks noGrp="1"/>
          </p:cNvSpPr>
          <p:nvPr>
            <p:ph type="ftr" sz="quarter" idx="3"/>
          </p:nvPr>
        </p:nvSpPr>
        <p:spPr>
          <a:xfrm>
            <a:off x="381000" y="6356350"/>
            <a:ext cx="83820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solidFill>
                <a:prstClr val="black">
                  <a:tint val="75000"/>
                </a:prstClr>
              </a:solidFill>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1" name="Oval 10"/>
          <p:cNvSpPr/>
          <p:nvPr/>
        </p:nvSpPr>
        <p:spPr>
          <a:xfrm>
            <a:off x="457200" y="3810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solidFill>
                <a:prstClr val="white"/>
              </a:solidFill>
            </a:endParaRPr>
          </a:p>
        </p:txBody>
      </p:sp>
      <p:sp>
        <p:nvSpPr>
          <p:cNvPr id="10" name="Slide Number Placeholder 5"/>
          <p:cNvSpPr txBox="1">
            <a:spLocks/>
          </p:cNvSpPr>
          <p:nvPr/>
        </p:nvSpPr>
        <p:spPr>
          <a:xfrm>
            <a:off x="457200" y="381000"/>
            <a:ext cx="838200" cy="762000"/>
          </a:xfrm>
          <a:prstGeom prst="rect">
            <a:avLst/>
          </a:prstGeom>
        </p:spPr>
        <p:txBody>
          <a:bodyPr vert="horz" lIns="91440" tIns="45720" rIns="91440" bIns="45720" rtlCol="0" anchor="ctr"/>
          <a:lstStyle>
            <a:lvl1pPr algn="ctr">
              <a:defRPr sz="2400" cap="small" baseline="0">
                <a:solidFill>
                  <a:schemeClr val="bg1"/>
                </a:solidFill>
                <a:latin typeface="+mj-lt"/>
              </a:defRPr>
            </a:lvl1pPr>
          </a:lstStyle>
          <a:p>
            <a:pPr>
              <a:defRPr/>
            </a:pPr>
            <a:fld id="{4F56BB57-F36A-478A-B48D-430464D82D0A}" type="slidenum">
              <a:rPr lang="en-US" smtClean="0">
                <a:solidFill>
                  <a:prstClr val="white"/>
                </a:solidFill>
              </a:rPr>
              <a:pPr>
                <a:defRPr/>
              </a:pPr>
              <a:t>‹#›</a:t>
            </a:fld>
            <a:endParaRPr lang="en-US" dirty="0">
              <a:solidFill>
                <a:prstClr val="white"/>
              </a:solidFill>
            </a:endParaRPr>
          </a:p>
        </p:txBody>
      </p:sp>
      <p:sp>
        <p:nvSpPr>
          <p:cNvPr id="14" name="Content Placeholder 2"/>
          <p:cNvSpPr txBox="1">
            <a:spLocks/>
          </p:cNvSpPr>
          <p:nvPr/>
        </p:nvSpPr>
        <p:spPr>
          <a:xfrm>
            <a:off x="457200" y="1981200"/>
            <a:ext cx="8229600" cy="4144963"/>
          </a:xfrm>
          <a:prstGeom prst="rect">
            <a:avLst/>
          </a:prstGeom>
        </p:spPr>
        <p:txBody>
          <a:bodyPr>
            <a:normAutofit/>
          </a:bodyPr>
          <a:lstStyle/>
          <a:p>
            <a:pPr marL="338328" indent="-338328">
              <a:spcBef>
                <a:spcPts val="1800"/>
              </a:spcBef>
              <a:buClr>
                <a:prstClr val="black">
                  <a:lumMod val="75000"/>
                </a:prstClr>
              </a:buClr>
              <a:buSzPct val="80000"/>
              <a:buFont typeface="Wingdings" pitchFamily="2" charset="2"/>
              <a:buChar char="p"/>
              <a:defRPr/>
            </a:pPr>
            <a:r>
              <a:rPr lang="en-US" sz="2400" dirty="0" smtClean="0">
                <a:solidFill>
                  <a:prstClr val="black"/>
                </a:solidFill>
              </a:rPr>
              <a:t>Level 1; font size is 24</a:t>
            </a:r>
          </a:p>
          <a:p>
            <a:pPr marL="795528" lvl="1" indent="-338328">
              <a:spcBef>
                <a:spcPts val="1800"/>
              </a:spcBef>
              <a:buClr>
                <a:srgbClr val="9F2936"/>
              </a:buClr>
              <a:buSzPct val="80000"/>
              <a:buFont typeface="Wingdings" pitchFamily="2" charset="2"/>
              <a:buChar char="p"/>
              <a:defRPr/>
            </a:pPr>
            <a:r>
              <a:rPr lang="en-US" sz="2000" dirty="0" smtClean="0">
                <a:solidFill>
                  <a:prstClr val="black"/>
                </a:solidFill>
              </a:rPr>
              <a:t>Level 2; font size is 20</a:t>
            </a:r>
          </a:p>
          <a:p>
            <a:pPr marL="1138238" lvl="2" indent="-338138">
              <a:spcBef>
                <a:spcPts val="1800"/>
              </a:spcBef>
              <a:buClr>
                <a:srgbClr val="1B587C"/>
              </a:buClr>
              <a:buSzPct val="80000"/>
              <a:buFont typeface="Wingdings" pitchFamily="2" charset="2"/>
              <a:buChar char="p"/>
              <a:defRPr/>
            </a:pPr>
            <a:r>
              <a:rPr lang="en-US" dirty="0" smtClean="0">
                <a:solidFill>
                  <a:prstClr val="black"/>
                </a:solidFill>
              </a:rPr>
              <a:t>Level 3; font size is 18</a:t>
            </a:r>
          </a:p>
          <a:p>
            <a:pPr marL="1481138" lvl="3" indent="-338138">
              <a:spcBef>
                <a:spcPts val="1800"/>
              </a:spcBef>
              <a:buClr>
                <a:srgbClr val="4E8542"/>
              </a:buClr>
              <a:buSzPct val="80000"/>
              <a:buFont typeface="Wingdings" pitchFamily="2" charset="2"/>
              <a:buChar char="p"/>
              <a:defRPr/>
            </a:pPr>
            <a:r>
              <a:rPr lang="en-US" sz="1600" dirty="0" smtClean="0">
                <a:solidFill>
                  <a:prstClr val="black"/>
                </a:solidFill>
              </a:rPr>
              <a:t>Level 4; font size is 16</a:t>
            </a:r>
          </a:p>
          <a:p>
            <a:pPr marL="1887538" lvl="4" indent="-338138">
              <a:spcBef>
                <a:spcPts val="1800"/>
              </a:spcBef>
              <a:buClr>
                <a:srgbClr val="604878"/>
              </a:buClr>
              <a:buSzPct val="80000"/>
              <a:buFont typeface="Wingdings" pitchFamily="2" charset="2"/>
              <a:buChar char="p"/>
              <a:defRPr/>
            </a:pPr>
            <a:r>
              <a:rPr lang="en-US" sz="1600" dirty="0" smtClean="0">
                <a:solidFill>
                  <a:prstClr val="black"/>
                </a:solidFill>
              </a:rPr>
              <a:t>Level 5; font size is 16</a:t>
            </a:r>
          </a:p>
          <a:p>
            <a:pPr marL="2230438" lvl="5" indent="-338138">
              <a:spcBef>
                <a:spcPts val="1800"/>
              </a:spcBef>
              <a:buClr>
                <a:srgbClr val="C19859"/>
              </a:buClr>
              <a:buSzPct val="80000"/>
              <a:buFont typeface="Wingdings" pitchFamily="2" charset="2"/>
              <a:buChar char="p"/>
              <a:defRPr/>
            </a:pPr>
            <a:r>
              <a:rPr lang="en-US" sz="1600" dirty="0" smtClean="0">
                <a:solidFill>
                  <a:prstClr val="black"/>
                </a:solidFill>
              </a:rPr>
              <a:t>Level 6; font size is 16</a:t>
            </a:r>
          </a:p>
          <a:p>
            <a:pPr marL="2573338" lvl="6" indent="-338138">
              <a:spcBef>
                <a:spcPts val="1800"/>
              </a:spcBef>
              <a:buClr>
                <a:prstClr val="black"/>
              </a:buClr>
              <a:buSzPct val="80000"/>
              <a:buFont typeface="Wingdings" pitchFamily="2" charset="2"/>
              <a:buChar char="n"/>
              <a:defRPr/>
            </a:pPr>
            <a:r>
              <a:rPr lang="en-US" sz="1600" dirty="0" smtClean="0">
                <a:solidFill>
                  <a:prstClr val="black"/>
                </a:solidFill>
              </a:rPr>
              <a:t>Level 7; font size is 16</a:t>
            </a:r>
          </a:p>
          <a:p>
            <a:pPr marL="2967038" lvl="7" indent="-338138">
              <a:spcBef>
                <a:spcPts val="1800"/>
              </a:spcBef>
              <a:buClr>
                <a:srgbClr val="9F2936"/>
              </a:buClr>
              <a:buSzPct val="80000"/>
              <a:buFont typeface="Wingdings" pitchFamily="2" charset="2"/>
              <a:buChar char="n"/>
              <a:defRPr/>
            </a:pPr>
            <a:r>
              <a:rPr lang="en-US" sz="1600" dirty="0" smtClean="0">
                <a:solidFill>
                  <a:prstClr val="black"/>
                </a:solidFill>
              </a:rPr>
              <a:t>Level 8; font size is 16</a:t>
            </a:r>
          </a:p>
        </p:txBody>
      </p:sp>
    </p:spTree>
    <p:extLst>
      <p:ext uri="{BB962C8B-B14F-4D97-AF65-F5344CB8AC3E}">
        <p14:creationId xmlns:p14="http://schemas.microsoft.com/office/powerpoint/2010/main" val="3240958400"/>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sldNum="0" hdr="0" dt="0"/>
  <p:txStyles>
    <p:titleStyle>
      <a:lvl1pPr algn="l" defTabSz="914400" rtl="0" eaLnBrk="1" latinLnBrk="0" hangingPunct="1">
        <a:spcBef>
          <a:spcPct val="0"/>
        </a:spcBef>
        <a:buNone/>
        <a:defRPr sz="4400" kern="1200">
          <a:solidFill>
            <a:schemeClr val="bg1"/>
          </a:solidFill>
          <a:latin typeface="+mj-lt"/>
          <a:ea typeface="+mj-ea"/>
          <a:cs typeface="+mj-cs"/>
        </a:defRPr>
      </a:lvl1pPr>
    </p:titleStyle>
    <p:bodyStyle>
      <a:lvl1pPr marL="338328" indent="-338328" algn="l" defTabSz="914400" rtl="0" eaLnBrk="1" latinLnBrk="0" hangingPunct="1">
        <a:spcBef>
          <a:spcPts val="1800"/>
        </a:spcBef>
        <a:buClr>
          <a:schemeClr val="tx1">
            <a:lumMod val="75000"/>
          </a:schemeClr>
        </a:buClr>
        <a:buSzPct val="80000"/>
        <a:buFont typeface="Wingdings" pitchFamily="2" charset="2"/>
        <a:buChar char="p"/>
        <a:defRPr sz="2400" kern="1200" baseline="0">
          <a:solidFill>
            <a:schemeClr val="tx1"/>
          </a:solidFill>
          <a:latin typeface="+mn-lt"/>
          <a:ea typeface="+mn-ea"/>
          <a:cs typeface="+mn-cs"/>
        </a:defRPr>
      </a:lvl1pPr>
      <a:lvl2pPr marL="630936" indent="-347472" algn="l" defTabSz="914400" rtl="0" eaLnBrk="1" latinLnBrk="0" hangingPunct="1">
        <a:spcBef>
          <a:spcPts val="1800"/>
        </a:spcBef>
        <a:buFont typeface="Arial" pitchFamily="34" charset="0"/>
        <a:buChar char="–"/>
        <a:defRPr sz="2000" kern="1200" baseline="0">
          <a:solidFill>
            <a:schemeClr val="tx1"/>
          </a:solidFill>
          <a:latin typeface="+mn-lt"/>
          <a:ea typeface="+mn-ea"/>
          <a:cs typeface="+mn-cs"/>
        </a:defRPr>
      </a:lvl2pPr>
      <a:lvl3pPr marL="859536" indent="-338328" algn="l" defTabSz="914400" rtl="0" eaLnBrk="1" latinLnBrk="0" hangingPunct="1">
        <a:spcBef>
          <a:spcPts val="1200"/>
        </a:spcBef>
        <a:buFont typeface="Arial" pitchFamily="34" charset="0"/>
        <a:buChar char="•"/>
        <a:defRPr sz="2400" kern="1200" baseline="0">
          <a:solidFill>
            <a:schemeClr val="tx1"/>
          </a:solidFill>
          <a:latin typeface="+mn-lt"/>
          <a:ea typeface="+mn-ea"/>
          <a:cs typeface="+mn-cs"/>
        </a:defRPr>
      </a:lvl3pPr>
      <a:lvl4pPr marL="630936" indent="-347472" algn="l" defTabSz="914400" rtl="0" eaLnBrk="1" latinLnBrk="0" hangingPunct="1">
        <a:spcBef>
          <a:spcPts val="1200"/>
        </a:spcBef>
        <a:buFont typeface="Arial" pitchFamily="34" charset="0"/>
        <a:buChar char="–"/>
        <a:defRPr sz="2000" kern="1200" baseline="0">
          <a:solidFill>
            <a:schemeClr val="tx1"/>
          </a:solidFill>
          <a:latin typeface="+mn-lt"/>
          <a:ea typeface="+mn-ea"/>
          <a:cs typeface="+mn-cs"/>
        </a:defRPr>
      </a:lvl4pPr>
      <a:lvl5pPr marL="1316736" indent="-283464" algn="l" defTabSz="914400" rtl="0" eaLnBrk="1" latinLnBrk="0" hangingPunct="1">
        <a:spcBef>
          <a:spcPts val="1200"/>
        </a:spcBef>
        <a:buFont typeface="Arial" pitchFamily="34" charset="0"/>
        <a:buChar char="»"/>
        <a:defRPr sz="2000" kern="1200" baseline="0">
          <a:solidFill>
            <a:schemeClr val="tx1"/>
          </a:solidFill>
          <a:latin typeface="+mn-lt"/>
          <a:ea typeface="+mn-ea"/>
          <a:cs typeface="+mn-cs"/>
        </a:defRPr>
      </a:lvl5pPr>
      <a:lvl6pPr marL="630936" indent="-347472" algn="l" defTabSz="914400" rtl="0" eaLnBrk="1" latinLnBrk="0" hangingPunct="1">
        <a:spcBef>
          <a:spcPts val="1200"/>
        </a:spcBef>
        <a:buFont typeface="Arial" pitchFamily="34" charset="0"/>
        <a:buNone/>
        <a:defRPr sz="2000" kern="1200" baseline="0">
          <a:solidFill>
            <a:schemeClr val="tx1"/>
          </a:solidFill>
          <a:latin typeface="+mn-lt"/>
          <a:ea typeface="+mn-ea"/>
          <a:cs typeface="+mn-cs"/>
        </a:defRPr>
      </a:lvl6pPr>
      <a:lvl7pPr marL="630936" indent="-347472" algn="l" defTabSz="914400" rtl="0" eaLnBrk="1" latinLnBrk="0" hangingPunct="1">
        <a:spcBef>
          <a:spcPts val="1200"/>
        </a:spcBef>
        <a:buFont typeface="Arial" pitchFamily="34" charset="0"/>
        <a:buChar char="•"/>
        <a:defRPr sz="2000" kern="1200" baseline="0">
          <a:solidFill>
            <a:schemeClr val="tx1"/>
          </a:solidFill>
          <a:latin typeface="+mn-lt"/>
          <a:ea typeface="+mn-ea"/>
          <a:cs typeface="+mn-cs"/>
        </a:defRPr>
      </a:lvl7pPr>
      <a:lvl8pPr marL="630936" indent="-347472" algn="l" defTabSz="914400" rtl="0" eaLnBrk="1" latinLnBrk="0" hangingPunct="1">
        <a:spcBef>
          <a:spcPts val="1200"/>
        </a:spcBef>
        <a:buFont typeface="Arial" pitchFamily="34" charset="0"/>
        <a:buChar char="•"/>
        <a:defRPr sz="2000" kern="1200" baseline="0">
          <a:solidFill>
            <a:schemeClr val="tx1"/>
          </a:solidFill>
          <a:latin typeface="+mn-lt"/>
          <a:ea typeface="+mn-ea"/>
          <a:cs typeface="+mn-cs"/>
        </a:defRPr>
      </a:lvl8pPr>
      <a:lvl9pPr marL="1033272" indent="-292608" algn="l" defTabSz="914400" rtl="0" eaLnBrk="1" latinLnBrk="0" hangingPunct="1">
        <a:spcBef>
          <a:spcPts val="1200"/>
        </a:spcBef>
        <a:buFont typeface="Arial" pitchFamily="34" charset="0"/>
        <a:buChar char="•"/>
        <a:defRPr sz="20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FIDA@health.ny.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health.ny.gov/health_care/medicaid/redesign/mrt_90.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health.ny.gov/health_care/medicaid/redesign/mrt_90.htm" TargetMode="External"/><Relationship Id="rId2" Type="http://schemas.openxmlformats.org/officeDocument/2006/relationships/hyperlink" Target="mailto:CF.Evaluation.Center@health.ny.gov" TargetMode="External"/><Relationship Id="rId1" Type="http://schemas.openxmlformats.org/officeDocument/2006/relationships/slideLayout" Target="../slideLayouts/slideLayout2.xml"/><Relationship Id="rId5" Type="http://schemas.openxmlformats.org/officeDocument/2006/relationships/hyperlink" Target="http://www.facebook.com/NewYorkMRT" TargetMode="External"/><Relationship Id="rId4" Type="http://schemas.openxmlformats.org/officeDocument/2006/relationships/hyperlink" Target="http://www.health.ny.gov/health_care/medicaid/redesign/listserv.ht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4" descr="http://checkmarkservice.com/yahoo_site_admin/assets/images/nys_banner.65101643nys%20banner"/>
          <p:cNvPicPr>
            <a:picLocks noChangeAspect="1" noChangeArrowheads="1"/>
          </p:cNvPicPr>
          <p:nvPr/>
        </p:nvPicPr>
        <p:blipFill>
          <a:blip r:embed="rId2" cstate="print">
            <a:duotone>
              <a:schemeClr val="accent2">
                <a:shade val="45000"/>
                <a:satMod val="135000"/>
              </a:schemeClr>
              <a:prstClr val="white"/>
            </a:duotone>
          </a:blip>
          <a:srcRect t="15167" b="-6000"/>
          <a:stretch>
            <a:fillRect/>
          </a:stretch>
        </p:blipFill>
        <p:spPr bwMode="auto">
          <a:xfrm>
            <a:off x="0" y="1466850"/>
            <a:ext cx="9144000" cy="1038225"/>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951940" y="2686050"/>
            <a:ext cx="7192060" cy="1524000"/>
          </a:xfrm>
        </p:spPr>
        <p:txBody>
          <a:bodyPr>
            <a:noAutofit/>
          </a:bodyPr>
          <a:lstStyle/>
          <a:p>
            <a:r>
              <a:rPr lang="en-US" sz="4400" dirty="0" smtClean="0">
                <a:effectLst>
                  <a:outerShdw blurRad="38100" dist="38100" dir="2700000" algn="tl">
                    <a:srgbClr val="000000">
                      <a:alpha val="43137"/>
                    </a:srgbClr>
                  </a:outerShdw>
                </a:effectLst>
              </a:rPr>
              <a:t>FIDA and MLTC Update </a:t>
            </a:r>
            <a:endParaRPr lang="en-US" sz="4400" dirty="0">
              <a:effectLst>
                <a:outerShdw blurRad="38100" dist="38100" dir="2700000" algn="tl">
                  <a:srgbClr val="000000">
                    <a:alpha val="43137"/>
                  </a:srgbClr>
                </a:outerShdw>
              </a:effectLst>
            </a:endParaRPr>
          </a:p>
        </p:txBody>
      </p:sp>
      <p:sp>
        <p:nvSpPr>
          <p:cNvPr id="4" name="Subtitle 3"/>
          <p:cNvSpPr>
            <a:spLocks noGrp="1"/>
          </p:cNvSpPr>
          <p:nvPr>
            <p:ph type="subTitle" idx="1"/>
          </p:nvPr>
        </p:nvSpPr>
        <p:spPr>
          <a:xfrm>
            <a:off x="1981200" y="4419601"/>
            <a:ext cx="5762625" cy="1695448"/>
          </a:xfrm>
        </p:spPr>
        <p:txBody>
          <a:bodyPr>
            <a:normAutofit fontScale="32500" lnSpcReduction="20000"/>
          </a:bodyPr>
          <a:lstStyle/>
          <a:p>
            <a:pPr>
              <a:lnSpc>
                <a:spcPct val="120000"/>
              </a:lnSpc>
              <a:spcBef>
                <a:spcPts val="600"/>
              </a:spcBef>
              <a:spcAft>
                <a:spcPts val="1200"/>
              </a:spcAft>
            </a:pPr>
            <a:r>
              <a:rPr lang="en-US" sz="9600" dirty="0" smtClean="0">
                <a:latin typeface="Arial" pitchFamily="34" charset="0"/>
                <a:cs typeface="Arial" pitchFamily="34" charset="0"/>
              </a:rPr>
              <a:t/>
            </a:r>
            <a:br>
              <a:rPr lang="en-US" sz="9600" dirty="0" smtClean="0">
                <a:latin typeface="Arial" pitchFamily="34" charset="0"/>
                <a:cs typeface="Arial" pitchFamily="34" charset="0"/>
              </a:rPr>
            </a:br>
            <a:r>
              <a:rPr lang="en-US" sz="7200" i="1" dirty="0" smtClean="0">
                <a:latin typeface="Arial" pitchFamily="34" charset="0"/>
                <a:cs typeface="Arial" pitchFamily="34" charset="0"/>
              </a:rPr>
              <a:t/>
            </a:r>
            <a:br>
              <a:rPr lang="en-US" sz="7200" i="1" dirty="0" smtClean="0">
                <a:latin typeface="Arial" pitchFamily="34" charset="0"/>
                <a:cs typeface="Arial" pitchFamily="34" charset="0"/>
              </a:rPr>
            </a:br>
            <a:endParaRPr lang="en-US" sz="7200" dirty="0" smtClean="0">
              <a:latin typeface="Arial" pitchFamily="34" charset="0"/>
              <a:cs typeface="Arial" pitchFamily="34" charset="0"/>
            </a:endParaRPr>
          </a:p>
          <a:p>
            <a:endParaRPr lang="en-US" dirty="0"/>
          </a:p>
        </p:txBody>
      </p:sp>
      <p:pic>
        <p:nvPicPr>
          <p:cNvPr id="9" name="Picture 3" descr="DOH_Logo_WhiteOnBlack.jpg"/>
          <p:cNvPicPr>
            <a:picLocks noChangeAspect="1" noChangeArrowheads="1"/>
          </p:cNvPicPr>
          <p:nvPr/>
        </p:nvPicPr>
        <p:blipFill>
          <a:blip r:embed="rId3" cstate="print">
            <a:clrChange>
              <a:clrFrom>
                <a:srgbClr val="FEFEFE"/>
              </a:clrFrom>
              <a:clrTo>
                <a:srgbClr val="FEFEFE">
                  <a:alpha val="0"/>
                </a:srgbClr>
              </a:clrTo>
            </a:clrChange>
            <a:duotone>
              <a:schemeClr val="accent3">
                <a:shade val="45000"/>
                <a:satMod val="135000"/>
              </a:schemeClr>
              <a:prstClr val="white"/>
            </a:duotone>
          </a:blip>
          <a:srcRect/>
          <a:stretch>
            <a:fillRect/>
          </a:stretch>
        </p:blipFill>
        <p:spPr bwMode="auto">
          <a:xfrm>
            <a:off x="7848600" y="6045200"/>
            <a:ext cx="963558" cy="622299"/>
          </a:xfrm>
          <a:prstGeom prst="rect">
            <a:avLst/>
          </a:prstGeom>
          <a:noFill/>
          <a:ln w="9525">
            <a:noFill/>
            <a:miter lim="800000"/>
            <a:headEnd/>
            <a:tailEnd/>
          </a:ln>
          <a:effectLst>
            <a:outerShdw blurRad="50800" dist="38100" dir="8100000" algn="tr" rotWithShape="0">
              <a:prstClr val="black">
                <a:alpha val="40000"/>
              </a:prstClr>
            </a:outerShdw>
          </a:effectLst>
        </p:spPr>
      </p:pic>
      <p:sp>
        <p:nvSpPr>
          <p:cNvPr id="7" name="TextBox 6"/>
          <p:cNvSpPr txBox="1"/>
          <p:nvPr/>
        </p:nvSpPr>
        <p:spPr>
          <a:xfrm>
            <a:off x="0" y="2262485"/>
            <a:ext cx="9144000" cy="461665"/>
          </a:xfrm>
          <a:prstGeom prst="rect">
            <a:avLst/>
          </a:prstGeom>
          <a:solidFill>
            <a:schemeClr val="accent2"/>
          </a:solidFill>
        </p:spPr>
        <p:txBody>
          <a:bodyPr wrap="square" rtlCol="0">
            <a:spAutoFit/>
          </a:bodyPr>
          <a:lstStyle/>
          <a:p>
            <a:r>
              <a:rPr lang="en-US" sz="2400" i="1" dirty="0" smtClean="0">
                <a:solidFill>
                  <a:schemeClr val="bg1"/>
                </a:solidFill>
                <a:latin typeface="+mj-lt"/>
              </a:rPr>
              <a:t>                            Redesign Medicaid in New York State  </a:t>
            </a:r>
            <a:endParaRPr lang="en-US" sz="2400" i="1" dirty="0">
              <a:solidFill>
                <a:schemeClr val="bg1"/>
              </a:solidFill>
              <a:latin typeface="+mj-lt"/>
            </a:endParaRPr>
          </a:p>
        </p:txBody>
      </p:sp>
      <p:sp>
        <p:nvSpPr>
          <p:cNvPr id="8" name="Subtitle 3"/>
          <p:cNvSpPr txBox="1">
            <a:spLocks/>
          </p:cNvSpPr>
          <p:nvPr/>
        </p:nvSpPr>
        <p:spPr>
          <a:xfrm>
            <a:off x="1914525" y="4419601"/>
            <a:ext cx="7153275" cy="1695447"/>
          </a:xfrm>
          <a:prstGeom prst="rect">
            <a:avLst/>
          </a:prstGeom>
        </p:spPr>
        <p:txBody>
          <a:bodyPr>
            <a:normAutofit/>
            <a:scene3d>
              <a:camera prst="orthographicFront"/>
              <a:lightRig rig="soft" dir="t">
                <a:rot lat="0" lon="0" rev="10800000"/>
              </a:lightRig>
            </a:scene3d>
            <a:sp3d>
              <a:contourClr>
                <a:srgbClr val="DDDDDD"/>
              </a:contourClr>
            </a:sp3d>
          </a:bodyPr>
          <a:lstStyle>
            <a:lvl1pPr marL="0" indent="0" algn="l" defTabSz="914400" rtl="0" eaLnBrk="1" latinLnBrk="0" hangingPunct="1">
              <a:spcBef>
                <a:spcPts val="0"/>
              </a:spcBef>
              <a:buClr>
                <a:schemeClr val="tx1">
                  <a:lumMod val="75000"/>
                </a:schemeClr>
              </a:buClr>
              <a:buSzPct val="80000"/>
              <a:buFont typeface="Wingdings" pitchFamily="2" charset="2"/>
              <a:buNone/>
              <a:defRPr sz="2800" kern="1200" baseline="0">
                <a:solidFill>
                  <a:schemeClr val="tx1"/>
                </a:solidFill>
                <a:latin typeface="+mn-lt"/>
                <a:ea typeface="+mn-ea"/>
                <a:cs typeface="+mn-cs"/>
              </a:defRPr>
            </a:lvl1pPr>
            <a:lvl2pPr marL="457200" indent="0" algn="ctr" defTabSz="914400" rtl="0" eaLnBrk="1" latinLnBrk="0" hangingPunct="1">
              <a:spcBef>
                <a:spcPts val="1800"/>
              </a:spcBef>
              <a:buFont typeface="Arial" pitchFamily="34" charset="0"/>
              <a:buNone/>
              <a:defRPr sz="2000" kern="1200" baseline="0">
                <a:solidFill>
                  <a:schemeClr val="tx1">
                    <a:tint val="75000"/>
                  </a:schemeClr>
                </a:solidFill>
                <a:latin typeface="+mn-lt"/>
                <a:ea typeface="+mn-ea"/>
                <a:cs typeface="+mn-cs"/>
              </a:defRPr>
            </a:lvl2pPr>
            <a:lvl3pPr marL="914400" indent="0" algn="ctr" defTabSz="914400" rtl="0" eaLnBrk="1" latinLnBrk="0" hangingPunct="1">
              <a:spcBef>
                <a:spcPts val="1200"/>
              </a:spcBef>
              <a:buFont typeface="Arial" pitchFamily="34" charset="0"/>
              <a:buNone/>
              <a:defRPr sz="2400" kern="1200" baseline="0">
                <a:solidFill>
                  <a:schemeClr val="tx1">
                    <a:tint val="75000"/>
                  </a:schemeClr>
                </a:solidFill>
                <a:latin typeface="+mn-lt"/>
                <a:ea typeface="+mn-ea"/>
                <a:cs typeface="+mn-cs"/>
              </a:defRPr>
            </a:lvl3pPr>
            <a:lvl4pPr marL="1371600" indent="0" algn="ctr" defTabSz="914400" rtl="0" eaLnBrk="1" latinLnBrk="0" hangingPunct="1">
              <a:spcBef>
                <a:spcPts val="1200"/>
              </a:spcBef>
              <a:buFont typeface="Arial" pitchFamily="34" charset="0"/>
              <a:buNone/>
              <a:defRPr sz="2000" kern="1200" baseline="0">
                <a:solidFill>
                  <a:schemeClr val="tx1">
                    <a:tint val="75000"/>
                  </a:schemeClr>
                </a:solidFill>
                <a:latin typeface="+mn-lt"/>
                <a:ea typeface="+mn-ea"/>
                <a:cs typeface="+mn-cs"/>
              </a:defRPr>
            </a:lvl4pPr>
            <a:lvl5pPr marL="1828800" indent="0" algn="ctr" defTabSz="914400" rtl="0" eaLnBrk="1" latinLnBrk="0" hangingPunct="1">
              <a:spcBef>
                <a:spcPts val="1200"/>
              </a:spcBef>
              <a:buFont typeface="Arial" pitchFamily="34" charset="0"/>
              <a:buNone/>
              <a:defRPr sz="2000" kern="1200" baseline="0">
                <a:solidFill>
                  <a:schemeClr val="tx1">
                    <a:tint val="75000"/>
                  </a:schemeClr>
                </a:solidFill>
                <a:latin typeface="+mn-lt"/>
                <a:ea typeface="+mn-ea"/>
                <a:cs typeface="+mn-cs"/>
              </a:defRPr>
            </a:lvl5pPr>
            <a:lvl6pPr marL="2286000" indent="0" algn="ctr" defTabSz="914400" rtl="0" eaLnBrk="1" latinLnBrk="0" hangingPunct="1">
              <a:spcBef>
                <a:spcPts val="1200"/>
              </a:spcBef>
              <a:buFont typeface="Arial" pitchFamily="34" charset="0"/>
              <a:buNone/>
              <a:defRPr sz="2000" kern="1200" baseline="0">
                <a:solidFill>
                  <a:schemeClr val="tx1">
                    <a:tint val="75000"/>
                  </a:schemeClr>
                </a:solidFill>
                <a:latin typeface="+mn-lt"/>
                <a:ea typeface="+mn-ea"/>
                <a:cs typeface="+mn-cs"/>
              </a:defRPr>
            </a:lvl6pPr>
            <a:lvl7pPr marL="2743200" indent="0" algn="ctr" defTabSz="914400" rtl="0" eaLnBrk="1" latinLnBrk="0" hangingPunct="1">
              <a:spcBef>
                <a:spcPts val="1200"/>
              </a:spcBef>
              <a:buFont typeface="Arial" pitchFamily="34" charset="0"/>
              <a:buNone/>
              <a:defRPr sz="2000" kern="1200" baseline="0">
                <a:solidFill>
                  <a:schemeClr val="tx1">
                    <a:tint val="75000"/>
                  </a:schemeClr>
                </a:solidFill>
                <a:latin typeface="+mn-lt"/>
                <a:ea typeface="+mn-ea"/>
                <a:cs typeface="+mn-cs"/>
              </a:defRPr>
            </a:lvl7pPr>
            <a:lvl8pPr marL="3200400" indent="0" algn="ctr" defTabSz="914400" rtl="0" eaLnBrk="1" latinLnBrk="0" hangingPunct="1">
              <a:spcBef>
                <a:spcPts val="1200"/>
              </a:spcBef>
              <a:buFont typeface="Arial" pitchFamily="34" charset="0"/>
              <a:buNone/>
              <a:defRPr sz="2000" kern="1200" baseline="0">
                <a:solidFill>
                  <a:schemeClr val="tx1">
                    <a:tint val="75000"/>
                  </a:schemeClr>
                </a:solidFill>
                <a:latin typeface="+mn-lt"/>
                <a:ea typeface="+mn-ea"/>
                <a:cs typeface="+mn-cs"/>
              </a:defRPr>
            </a:lvl8pPr>
            <a:lvl9pPr marL="3657600" indent="0" algn="ctr" defTabSz="914400" rtl="0" eaLnBrk="1" latinLnBrk="0" hangingPunct="1">
              <a:spcBef>
                <a:spcPts val="1200"/>
              </a:spcBef>
              <a:buFont typeface="Arial" pitchFamily="34" charset="0"/>
              <a:buNone/>
              <a:defRPr sz="2000" kern="1200" baseline="0">
                <a:solidFill>
                  <a:schemeClr val="tx1">
                    <a:tint val="75000"/>
                  </a:schemeClr>
                </a:solidFill>
                <a:latin typeface="+mn-lt"/>
                <a:ea typeface="+mn-ea"/>
                <a:cs typeface="+mn-cs"/>
              </a:defRPr>
            </a:lvl9pPr>
          </a:lstStyle>
          <a:p>
            <a:r>
              <a:rPr lang="en-US" sz="1800" b="1" dirty="0" smtClean="0"/>
              <a:t>Mark Kissinger, Director</a:t>
            </a:r>
          </a:p>
          <a:p>
            <a:r>
              <a:rPr lang="en-US" sz="1800" b="1" dirty="0" smtClean="0"/>
              <a:t>Shanon Vollmer, FIDA Project Director</a:t>
            </a:r>
          </a:p>
          <a:p>
            <a:r>
              <a:rPr lang="en-US" sz="1800" dirty="0" smtClean="0"/>
              <a:t>Division of Long Term Care, OHIP</a:t>
            </a:r>
          </a:p>
          <a:p>
            <a:endParaRPr lang="en-US" sz="800" dirty="0"/>
          </a:p>
          <a:p>
            <a:r>
              <a:rPr lang="en-US" sz="1800" dirty="0" smtClean="0"/>
              <a:t>Managed Care Policy and Planning Meeting</a:t>
            </a:r>
          </a:p>
          <a:p>
            <a:r>
              <a:rPr lang="en-US" sz="1800" dirty="0" smtClean="0"/>
              <a:t>October 16, 2014</a:t>
            </a:r>
          </a:p>
          <a:p>
            <a:pPr>
              <a:lnSpc>
                <a:spcPct val="120000"/>
              </a:lnSpc>
              <a:spcBef>
                <a:spcPts val="600"/>
              </a:spcBef>
              <a:spcAft>
                <a:spcPts val="1200"/>
              </a:spcAft>
            </a:pPr>
            <a:endParaRPr lang="en-US" sz="7200" dirty="0" smtClean="0">
              <a:latin typeface="Arial" pitchFamily="34" charset="0"/>
              <a:cs typeface="Arial" pitchFamily="34" charset="0"/>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ffectLst>
                  <a:outerShdw blurRad="38100" dist="38100" dir="2700000" algn="tl">
                    <a:srgbClr val="000000">
                      <a:alpha val="43137"/>
                    </a:srgbClr>
                  </a:outerShdw>
                </a:effectLst>
              </a:rPr>
              <a:t>FIDA Outreach, Education and Training</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92500" lnSpcReduction="20000"/>
          </a:bodyPr>
          <a:lstStyle/>
          <a:p>
            <a:r>
              <a:rPr lang="en-US" sz="2200" dirty="0" smtClean="0"/>
              <a:t>DOH and CMS are developing a process to streamline the training requirements outlined in the three-way contract.</a:t>
            </a:r>
            <a:endParaRPr lang="en-US" sz="2200" dirty="0"/>
          </a:p>
          <a:p>
            <a:r>
              <a:rPr lang="en-US" sz="2200" dirty="0" smtClean="0"/>
              <a:t>DOH established a work group with Plans and advocates to determine the training materials. This work group met last week and will meet again on 10/23/14.</a:t>
            </a:r>
            <a:endParaRPr lang="en-US" sz="2200" dirty="0"/>
          </a:p>
          <a:p>
            <a:r>
              <a:rPr lang="en-US" sz="2200" dirty="0" smtClean="0"/>
              <a:t>Since the last Policy and Planning meeting, DOH provided outreach and education (GNYHA, CCLC, HANYS, LeadingAge NY, Coalition of Behavioral Health Agencies, and the NYS Council for Community Behavioral Healthcare). This month we are meeting with the NYS Health Care Providers and the New York Association of Psychiatric Rehabilitative Services. If you have suggestions for additional outreach, please submit them to </a:t>
            </a:r>
            <a:r>
              <a:rPr lang="en-US" sz="2200" dirty="0" smtClean="0">
                <a:hlinkClick r:id="rId2"/>
              </a:rPr>
              <a:t>FIDA@health.ny.gov</a:t>
            </a:r>
            <a:endParaRPr lang="en-US" sz="2200" dirty="0" smtClean="0"/>
          </a:p>
          <a:p>
            <a:r>
              <a:rPr lang="en-US" sz="2200" dirty="0" smtClean="0"/>
              <a:t>Weekly FIDA Implementation calls with Plans start on 10/17/14.</a:t>
            </a:r>
          </a:p>
          <a:p>
            <a:pPr marL="0" indent="0">
              <a:buNone/>
            </a:pPr>
            <a:endParaRPr lang="en-US" sz="2400" dirty="0" smtClean="0"/>
          </a:p>
        </p:txBody>
      </p:sp>
      <p:sp>
        <p:nvSpPr>
          <p:cNvPr id="5" name="Footer Placeholder 2"/>
          <p:cNvSpPr>
            <a:spLocks noGrp="1"/>
          </p:cNvSpPr>
          <p:nvPr>
            <p:ph type="ftr" sz="quarter" idx="11"/>
          </p:nvPr>
        </p:nvSpPr>
        <p:spPr>
          <a:xfrm>
            <a:off x="381000" y="6378122"/>
            <a:ext cx="8382000" cy="365125"/>
          </a:xfrm>
        </p:spPr>
        <p:txBody>
          <a:bodyPr/>
          <a:lstStyle/>
          <a:p>
            <a:r>
              <a:rPr lang="en-US" sz="1000" dirty="0" smtClean="0">
                <a:solidFill>
                  <a:srgbClr val="1B587C">
                    <a:lumMod val="75000"/>
                  </a:srgbClr>
                </a:solidFill>
              </a:rPr>
              <a:t>10								</a:t>
            </a:r>
            <a:endParaRPr lang="en-US" sz="1000" dirty="0">
              <a:solidFill>
                <a:srgbClr val="1B587C">
                  <a:lumMod val="75000"/>
                </a:srgbClr>
              </a:solidFill>
            </a:endParaRPr>
          </a:p>
        </p:txBody>
      </p:sp>
    </p:spTree>
    <p:extLst>
      <p:ext uri="{BB962C8B-B14F-4D97-AF65-F5344CB8AC3E}">
        <p14:creationId xmlns:p14="http://schemas.microsoft.com/office/powerpoint/2010/main" val="1204013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rPr>
              <a:t>MLTC Statewide Enrollment</a:t>
            </a:r>
            <a:endParaRPr lang="en-US"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58938243"/>
              </p:ext>
            </p:extLst>
          </p:nvPr>
        </p:nvGraphicFramePr>
        <p:xfrm>
          <a:off x="457200" y="2144855"/>
          <a:ext cx="8229600" cy="3931920"/>
        </p:xfrm>
        <a:graphic>
          <a:graphicData uri="http://schemas.openxmlformats.org/drawingml/2006/table">
            <a:tbl>
              <a:tblPr firstRow="1" bandRow="1">
                <a:effectLst>
                  <a:outerShdw blurRad="50800" dist="38100" dir="8100000" algn="tr" rotWithShape="0">
                    <a:prstClr val="black">
                      <a:alpha val="40000"/>
                    </a:prstClr>
                  </a:outerShdw>
                </a:effectLst>
                <a:tableStyleId>{00A15C55-8517-42AA-B614-E9B94910E393}</a:tableStyleId>
              </a:tblPr>
              <a:tblGrid>
                <a:gridCol w="4114800"/>
                <a:gridCol w="4114800"/>
              </a:tblGrid>
              <a:tr h="192463">
                <a:tc>
                  <a:txBody>
                    <a:bodyPr/>
                    <a:lstStyle/>
                    <a:p>
                      <a:endParaRPr lang="en-US" sz="2000" dirty="0" smtClean="0"/>
                    </a:p>
                    <a:p>
                      <a:pPr algn="ctr"/>
                      <a:r>
                        <a:rPr lang="en-US" sz="2000" dirty="0" smtClean="0">
                          <a:effectLst>
                            <a:outerShdw blurRad="38100" dist="38100" dir="2700000" algn="tl">
                              <a:srgbClr val="000000">
                                <a:alpha val="43137"/>
                              </a:srgbClr>
                            </a:outerShdw>
                          </a:effectLst>
                        </a:rPr>
                        <a:t>Statewide Enrollees in MLTC</a:t>
                      </a:r>
                    </a:p>
                    <a:p>
                      <a:endParaRPr lang="en-US" sz="2000" dirty="0"/>
                    </a:p>
                  </a:txBody>
                  <a:tcPr/>
                </a:tc>
                <a:tc>
                  <a:txBody>
                    <a:bodyPr/>
                    <a:lstStyle/>
                    <a:p>
                      <a:pPr algn="ctr"/>
                      <a:endParaRPr lang="en-US" sz="2000" dirty="0" smtClean="0"/>
                    </a:p>
                    <a:p>
                      <a:pPr algn="l"/>
                      <a:r>
                        <a:rPr lang="en-US" sz="2000" dirty="0" smtClean="0">
                          <a:effectLst>
                            <a:outerShdw blurRad="38100" dist="38100" dir="2700000" algn="tl">
                              <a:srgbClr val="000000">
                                <a:alpha val="43137"/>
                              </a:srgbClr>
                            </a:outerShdw>
                          </a:effectLst>
                        </a:rPr>
                        <a:t>      As of September 1, 2014</a:t>
                      </a:r>
                      <a:endParaRPr lang="en-US" sz="2000" dirty="0">
                        <a:effectLst>
                          <a:outerShdw blurRad="38100" dist="38100" dir="2700000" algn="tl">
                            <a:srgbClr val="000000">
                              <a:alpha val="43137"/>
                            </a:srgbClr>
                          </a:outerShdw>
                        </a:effectLst>
                      </a:endParaRPr>
                    </a:p>
                  </a:txBody>
                  <a:tcPr/>
                </a:tc>
              </a:tr>
              <a:tr h="192463">
                <a:tc>
                  <a:txBody>
                    <a:bodyPr/>
                    <a:lstStyle/>
                    <a:p>
                      <a:pPr algn="l"/>
                      <a:r>
                        <a:rPr lang="en-US" dirty="0" smtClean="0"/>
                        <a:t>New York City</a:t>
                      </a:r>
                      <a:endParaRPr lang="en-US" dirty="0"/>
                    </a:p>
                  </a:txBody>
                  <a:tcPr marL="1188720"/>
                </a:tc>
                <a:tc>
                  <a:txBody>
                    <a:bodyPr/>
                    <a:lstStyle/>
                    <a:p>
                      <a:pPr algn="r"/>
                      <a:r>
                        <a:rPr lang="en-US" dirty="0" smtClean="0"/>
                        <a:t>115,530</a:t>
                      </a:r>
                      <a:endParaRPr lang="en-US" dirty="0"/>
                    </a:p>
                  </a:txBody>
                  <a:tcPr marL="1005840" marR="2286000"/>
                </a:tc>
              </a:tr>
              <a:tr h="192463">
                <a:tc>
                  <a:txBody>
                    <a:bodyPr/>
                    <a:lstStyle/>
                    <a:p>
                      <a:pPr algn="l"/>
                      <a:r>
                        <a:rPr lang="en-US" u="none" dirty="0" smtClean="0"/>
                        <a:t>Rest of the State</a:t>
                      </a:r>
                      <a:endParaRPr lang="en-US" u="none" dirty="0"/>
                    </a:p>
                  </a:txBody>
                  <a:tcPr marL="1188720"/>
                </a:tc>
                <a:tc>
                  <a:txBody>
                    <a:bodyPr/>
                    <a:lstStyle/>
                    <a:p>
                      <a:pPr algn="r"/>
                      <a:r>
                        <a:rPr lang="en-US" u="none" dirty="0" smtClean="0"/>
                        <a:t>   19,463</a:t>
                      </a:r>
                      <a:endParaRPr lang="en-US" u="none" dirty="0"/>
                    </a:p>
                  </a:txBody>
                  <a:tcPr marL="1005840" marR="2286000"/>
                </a:tc>
              </a:tr>
              <a:tr h="192463">
                <a:tc>
                  <a:txBody>
                    <a:bodyPr/>
                    <a:lstStyle/>
                    <a:p>
                      <a:pPr algn="l"/>
                      <a:r>
                        <a:rPr lang="en-US" b="0" dirty="0" smtClean="0"/>
                        <a:t>Total:</a:t>
                      </a:r>
                      <a:endParaRPr lang="en-US" b="0" dirty="0"/>
                    </a:p>
                  </a:txBody>
                  <a:tcPr marL="1188720"/>
                </a:tc>
                <a:tc>
                  <a:txBody>
                    <a:bodyPr/>
                    <a:lstStyle/>
                    <a:p>
                      <a:pPr algn="r"/>
                      <a:r>
                        <a:rPr lang="en-US" b="0" dirty="0" smtClean="0"/>
                        <a:t>134,993</a:t>
                      </a:r>
                      <a:endParaRPr lang="en-US" b="0" dirty="0"/>
                    </a:p>
                  </a:txBody>
                  <a:tcPr marR="2286000"/>
                </a:tc>
              </a:tr>
              <a:tr h="192463">
                <a:tc>
                  <a:txBody>
                    <a:bodyPr/>
                    <a:lstStyle/>
                    <a:p>
                      <a:pPr algn="l"/>
                      <a:r>
                        <a:rPr lang="en-US" sz="1800" b="1" dirty="0" smtClean="0"/>
                        <a:t>Types</a:t>
                      </a:r>
                      <a:r>
                        <a:rPr lang="en-US" sz="1800" b="1" baseline="0" dirty="0" smtClean="0"/>
                        <a:t> of Plans</a:t>
                      </a:r>
                      <a:endParaRPr lang="en-US" sz="1800" b="1" dirty="0"/>
                    </a:p>
                  </a:txBody>
                  <a:tcPr marL="731520"/>
                </a:tc>
                <a:tc>
                  <a:txBody>
                    <a:bodyPr/>
                    <a:lstStyle/>
                    <a:p>
                      <a:pPr algn="l"/>
                      <a:r>
                        <a:rPr lang="en-US" sz="1800" b="1" dirty="0" smtClean="0"/>
                        <a:t> Number</a:t>
                      </a:r>
                      <a:r>
                        <a:rPr lang="en-US" sz="1800" b="1" baseline="0" dirty="0" smtClean="0"/>
                        <a:t> Actively Enrolling</a:t>
                      </a:r>
                      <a:endParaRPr lang="en-US" sz="1800" b="1" dirty="0"/>
                    </a:p>
                  </a:txBody>
                  <a:tcPr marL="365760" marR="914400"/>
                </a:tc>
              </a:tr>
              <a:tr h="192463">
                <a:tc>
                  <a:txBody>
                    <a:bodyPr/>
                    <a:lstStyle/>
                    <a:p>
                      <a:pPr algn="l"/>
                      <a:r>
                        <a:rPr lang="en-US" dirty="0" smtClean="0"/>
                        <a:t>Partial</a:t>
                      </a:r>
                      <a:endParaRPr lang="en-US" dirty="0"/>
                    </a:p>
                  </a:txBody>
                  <a:tcPr marL="1188720"/>
                </a:tc>
                <a:tc>
                  <a:txBody>
                    <a:bodyPr/>
                    <a:lstStyle/>
                    <a:p>
                      <a:pPr algn="r"/>
                      <a:r>
                        <a:rPr lang="en-US" dirty="0" smtClean="0"/>
                        <a:t>32 (25 serve NYC)</a:t>
                      </a:r>
                      <a:endParaRPr lang="en-US" dirty="0"/>
                    </a:p>
                  </a:txBody>
                  <a:tcPr marL="0" marR="1691640"/>
                </a:tc>
              </a:tr>
              <a:tr h="192463">
                <a:tc>
                  <a:txBody>
                    <a:bodyPr/>
                    <a:lstStyle/>
                    <a:p>
                      <a:pPr algn="l"/>
                      <a:r>
                        <a:rPr lang="en-US" dirty="0" smtClean="0"/>
                        <a:t>PACE</a:t>
                      </a:r>
                      <a:endParaRPr lang="en-US" dirty="0"/>
                    </a:p>
                  </a:txBody>
                  <a:tcPr marL="1188720"/>
                </a:tc>
                <a:tc>
                  <a:txBody>
                    <a:bodyPr/>
                    <a:lstStyle/>
                    <a:p>
                      <a:pPr algn="r"/>
                      <a:r>
                        <a:rPr lang="en-US" dirty="0" smtClean="0"/>
                        <a:t>8 (2 serve NYC)</a:t>
                      </a:r>
                      <a:endParaRPr lang="en-US" dirty="0"/>
                    </a:p>
                  </a:txBody>
                  <a:tcPr marL="0" marR="1828800"/>
                </a:tc>
              </a:tr>
              <a:tr h="192463">
                <a:tc>
                  <a:txBody>
                    <a:bodyPr/>
                    <a:lstStyle/>
                    <a:p>
                      <a:pPr algn="l"/>
                      <a:r>
                        <a:rPr lang="en-US" u="none" dirty="0" smtClean="0"/>
                        <a:t>MAP</a:t>
                      </a:r>
                      <a:endParaRPr lang="en-US" u="none" dirty="0"/>
                    </a:p>
                  </a:txBody>
                  <a:tcPr marL="1188720"/>
                </a:tc>
                <a:tc>
                  <a:txBody>
                    <a:bodyPr/>
                    <a:lstStyle/>
                    <a:p>
                      <a:pPr algn="r"/>
                      <a:r>
                        <a:rPr lang="en-US" u="none" dirty="0" smtClean="0"/>
                        <a:t>  8 (8 serve NYC)</a:t>
                      </a:r>
                      <a:endParaRPr lang="en-US" u="none" dirty="0"/>
                    </a:p>
                  </a:txBody>
                  <a:tcPr marL="0" marR="1828800"/>
                </a:tc>
              </a:tr>
              <a:tr h="192463">
                <a:tc>
                  <a:txBody>
                    <a:bodyPr/>
                    <a:lstStyle/>
                    <a:p>
                      <a:pPr algn="l"/>
                      <a:r>
                        <a:rPr lang="en-US" b="0" dirty="0" smtClean="0"/>
                        <a:t>Total:</a:t>
                      </a:r>
                      <a:endParaRPr lang="en-US" b="0" dirty="0"/>
                    </a:p>
                  </a:txBody>
                  <a:tcPr marL="1188720"/>
                </a:tc>
                <a:tc>
                  <a:txBody>
                    <a:bodyPr/>
                    <a:lstStyle/>
                    <a:p>
                      <a:pPr algn="r"/>
                      <a:r>
                        <a:rPr lang="en-US" b="0" dirty="0" smtClean="0"/>
                        <a:t>48</a:t>
                      </a:r>
                      <a:endParaRPr lang="en-US" b="0" dirty="0"/>
                    </a:p>
                  </a:txBody>
                  <a:tcPr marR="3108960"/>
                </a:tc>
              </a:tr>
            </a:tbl>
          </a:graphicData>
        </a:graphic>
      </p:graphicFrame>
      <p:sp>
        <p:nvSpPr>
          <p:cNvPr id="3" name="Footer Placeholder 2"/>
          <p:cNvSpPr>
            <a:spLocks noGrp="1"/>
          </p:cNvSpPr>
          <p:nvPr>
            <p:ph type="ftr" sz="quarter" idx="11"/>
          </p:nvPr>
        </p:nvSpPr>
        <p:spPr/>
        <p:txBody>
          <a:bodyPr/>
          <a:lstStyle/>
          <a:p>
            <a:r>
              <a:rPr lang="en-US" sz="1000" dirty="0" smtClean="0">
                <a:solidFill>
                  <a:srgbClr val="1B587C">
                    <a:lumMod val="75000"/>
                  </a:srgbClr>
                </a:solidFill>
              </a:rPr>
              <a:t>11								</a:t>
            </a:r>
            <a:endParaRPr lang="en-US" sz="1000" dirty="0">
              <a:solidFill>
                <a:srgbClr val="1B587C">
                  <a:lumMod val="75000"/>
                </a:srgbClr>
              </a:solidFill>
            </a:endParaRPr>
          </a:p>
        </p:txBody>
      </p:sp>
    </p:spTree>
    <p:extLst>
      <p:ext uri="{BB962C8B-B14F-4D97-AF65-F5344CB8AC3E}">
        <p14:creationId xmlns:p14="http://schemas.microsoft.com/office/powerpoint/2010/main" val="9724705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MLTC Transition</a:t>
            </a:r>
          </a:p>
        </p:txBody>
      </p:sp>
      <p:sp>
        <p:nvSpPr>
          <p:cNvPr id="3" name="Content Placeholder 2"/>
          <p:cNvSpPr>
            <a:spLocks noGrp="1"/>
          </p:cNvSpPr>
          <p:nvPr>
            <p:ph idx="1"/>
          </p:nvPr>
        </p:nvSpPr>
        <p:spPr/>
        <p:txBody>
          <a:bodyPr>
            <a:normAutofit fontScale="85000" lnSpcReduction="20000"/>
          </a:bodyPr>
          <a:lstStyle/>
          <a:p>
            <a:pPr marL="338328" lvl="1">
              <a:buClr>
                <a:schemeClr val="tx1">
                  <a:lumMod val="75000"/>
                </a:schemeClr>
              </a:buClr>
            </a:pPr>
            <a:r>
              <a:rPr lang="en-US" sz="2400" dirty="0"/>
              <a:t>An updated transition timeline for the remainder of the upstate counties was submitted to the Centers for Medicare and Medicaid Services (CMS). </a:t>
            </a:r>
            <a:endParaRPr lang="en-US" sz="2400" dirty="0" smtClean="0"/>
          </a:p>
          <a:p>
            <a:pPr marL="338328" lvl="1">
              <a:buClr>
                <a:schemeClr val="tx1">
                  <a:lumMod val="75000"/>
                </a:schemeClr>
              </a:buClr>
            </a:pPr>
            <a:r>
              <a:rPr lang="en-US" sz="2400" dirty="0" smtClean="0"/>
              <a:t>This </a:t>
            </a:r>
            <a:r>
              <a:rPr lang="en-US" sz="2400" dirty="0"/>
              <a:t>timeline is subject to revisions based upon CMS discrete approval of each transition month</a:t>
            </a:r>
            <a:r>
              <a:rPr lang="en-US" sz="2400" dirty="0" smtClean="0"/>
              <a:t>.</a:t>
            </a:r>
          </a:p>
          <a:p>
            <a:pPr marL="338328" lvl="1">
              <a:buClr>
                <a:schemeClr val="tx1">
                  <a:lumMod val="75000"/>
                </a:schemeClr>
              </a:buClr>
            </a:pPr>
            <a:r>
              <a:rPr lang="en-US" sz="2400" dirty="0" smtClean="0"/>
              <a:t>The September counties of Delaware and Warren have been approved by CMS and transition process has begun in those counties.</a:t>
            </a:r>
          </a:p>
          <a:p>
            <a:r>
              <a:rPr lang="en-US" sz="2400" dirty="0" smtClean="0"/>
              <a:t>The October counties of Madison, Niagara and Oswego have been approved by CMS. </a:t>
            </a:r>
            <a:r>
              <a:rPr lang="en-US" dirty="0" smtClean="0"/>
              <a:t>The </a:t>
            </a:r>
            <a:r>
              <a:rPr lang="en-US" dirty="0"/>
              <a:t>mailing of the mandatory notices will begin during the week of October 27, 2014</a:t>
            </a:r>
            <a:r>
              <a:rPr lang="en-US" dirty="0" smtClean="0"/>
              <a:t>.</a:t>
            </a:r>
            <a:r>
              <a:rPr lang="en-US" dirty="0"/>
              <a:t> </a:t>
            </a:r>
            <a:r>
              <a:rPr lang="en-US" dirty="0" smtClean="0"/>
              <a:t>The </a:t>
            </a:r>
            <a:r>
              <a:rPr lang="en-US" dirty="0"/>
              <a:t>'front door' to community based long term care services will close as of </a:t>
            </a:r>
            <a:r>
              <a:rPr lang="en-US" dirty="0" smtClean="0"/>
              <a:t>COB 10/20/14.   </a:t>
            </a:r>
            <a:r>
              <a:rPr lang="en-US" dirty="0"/>
              <a:t>Beginning </a:t>
            </a:r>
            <a:r>
              <a:rPr lang="en-US" dirty="0" smtClean="0"/>
              <a:t>10/21/14 consumers </a:t>
            </a:r>
            <a:r>
              <a:rPr lang="en-US" dirty="0"/>
              <a:t>seeking CBLTC services will be directed to New York Medicaid Choice for education on MLTC choices.  </a:t>
            </a:r>
          </a:p>
          <a:p>
            <a:pPr marL="0" lvl="1" indent="0">
              <a:buClr>
                <a:schemeClr val="tx1">
                  <a:lumMod val="75000"/>
                </a:schemeClr>
              </a:buClr>
              <a:buNone/>
            </a:pPr>
            <a:endParaRPr lang="en-US" sz="2400" dirty="0" smtClean="0"/>
          </a:p>
          <a:p>
            <a:endParaRPr lang="en-US" dirty="0"/>
          </a:p>
        </p:txBody>
      </p:sp>
      <p:sp>
        <p:nvSpPr>
          <p:cNvPr id="4" name="Footer Placeholder 3"/>
          <p:cNvSpPr>
            <a:spLocks noGrp="1"/>
          </p:cNvSpPr>
          <p:nvPr>
            <p:ph type="ftr" sz="quarter" idx="11"/>
          </p:nvPr>
        </p:nvSpPr>
        <p:spPr/>
        <p:txBody>
          <a:bodyPr/>
          <a:lstStyle/>
          <a:p>
            <a:r>
              <a:rPr lang="en-US" dirty="0" smtClean="0">
                <a:solidFill>
                  <a:srgbClr val="1B587C">
                    <a:lumMod val="75000"/>
                  </a:srgbClr>
                </a:solidFill>
              </a:rPr>
              <a:t>12</a:t>
            </a:r>
            <a:endParaRPr lang="en-US" dirty="0">
              <a:solidFill>
                <a:srgbClr val="1B587C">
                  <a:lumMod val="75000"/>
                </a:srgbClr>
              </a:solidFill>
            </a:endParaRPr>
          </a:p>
        </p:txBody>
      </p:sp>
    </p:spTree>
    <p:extLst>
      <p:ext uri="{BB962C8B-B14F-4D97-AF65-F5344CB8AC3E}">
        <p14:creationId xmlns:p14="http://schemas.microsoft.com/office/powerpoint/2010/main" val="2822587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7921" t="10017" r="10817" b="3114"/>
          <a:stretch/>
        </p:blipFill>
        <p:spPr>
          <a:xfrm>
            <a:off x="3310039" y="2504246"/>
            <a:ext cx="5271254" cy="4205713"/>
          </a:xfrm>
          <a:prstGeom prst="rect">
            <a:avLst/>
          </a:prstGeom>
          <a:effectLst/>
        </p:spPr>
      </p:pic>
      <p:sp>
        <p:nvSpPr>
          <p:cNvPr id="2" name="Title 1"/>
          <p:cNvSpPr>
            <a:spLocks noGrp="1"/>
          </p:cNvSpPr>
          <p:nvPr>
            <p:ph type="title"/>
          </p:nvPr>
        </p:nvSpPr>
        <p:spPr>
          <a:effectLst>
            <a:outerShdw blurRad="50800" dist="38100" dir="8100000" algn="tr" rotWithShape="0">
              <a:prstClr val="black">
                <a:alpha val="40000"/>
              </a:prstClr>
            </a:outerShdw>
          </a:effectLst>
        </p:spPr>
        <p:txBody>
          <a:bodyPr/>
          <a:lstStyle/>
          <a:p>
            <a:r>
              <a:rPr lang="en-US" dirty="0"/>
              <a:t>MLTC </a:t>
            </a:r>
            <a:r>
              <a:rPr lang="en-US" dirty="0" smtClean="0"/>
              <a:t>Transition Goals</a:t>
            </a:r>
            <a:endParaRPr lang="en-US" dirty="0"/>
          </a:p>
        </p:txBody>
      </p:sp>
      <p:sp>
        <p:nvSpPr>
          <p:cNvPr id="37" name="Rectangle 36"/>
          <p:cNvSpPr/>
          <p:nvPr/>
        </p:nvSpPr>
        <p:spPr>
          <a:xfrm>
            <a:off x="181266" y="1877116"/>
            <a:ext cx="8564956" cy="553998"/>
          </a:xfrm>
          <a:prstGeom prst="rect">
            <a:avLst/>
          </a:prstGeom>
        </p:spPr>
        <p:txBody>
          <a:bodyPr wrap="square">
            <a:spAutoFit/>
          </a:bodyPr>
          <a:lstStyle/>
          <a:p>
            <a:pPr marL="365760" lvl="1" indent="-285750">
              <a:lnSpc>
                <a:spcPts val="1800"/>
              </a:lnSpc>
              <a:buSzPct val="100000"/>
              <a:buFont typeface="Wingdings" panose="05000000000000000000" pitchFamily="2" charset="2"/>
              <a:buChar char="p"/>
            </a:pPr>
            <a:endParaRPr lang="en-US" sz="1600" dirty="0"/>
          </a:p>
          <a:p>
            <a:pPr marL="80010" lvl="1">
              <a:lnSpc>
                <a:spcPts val="1800"/>
              </a:lnSpc>
              <a:buSzPct val="100000"/>
            </a:pPr>
            <a:endParaRPr lang="en-US" sz="1600" dirty="0"/>
          </a:p>
        </p:txBody>
      </p:sp>
      <p:sp>
        <p:nvSpPr>
          <p:cNvPr id="38" name="Footer Placeholder 4"/>
          <p:cNvSpPr>
            <a:spLocks noGrp="1"/>
          </p:cNvSpPr>
          <p:nvPr>
            <p:ph type="ftr" sz="quarter" idx="11"/>
          </p:nvPr>
        </p:nvSpPr>
        <p:spPr/>
        <p:txBody>
          <a:bodyPr/>
          <a:lstStyle/>
          <a:p>
            <a:r>
              <a:rPr lang="en-US" sz="1000" dirty="0" smtClean="0">
                <a:solidFill>
                  <a:srgbClr val="1B587C">
                    <a:lumMod val="75000"/>
                  </a:srgbClr>
                </a:solidFill>
              </a:rPr>
              <a:t>13</a:t>
            </a:r>
            <a:endParaRPr lang="en-US" sz="1000" dirty="0">
              <a:solidFill>
                <a:srgbClr val="1B587C">
                  <a:lumMod val="75000"/>
                </a:srgbClr>
              </a:solidFill>
            </a:endParaRPr>
          </a:p>
        </p:txBody>
      </p:sp>
      <p:sp>
        <p:nvSpPr>
          <p:cNvPr id="25" name="Rectangle 24"/>
          <p:cNvSpPr/>
          <p:nvPr/>
        </p:nvSpPr>
        <p:spPr>
          <a:xfrm>
            <a:off x="204084" y="1984888"/>
            <a:ext cx="5881899" cy="2195473"/>
          </a:xfrm>
          <a:prstGeom prst="rect">
            <a:avLst/>
          </a:prstGeom>
        </p:spPr>
        <p:txBody>
          <a:bodyPr wrap="square">
            <a:spAutoFit/>
          </a:bodyPr>
          <a:lstStyle/>
          <a:p>
            <a:pPr lvl="1">
              <a:lnSpc>
                <a:spcPts val="1600"/>
              </a:lnSpc>
              <a:spcBef>
                <a:spcPts val="0"/>
              </a:spcBef>
              <a:spcAft>
                <a:spcPts val="1200"/>
              </a:spcAft>
            </a:pPr>
            <a:r>
              <a:rPr lang="en-US" sz="1600" b="1" dirty="0" smtClean="0"/>
              <a:t>November </a:t>
            </a:r>
            <a:r>
              <a:rPr lang="en-US" sz="1600" b="1" dirty="0"/>
              <a:t>2014: </a:t>
            </a:r>
            <a:r>
              <a:rPr lang="en-US" sz="1600" dirty="0"/>
              <a:t>Chenango, Cortland, </a:t>
            </a:r>
            <a:r>
              <a:rPr lang="en-US" sz="1600" dirty="0" smtClean="0"/>
              <a:t>Livingston, Ontario</a:t>
            </a:r>
            <a:r>
              <a:rPr lang="en-US" sz="1600" dirty="0"/>
              <a:t>, Steuben, Tioga, </a:t>
            </a:r>
            <a:r>
              <a:rPr lang="en-US" sz="1600" dirty="0" smtClean="0"/>
              <a:t>Tompkins</a:t>
            </a:r>
            <a:r>
              <a:rPr lang="en-US" sz="1600" dirty="0"/>
              <a:t>, </a:t>
            </a:r>
            <a:r>
              <a:rPr lang="en-US" sz="1600" dirty="0" smtClean="0"/>
              <a:t>and Wayne </a:t>
            </a:r>
          </a:p>
          <a:p>
            <a:pPr lvl="1">
              <a:lnSpc>
                <a:spcPts val="1600"/>
              </a:lnSpc>
              <a:spcBef>
                <a:spcPts val="0"/>
              </a:spcBef>
              <a:spcAft>
                <a:spcPts val="1200"/>
              </a:spcAft>
            </a:pPr>
            <a:r>
              <a:rPr lang="en-US" sz="1600" b="1" dirty="0" smtClean="0"/>
              <a:t>December </a:t>
            </a:r>
            <a:r>
              <a:rPr lang="en-US" sz="1600" b="1" dirty="0"/>
              <a:t>2014:</a:t>
            </a:r>
            <a:r>
              <a:rPr lang="en-US" sz="1600" dirty="0"/>
              <a:t> Genesee, Orleans, </a:t>
            </a:r>
            <a:r>
              <a:rPr lang="en-US" sz="1600" dirty="0" smtClean="0"/>
              <a:t>Otsego</a:t>
            </a:r>
            <a:r>
              <a:rPr lang="en-US" sz="1600" dirty="0"/>
              <a:t>, </a:t>
            </a:r>
            <a:r>
              <a:rPr lang="en-US" sz="1600" dirty="0" smtClean="0"/>
              <a:t>and Wyoming </a:t>
            </a:r>
            <a:r>
              <a:rPr lang="en-US" sz="1600" dirty="0"/>
              <a:t>	</a:t>
            </a:r>
          </a:p>
          <a:p>
            <a:pPr lvl="1">
              <a:lnSpc>
                <a:spcPts val="1600"/>
              </a:lnSpc>
              <a:spcBef>
                <a:spcPts val="0"/>
              </a:spcBef>
              <a:spcAft>
                <a:spcPts val="1200"/>
              </a:spcAft>
            </a:pPr>
            <a:r>
              <a:rPr lang="en-US" sz="1600" b="1" dirty="0"/>
              <a:t>January 2015:</a:t>
            </a:r>
            <a:r>
              <a:rPr lang="en-US" sz="1600" dirty="0"/>
              <a:t> Allegany, </a:t>
            </a:r>
            <a:r>
              <a:rPr lang="en-US" sz="1600" dirty="0" smtClean="0"/>
              <a:t>Cattaraugus</a:t>
            </a:r>
            <a:r>
              <a:rPr lang="en-US" sz="1600" dirty="0"/>
              <a:t>, Chautauqua, </a:t>
            </a:r>
            <a:r>
              <a:rPr lang="en-US" sz="1600" dirty="0" smtClean="0"/>
              <a:t>Chemung</a:t>
            </a:r>
            <a:r>
              <a:rPr lang="en-US" sz="1600" dirty="0"/>
              <a:t>, </a:t>
            </a:r>
            <a:r>
              <a:rPr lang="en-US" sz="1600" dirty="0" smtClean="0"/>
              <a:t>Schuyler</a:t>
            </a:r>
            <a:r>
              <a:rPr lang="en-US" sz="1600" dirty="0"/>
              <a:t>, </a:t>
            </a:r>
            <a:r>
              <a:rPr lang="en-US" sz="1600" dirty="0" smtClean="0"/>
              <a:t>Seneca</a:t>
            </a:r>
            <a:r>
              <a:rPr lang="en-US" sz="1600" dirty="0"/>
              <a:t>, </a:t>
            </a:r>
            <a:r>
              <a:rPr lang="en-US" sz="1600" dirty="0" smtClean="0"/>
              <a:t>and </a:t>
            </a:r>
            <a:r>
              <a:rPr lang="en-US" sz="1600" dirty="0"/>
              <a:t>Yates </a:t>
            </a:r>
            <a:endParaRPr lang="en-US" sz="1600" dirty="0" smtClean="0"/>
          </a:p>
          <a:p>
            <a:pPr lvl="1">
              <a:lnSpc>
                <a:spcPts val="1600"/>
              </a:lnSpc>
              <a:spcBef>
                <a:spcPts val="0"/>
              </a:spcBef>
            </a:pPr>
            <a:r>
              <a:rPr lang="en-US" sz="1600" b="1" dirty="0" smtClean="0"/>
              <a:t>February </a:t>
            </a:r>
            <a:r>
              <a:rPr lang="en-US" sz="1600" b="1" dirty="0"/>
              <a:t>2015:  </a:t>
            </a:r>
            <a:r>
              <a:rPr lang="en-US" sz="1600" dirty="0"/>
              <a:t>Clinton, Essex, Franklin, </a:t>
            </a:r>
            <a:endParaRPr lang="en-US" sz="1600" dirty="0" smtClean="0"/>
          </a:p>
          <a:p>
            <a:pPr lvl="1">
              <a:lnSpc>
                <a:spcPts val="1600"/>
              </a:lnSpc>
              <a:spcBef>
                <a:spcPts val="0"/>
              </a:spcBef>
            </a:pPr>
            <a:r>
              <a:rPr lang="en-US" sz="1600" dirty="0" smtClean="0"/>
              <a:t>Hamilton</a:t>
            </a:r>
            <a:r>
              <a:rPr lang="en-US" sz="1600" dirty="0"/>
              <a:t>, Jefferson, Lewis, </a:t>
            </a:r>
            <a:endParaRPr lang="en-US" sz="1600" dirty="0" smtClean="0"/>
          </a:p>
          <a:p>
            <a:pPr lvl="1">
              <a:lnSpc>
                <a:spcPts val="1600"/>
              </a:lnSpc>
              <a:spcBef>
                <a:spcPts val="0"/>
              </a:spcBef>
              <a:spcAft>
                <a:spcPts val="1200"/>
              </a:spcAft>
            </a:pPr>
            <a:r>
              <a:rPr lang="en-US" sz="1600" dirty="0" smtClean="0"/>
              <a:t>and St</a:t>
            </a:r>
            <a:r>
              <a:rPr lang="en-US" sz="1600" dirty="0"/>
              <a:t>. Lawrence </a:t>
            </a:r>
          </a:p>
        </p:txBody>
      </p:sp>
      <p:sp>
        <p:nvSpPr>
          <p:cNvPr id="28" name="Rectangle 27"/>
          <p:cNvSpPr/>
          <p:nvPr/>
        </p:nvSpPr>
        <p:spPr>
          <a:xfrm>
            <a:off x="426373" y="2032135"/>
            <a:ext cx="238125" cy="190500"/>
          </a:xfrm>
          <a:prstGeom prst="rect">
            <a:avLst/>
          </a:prstGeom>
          <a:solidFill>
            <a:schemeClr val="accent1">
              <a:lumMod val="60000"/>
              <a:lumOff val="4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427133" y="2580537"/>
            <a:ext cx="238125" cy="190500"/>
          </a:xfrm>
          <a:prstGeom prst="rect">
            <a:avLst/>
          </a:prstGeom>
          <a:solidFill>
            <a:schemeClr val="accent4">
              <a:lumMod val="40000"/>
              <a:lumOff val="6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427133" y="2938768"/>
            <a:ext cx="238125" cy="190500"/>
          </a:xfrm>
          <a:prstGeom prst="rect">
            <a:avLst/>
          </a:prstGeom>
          <a:solidFill>
            <a:schemeClr val="accent5">
              <a:lumMod val="40000"/>
              <a:lumOff val="60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421610" y="3509666"/>
            <a:ext cx="238125" cy="190500"/>
          </a:xfrm>
          <a:prstGeom prst="rect">
            <a:avLst/>
          </a:prstGeom>
          <a:solidFill>
            <a:schemeClr val="bg1">
              <a:lumMod val="7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p:cNvPicPr>
            <a:picLocks noChangeAspect="1"/>
          </p:cNvPicPr>
          <p:nvPr/>
        </p:nvPicPr>
        <p:blipFill rotWithShape="1">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25151" t="7926" r="63467" b="76015"/>
          <a:stretch/>
        </p:blipFill>
        <p:spPr>
          <a:xfrm>
            <a:off x="6147884" y="4271357"/>
            <a:ext cx="831944" cy="773189"/>
          </a:xfrm>
          <a:prstGeom prst="rect">
            <a:avLst/>
          </a:prstGeom>
          <a:effectLst/>
        </p:spPr>
      </p:pic>
      <p:pic>
        <p:nvPicPr>
          <p:cNvPr id="18" name="Picture 17"/>
          <p:cNvPicPr>
            <a:picLocks noChangeAspect="1"/>
          </p:cNvPicPr>
          <p:nvPr/>
        </p:nvPicPr>
        <p:blipFill rotWithShape="1">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2309" t="-3560" r="92732" b="76015"/>
          <a:stretch/>
        </p:blipFill>
        <p:spPr>
          <a:xfrm>
            <a:off x="4102060" y="3740601"/>
            <a:ext cx="729216" cy="1313089"/>
          </a:xfrm>
          <a:prstGeom prst="rect">
            <a:avLst/>
          </a:prstGeom>
          <a:effectLst/>
        </p:spPr>
      </p:pic>
      <p:pic>
        <p:nvPicPr>
          <p:cNvPr id="22" name="Picture 21"/>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r="65631" b="75924"/>
          <a:stretch/>
        </p:blipFill>
        <p:spPr>
          <a:xfrm>
            <a:off x="3223190" y="4262690"/>
            <a:ext cx="2537137" cy="1114408"/>
          </a:xfrm>
          <a:prstGeom prst="rect">
            <a:avLst/>
          </a:prstGeom>
          <a:effectLst/>
        </p:spPr>
      </p:pic>
      <p:pic>
        <p:nvPicPr>
          <p:cNvPr id="19" name="Picture 18"/>
          <p:cNvPicPr>
            <a:picLocks noChangeAspect="1"/>
          </p:cNvPicPr>
          <p:nvPr/>
        </p:nvPicPr>
        <p:blipFill rotWithShape="1">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l="37110" t="22296" r="36630" b="49221"/>
          <a:stretch/>
        </p:blipFill>
        <p:spPr>
          <a:xfrm>
            <a:off x="4540106" y="3962331"/>
            <a:ext cx="1963982" cy="1335739"/>
          </a:xfrm>
          <a:prstGeom prst="rect">
            <a:avLst/>
          </a:prstGeom>
          <a:effectLst/>
        </p:spPr>
      </p:pic>
      <p:pic>
        <p:nvPicPr>
          <p:cNvPr id="21" name="Picture 20"/>
          <p:cNvPicPr>
            <a:picLocks noChangeAspect="1"/>
          </p:cNvPicPr>
          <p:nvPr/>
        </p:nvPicPr>
        <p:blipFill rotWithShape="1">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l="36100" t="16510" r="34466" b="45438"/>
          <a:stretch/>
        </p:blipFill>
        <p:spPr>
          <a:xfrm>
            <a:off x="5660162" y="2510426"/>
            <a:ext cx="2175823" cy="1763744"/>
          </a:xfrm>
          <a:prstGeom prst="rect">
            <a:avLst/>
          </a:prstGeom>
          <a:effectLst/>
        </p:spPr>
      </p:pic>
    </p:spTree>
    <p:extLst>
      <p:ext uri="{BB962C8B-B14F-4D97-AF65-F5344CB8AC3E}">
        <p14:creationId xmlns:p14="http://schemas.microsoft.com/office/powerpoint/2010/main" val="973505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effectLst>
                  <a:outerShdw blurRad="38100" dist="38100" dir="2700000" algn="tl">
                    <a:srgbClr val="000000">
                      <a:alpha val="43137"/>
                    </a:srgbClr>
                  </a:outerShdw>
                </a:effectLst>
              </a:rPr>
              <a:t>Conflict Free Evaluation and Enrollment Center Overview </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dirty="0" smtClean="0"/>
              <a:t>In accordance with NY State’s Special Terms and Conditions (STC) #28, the State is required to develop an independent and conflict-free long term care services and supports (LTSS) evaluation process. </a:t>
            </a:r>
          </a:p>
          <a:p>
            <a:endParaRPr lang="en-US" sz="1200" dirty="0" smtClean="0"/>
          </a:p>
          <a:p>
            <a:r>
              <a:rPr lang="en-US" dirty="0" smtClean="0"/>
              <a:t>Effective October 1, 2014, the State implemented a Conflict- </a:t>
            </a:r>
            <a:r>
              <a:rPr lang="en-US" dirty="0"/>
              <a:t>F</a:t>
            </a:r>
            <a:r>
              <a:rPr lang="en-US" dirty="0" smtClean="0"/>
              <a:t>ree </a:t>
            </a:r>
            <a:r>
              <a:rPr lang="en-US" dirty="0"/>
              <a:t>E</a:t>
            </a:r>
            <a:r>
              <a:rPr lang="en-US" dirty="0" smtClean="0"/>
              <a:t>valuation and Enrollment </a:t>
            </a:r>
            <a:r>
              <a:rPr lang="en-US" dirty="0"/>
              <a:t>C</a:t>
            </a:r>
            <a:r>
              <a:rPr lang="en-US" dirty="0" smtClean="0"/>
              <a:t>enter (CFEEC) for individuals seeking Community-Based Long Term Care (CBLTC) services for more than 120 days.</a:t>
            </a:r>
          </a:p>
        </p:txBody>
      </p:sp>
      <p:sp>
        <p:nvSpPr>
          <p:cNvPr id="5" name="Footer Placeholder 2"/>
          <p:cNvSpPr>
            <a:spLocks noGrp="1"/>
          </p:cNvSpPr>
          <p:nvPr>
            <p:ph type="ftr" sz="quarter" idx="11"/>
          </p:nvPr>
        </p:nvSpPr>
        <p:spPr>
          <a:xfrm>
            <a:off x="381000" y="6356350"/>
            <a:ext cx="8382000" cy="365125"/>
          </a:xfrm>
        </p:spPr>
        <p:txBody>
          <a:bodyPr/>
          <a:lstStyle/>
          <a:p>
            <a:r>
              <a:rPr lang="en-US" sz="1000" dirty="0" smtClean="0">
                <a:solidFill>
                  <a:srgbClr val="1B587C">
                    <a:lumMod val="75000"/>
                  </a:srgbClr>
                </a:solidFill>
              </a:rPr>
              <a:t>14								</a:t>
            </a:r>
            <a:endParaRPr lang="en-US" sz="1000" dirty="0">
              <a:solidFill>
                <a:srgbClr val="1B587C">
                  <a:lumMod val="75000"/>
                </a:srgbClr>
              </a:solidFill>
            </a:endParaRPr>
          </a:p>
        </p:txBody>
      </p:sp>
    </p:spTree>
    <p:extLst>
      <p:ext uri="{BB962C8B-B14F-4D97-AF65-F5344CB8AC3E}">
        <p14:creationId xmlns:p14="http://schemas.microsoft.com/office/powerpoint/2010/main" val="8196194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rPr>
              <a:t>CFEEC Update</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sz="2800" dirty="0" smtClean="0"/>
              <a:t>The following information has been posted to the MRT website: </a:t>
            </a:r>
            <a:r>
              <a:rPr lang="en-US" sz="2800" b="1" u="sng" dirty="0" smtClean="0">
                <a:solidFill>
                  <a:srgbClr val="FF0000"/>
                </a:solidFill>
                <a:hlinkClick r:id="rId2"/>
              </a:rPr>
              <a:t>www.health.ny.gov/health_care/medicaid/redesign/mrt_90.htm</a:t>
            </a:r>
            <a:endParaRPr lang="en-US" sz="2800" dirty="0" smtClean="0"/>
          </a:p>
          <a:p>
            <a:r>
              <a:rPr lang="en-US" sz="2800" dirty="0" smtClean="0"/>
              <a:t>A power point on CFEEC, a FAQ, a Fact Sheet, recorded Presentation, and Policy Document 14.06. </a:t>
            </a:r>
            <a:endParaRPr lang="en-US" sz="2800" dirty="0"/>
          </a:p>
        </p:txBody>
      </p:sp>
      <p:sp>
        <p:nvSpPr>
          <p:cNvPr id="5" name="Footer Placeholder 2"/>
          <p:cNvSpPr>
            <a:spLocks noGrp="1"/>
          </p:cNvSpPr>
          <p:nvPr>
            <p:ph type="ftr" sz="quarter" idx="11"/>
          </p:nvPr>
        </p:nvSpPr>
        <p:spPr>
          <a:xfrm>
            <a:off x="381000" y="6356350"/>
            <a:ext cx="8382000" cy="365125"/>
          </a:xfrm>
        </p:spPr>
        <p:txBody>
          <a:bodyPr/>
          <a:lstStyle/>
          <a:p>
            <a:r>
              <a:rPr lang="en-US" sz="1000" dirty="0" smtClean="0">
                <a:solidFill>
                  <a:srgbClr val="1B587C">
                    <a:lumMod val="75000"/>
                  </a:srgbClr>
                </a:solidFill>
              </a:rPr>
              <a:t>15								</a:t>
            </a:r>
            <a:endParaRPr lang="en-US" sz="1000" dirty="0">
              <a:solidFill>
                <a:srgbClr val="1B587C">
                  <a:lumMod val="75000"/>
                </a:srgbClr>
              </a:solidFill>
            </a:endParaRPr>
          </a:p>
        </p:txBody>
      </p:sp>
    </p:spTree>
    <p:extLst>
      <p:ext uri="{BB962C8B-B14F-4D97-AF65-F5344CB8AC3E}">
        <p14:creationId xmlns:p14="http://schemas.microsoft.com/office/powerpoint/2010/main" val="22377278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rPr>
              <a:t>CFEEC Roll-out Schedule  </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2027465"/>
            <a:ext cx="8029575" cy="4328885"/>
          </a:xfrm>
        </p:spPr>
        <p:txBody>
          <a:bodyPr>
            <a:normAutofit/>
          </a:bodyPr>
          <a:lstStyle/>
          <a:p>
            <a:r>
              <a:rPr lang="en-US" sz="3200" dirty="0" smtClean="0"/>
              <a:t>CFEEC Implementation will </a:t>
            </a:r>
            <a:r>
              <a:rPr lang="en-US" sz="3200" dirty="0"/>
              <a:t>be phased-in by </a:t>
            </a:r>
            <a:r>
              <a:rPr lang="en-US" sz="3200" dirty="0" smtClean="0"/>
              <a:t>Region.</a:t>
            </a:r>
          </a:p>
          <a:p>
            <a:r>
              <a:rPr lang="en-US" sz="3200" dirty="0" smtClean="0"/>
              <a:t>Region 2 – November 2014: </a:t>
            </a:r>
          </a:p>
          <a:p>
            <a:pPr lvl="1"/>
            <a:r>
              <a:rPr lang="en-US" sz="2800" dirty="0" smtClean="0"/>
              <a:t>Kings</a:t>
            </a:r>
            <a:r>
              <a:rPr lang="en-US" sz="2800" dirty="0"/>
              <a:t>, Queens, Nassau, &amp; </a:t>
            </a:r>
            <a:r>
              <a:rPr lang="en-US" sz="2800" dirty="0" smtClean="0"/>
              <a:t>Richmond </a:t>
            </a:r>
          </a:p>
          <a:p>
            <a:r>
              <a:rPr lang="en-US" sz="3200" dirty="0" smtClean="0"/>
              <a:t>Region 3 – February 2015: </a:t>
            </a:r>
          </a:p>
          <a:p>
            <a:pPr lvl="1"/>
            <a:r>
              <a:rPr lang="en-US" sz="2800" dirty="0" smtClean="0"/>
              <a:t>Westchester </a:t>
            </a:r>
            <a:r>
              <a:rPr lang="en-US" sz="2800" dirty="0"/>
              <a:t>&amp; </a:t>
            </a:r>
            <a:r>
              <a:rPr lang="en-US" sz="2800" dirty="0" smtClean="0"/>
              <a:t>Suffolk</a:t>
            </a:r>
          </a:p>
        </p:txBody>
      </p:sp>
      <p:sp>
        <p:nvSpPr>
          <p:cNvPr id="5" name="Footer Placeholder 2"/>
          <p:cNvSpPr>
            <a:spLocks noGrp="1"/>
          </p:cNvSpPr>
          <p:nvPr>
            <p:ph type="ftr" sz="quarter" idx="11"/>
          </p:nvPr>
        </p:nvSpPr>
        <p:spPr>
          <a:xfrm>
            <a:off x="381000" y="6356350"/>
            <a:ext cx="8382000" cy="365125"/>
          </a:xfrm>
        </p:spPr>
        <p:txBody>
          <a:bodyPr/>
          <a:lstStyle/>
          <a:p>
            <a:r>
              <a:rPr lang="en-US" sz="1000" dirty="0" smtClean="0">
                <a:solidFill>
                  <a:srgbClr val="1B587C">
                    <a:lumMod val="75000"/>
                  </a:srgbClr>
                </a:solidFill>
              </a:rPr>
              <a:t>16								</a:t>
            </a:r>
            <a:endParaRPr lang="en-US" sz="1000" dirty="0">
              <a:solidFill>
                <a:srgbClr val="1B587C">
                  <a:lumMod val="75000"/>
                </a:srgbClr>
              </a:solidFill>
            </a:endParaRPr>
          </a:p>
        </p:txBody>
      </p:sp>
    </p:spTree>
    <p:extLst>
      <p:ext uri="{BB962C8B-B14F-4D97-AF65-F5344CB8AC3E}">
        <p14:creationId xmlns:p14="http://schemas.microsoft.com/office/powerpoint/2010/main" val="38643229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effectLst>
                  <a:outerShdw blurRad="38100" dist="38100" dir="2700000" algn="tl">
                    <a:srgbClr val="000000">
                      <a:alpha val="43137"/>
                    </a:srgbClr>
                  </a:outerShdw>
                </a:effectLst>
              </a:rPr>
              <a:t>CFEEC Roll-out Schedule </a:t>
            </a:r>
            <a:r>
              <a:rPr lang="en-US" dirty="0" smtClean="0">
                <a:effectLst>
                  <a:outerShdw blurRad="38100" dist="38100" dir="2700000" algn="tl">
                    <a:srgbClr val="000000">
                      <a:alpha val="43137"/>
                    </a:srgbClr>
                  </a:outerShdw>
                </a:effectLst>
              </a:rPr>
              <a:t>Cont’d.</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05576" y="2013667"/>
            <a:ext cx="7919299" cy="4091858"/>
          </a:xfrm>
        </p:spPr>
        <p:txBody>
          <a:bodyPr>
            <a:normAutofit fontScale="92500"/>
          </a:bodyPr>
          <a:lstStyle/>
          <a:p>
            <a:r>
              <a:rPr lang="en-US" sz="3200" dirty="0" smtClean="0"/>
              <a:t>Region 4 - March 2015:  </a:t>
            </a:r>
            <a:endParaRPr lang="en-US" sz="3200" dirty="0"/>
          </a:p>
          <a:p>
            <a:pPr lvl="1"/>
            <a:r>
              <a:rPr lang="en-US" sz="2800" dirty="0"/>
              <a:t>East Hudson (Columbia, Dutchess, Putnam</a:t>
            </a:r>
            <a:r>
              <a:rPr lang="en-US" sz="2800" dirty="0" smtClean="0"/>
              <a:t>)</a:t>
            </a:r>
            <a:endParaRPr lang="en-US" sz="2800" dirty="0"/>
          </a:p>
          <a:p>
            <a:pPr lvl="1"/>
            <a:r>
              <a:rPr lang="en-US" sz="2800" dirty="0"/>
              <a:t>Catskill (Rockland, Orange, Ulster, Greene, Sullivan</a:t>
            </a:r>
            <a:r>
              <a:rPr lang="en-US" sz="2800" dirty="0" smtClean="0"/>
              <a:t>)</a:t>
            </a:r>
            <a:endParaRPr lang="en-US" sz="2800" dirty="0"/>
          </a:p>
          <a:p>
            <a:pPr lvl="1"/>
            <a:r>
              <a:rPr lang="en-US" sz="2800" dirty="0"/>
              <a:t>Capital (Warren, Washington, Saratoga, Fulton, Montgomery, Schoharie, Schenectady, Albany, Rensselaer)</a:t>
            </a:r>
          </a:p>
          <a:p>
            <a:pPr lvl="1"/>
            <a:r>
              <a:rPr lang="en-US" sz="2800" dirty="0"/>
              <a:t>Other (Erie, Monroe, Onondaga</a:t>
            </a:r>
            <a:r>
              <a:rPr lang="en-US" sz="2800" dirty="0" smtClean="0"/>
              <a:t>)</a:t>
            </a:r>
            <a:endParaRPr lang="en-US" sz="2800" dirty="0"/>
          </a:p>
          <a:p>
            <a:endParaRPr lang="en-US" dirty="0" smtClean="0"/>
          </a:p>
        </p:txBody>
      </p:sp>
      <p:sp>
        <p:nvSpPr>
          <p:cNvPr id="5" name="Footer Placeholder 2"/>
          <p:cNvSpPr>
            <a:spLocks noGrp="1"/>
          </p:cNvSpPr>
          <p:nvPr>
            <p:ph type="ftr" sz="quarter" idx="11"/>
          </p:nvPr>
        </p:nvSpPr>
        <p:spPr>
          <a:xfrm>
            <a:off x="381000" y="6356350"/>
            <a:ext cx="8382000" cy="365125"/>
          </a:xfrm>
        </p:spPr>
        <p:txBody>
          <a:bodyPr/>
          <a:lstStyle/>
          <a:p>
            <a:r>
              <a:rPr lang="en-US" sz="1000" dirty="0" smtClean="0">
                <a:solidFill>
                  <a:srgbClr val="1B587C">
                    <a:lumMod val="75000"/>
                  </a:srgbClr>
                </a:solidFill>
              </a:rPr>
              <a:t>17								</a:t>
            </a:r>
            <a:endParaRPr lang="en-US" sz="1000" dirty="0">
              <a:solidFill>
                <a:srgbClr val="1B587C">
                  <a:lumMod val="75000"/>
                </a:srgbClr>
              </a:solidFill>
            </a:endParaRPr>
          </a:p>
        </p:txBody>
      </p:sp>
    </p:spTree>
    <p:extLst>
      <p:ext uri="{BB962C8B-B14F-4D97-AF65-F5344CB8AC3E}">
        <p14:creationId xmlns:p14="http://schemas.microsoft.com/office/powerpoint/2010/main" val="21502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effectLst>
                  <a:outerShdw blurRad="38100" dist="38100" dir="2700000" algn="tl">
                    <a:srgbClr val="000000">
                      <a:alpha val="43137"/>
                    </a:srgbClr>
                  </a:outerShdw>
                </a:effectLst>
              </a:rPr>
              <a:t>CFEEC Roll-out Schedule </a:t>
            </a:r>
            <a:r>
              <a:rPr lang="en-US" dirty="0" smtClean="0">
                <a:effectLst>
                  <a:outerShdw blurRad="38100" dist="38100" dir="2700000" algn="tl">
                    <a:srgbClr val="000000">
                      <a:alpha val="43137"/>
                    </a:srgbClr>
                  </a:outerShdw>
                </a:effectLst>
              </a:rPr>
              <a:t>Cont’d.</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0775" y="1861266"/>
            <a:ext cx="8595575" cy="4596684"/>
          </a:xfrm>
        </p:spPr>
        <p:txBody>
          <a:bodyPr>
            <a:normAutofit fontScale="85000" lnSpcReduction="10000"/>
          </a:bodyPr>
          <a:lstStyle/>
          <a:p>
            <a:r>
              <a:rPr lang="en-US" sz="3000" dirty="0"/>
              <a:t>Region </a:t>
            </a:r>
            <a:r>
              <a:rPr lang="en-US" sz="3000" dirty="0" smtClean="0"/>
              <a:t>5 – April 2015: </a:t>
            </a:r>
            <a:endParaRPr lang="en-US" sz="3000" dirty="0"/>
          </a:p>
          <a:p>
            <a:pPr lvl="1"/>
            <a:r>
              <a:rPr lang="en-US" sz="2600" dirty="0"/>
              <a:t>Southern Tier (Tompkins, Cortland, Tioga, Broome, Chenango, Otsego, Delaware) </a:t>
            </a:r>
          </a:p>
          <a:p>
            <a:pPr lvl="1"/>
            <a:r>
              <a:rPr lang="en-US" sz="2600" dirty="0"/>
              <a:t>Finger Lakes (Wayne, Ontario, Livingston, Seneca, Cayuga, Yates, Schuyler, Chemung, Steuben) </a:t>
            </a:r>
          </a:p>
          <a:p>
            <a:pPr lvl="1"/>
            <a:r>
              <a:rPr lang="en-US" sz="2600" dirty="0"/>
              <a:t>Western (Chautauqua, Cattaraugus, Allegany, Wyoming, Genesee, Orleans, Niagara) </a:t>
            </a:r>
            <a:endParaRPr lang="en-US" sz="2600" dirty="0" smtClean="0"/>
          </a:p>
          <a:p>
            <a:r>
              <a:rPr lang="en-US" sz="3000" dirty="0" smtClean="0"/>
              <a:t>Region 6 – May 2015: </a:t>
            </a:r>
          </a:p>
          <a:p>
            <a:pPr lvl="1"/>
            <a:r>
              <a:rPr lang="en-US" sz="2600" dirty="0" smtClean="0"/>
              <a:t>Central </a:t>
            </a:r>
            <a:r>
              <a:rPr lang="en-US" sz="2600" dirty="0"/>
              <a:t>(Jefferson, Oswego, Lewis, Oneida, Herkimer, Madison) </a:t>
            </a:r>
          </a:p>
          <a:p>
            <a:pPr lvl="1"/>
            <a:r>
              <a:rPr lang="en-US" sz="2600" dirty="0"/>
              <a:t>Northern (St. Lawrence, Franklin, Clinton, Essex, Hamilton) </a:t>
            </a:r>
          </a:p>
          <a:p>
            <a:endParaRPr lang="en-US" dirty="0"/>
          </a:p>
          <a:p>
            <a:endParaRPr lang="en-US" dirty="0" smtClean="0"/>
          </a:p>
        </p:txBody>
      </p:sp>
      <p:sp>
        <p:nvSpPr>
          <p:cNvPr id="5" name="Footer Placeholder 2"/>
          <p:cNvSpPr>
            <a:spLocks noGrp="1"/>
          </p:cNvSpPr>
          <p:nvPr>
            <p:ph type="ftr" sz="quarter" idx="11"/>
          </p:nvPr>
        </p:nvSpPr>
        <p:spPr>
          <a:xfrm>
            <a:off x="381000" y="6356350"/>
            <a:ext cx="8382000" cy="365125"/>
          </a:xfrm>
        </p:spPr>
        <p:txBody>
          <a:bodyPr/>
          <a:lstStyle/>
          <a:p>
            <a:r>
              <a:rPr lang="en-US" sz="1000" dirty="0" smtClean="0">
                <a:solidFill>
                  <a:srgbClr val="1B587C">
                    <a:lumMod val="75000"/>
                  </a:srgbClr>
                </a:solidFill>
              </a:rPr>
              <a:t>18								</a:t>
            </a:r>
            <a:endParaRPr lang="en-US" sz="1000" dirty="0">
              <a:solidFill>
                <a:srgbClr val="1B587C">
                  <a:lumMod val="75000"/>
                </a:srgbClr>
              </a:solidFill>
            </a:endParaRPr>
          </a:p>
        </p:txBody>
      </p:sp>
    </p:spTree>
    <p:extLst>
      <p:ext uri="{BB962C8B-B14F-4D97-AF65-F5344CB8AC3E}">
        <p14:creationId xmlns:p14="http://schemas.microsoft.com/office/powerpoint/2010/main" val="6086489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rPr>
              <a:t>CONTACT US </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lgn="ctr">
              <a:lnSpc>
                <a:spcPts val="2640"/>
              </a:lnSpc>
              <a:buNone/>
            </a:pPr>
            <a:r>
              <a:rPr lang="en-US" dirty="0" smtClean="0"/>
              <a:t>Questions and/or Comments: </a:t>
            </a:r>
          </a:p>
          <a:p>
            <a:pPr marL="0" indent="0" algn="ctr">
              <a:lnSpc>
                <a:spcPts val="2640"/>
              </a:lnSpc>
              <a:buNone/>
            </a:pPr>
            <a:r>
              <a:rPr lang="en-US" dirty="0" smtClean="0"/>
              <a:t>CFEEC e-mail: </a:t>
            </a:r>
            <a:r>
              <a:rPr lang="en-US" b="1" dirty="0" smtClean="0">
                <a:hlinkClick r:id="rId2"/>
              </a:rPr>
              <a:t>CF.Evaluation.Center@health.ny.gov</a:t>
            </a:r>
            <a:r>
              <a:rPr lang="en-US" b="1" dirty="0" smtClean="0"/>
              <a:t> </a:t>
            </a:r>
            <a:endParaRPr lang="en-US" sz="2000" b="1" dirty="0" smtClean="0"/>
          </a:p>
          <a:p>
            <a:pPr marL="0" indent="0" algn="ctr">
              <a:lnSpc>
                <a:spcPts val="2640"/>
              </a:lnSpc>
              <a:buNone/>
            </a:pPr>
            <a:r>
              <a:rPr lang="en-US" sz="2000" dirty="0" smtClean="0"/>
              <a:t>MRT 90 website:  </a:t>
            </a:r>
            <a:r>
              <a:rPr lang="en-US" sz="2000" b="1" u="sng" dirty="0">
                <a:solidFill>
                  <a:srgbClr val="FF0000"/>
                </a:solidFill>
                <a:hlinkClick r:id="rId3"/>
              </a:rPr>
              <a:t>http://</a:t>
            </a:r>
            <a:r>
              <a:rPr lang="en-US" sz="2000" b="1" u="sng" dirty="0" smtClean="0">
                <a:solidFill>
                  <a:srgbClr val="FF0000"/>
                </a:solidFill>
                <a:hlinkClick r:id="rId3"/>
              </a:rPr>
              <a:t>www.health.ny.gov/health_care/medicaid/redesign/mrt_90.htm</a:t>
            </a:r>
            <a:endParaRPr lang="en-US" sz="2000" b="1" u="sng" dirty="0" smtClean="0">
              <a:solidFill>
                <a:srgbClr val="FF0000"/>
              </a:solidFill>
            </a:endParaRPr>
          </a:p>
          <a:p>
            <a:pPr marL="0" indent="0" algn="ctr">
              <a:lnSpc>
                <a:spcPts val="2640"/>
              </a:lnSpc>
              <a:buNone/>
            </a:pPr>
            <a:r>
              <a:rPr lang="en-US" sz="2000" dirty="0"/>
              <a:t>Subscribe to our </a:t>
            </a:r>
            <a:r>
              <a:rPr lang="en-US" sz="2000" dirty="0" smtClean="0"/>
              <a:t>MRT listserv</a:t>
            </a:r>
            <a:r>
              <a:rPr lang="en-US" sz="2000" dirty="0"/>
              <a:t>: </a:t>
            </a:r>
            <a:r>
              <a:rPr lang="en-US" sz="2000" b="1" dirty="0">
                <a:hlinkClick r:id="rId4"/>
              </a:rPr>
              <a:t>http://</a:t>
            </a:r>
            <a:r>
              <a:rPr lang="en-US" sz="2000" b="1" dirty="0" smtClean="0">
                <a:hlinkClick r:id="rId4"/>
              </a:rPr>
              <a:t>www.health.ny.gov/health_care/medicaid/redesign/listserv.htm</a:t>
            </a:r>
            <a:r>
              <a:rPr lang="en-US" sz="2000" b="1" dirty="0" smtClean="0"/>
              <a:t> </a:t>
            </a:r>
            <a:endParaRPr lang="en-US" sz="2000" b="1" dirty="0"/>
          </a:p>
          <a:p>
            <a:pPr marL="0" indent="0" algn="ctr">
              <a:lnSpc>
                <a:spcPts val="2640"/>
              </a:lnSpc>
              <a:buNone/>
            </a:pPr>
            <a:r>
              <a:rPr lang="en-US" sz="2000" dirty="0"/>
              <a:t>‘Like’ the MRT on Facebook: </a:t>
            </a:r>
            <a:r>
              <a:rPr lang="en-US" sz="2000" b="1" dirty="0">
                <a:hlinkClick r:id="rId5"/>
              </a:rPr>
              <a:t>http://</a:t>
            </a:r>
            <a:r>
              <a:rPr lang="en-US" sz="2000" b="1" dirty="0" smtClean="0">
                <a:hlinkClick r:id="rId5"/>
              </a:rPr>
              <a:t>www.facebook.com/NewYorkMRT</a:t>
            </a:r>
            <a:r>
              <a:rPr lang="en-US" sz="2000" b="1" dirty="0" smtClean="0"/>
              <a:t> </a:t>
            </a:r>
            <a:endParaRPr lang="en-US" sz="2000" b="1" dirty="0"/>
          </a:p>
          <a:p>
            <a:pPr marL="0" indent="0" algn="ctr">
              <a:lnSpc>
                <a:spcPts val="2640"/>
              </a:lnSpc>
              <a:buNone/>
            </a:pPr>
            <a:r>
              <a:rPr lang="en-US" sz="2000" dirty="0"/>
              <a:t>Follow the MRT on Twitter: </a:t>
            </a:r>
            <a:r>
              <a:rPr lang="en-US" sz="2000" b="1" dirty="0"/>
              <a:t>@</a:t>
            </a:r>
            <a:r>
              <a:rPr lang="en-US" sz="2000" b="1" dirty="0" err="1"/>
              <a:t>NewYorkMRT</a:t>
            </a:r>
            <a:endParaRPr lang="en-US" sz="2000" b="1" dirty="0"/>
          </a:p>
          <a:p>
            <a:pPr marL="0" indent="0" algn="ctr">
              <a:lnSpc>
                <a:spcPts val="2640"/>
              </a:lnSpc>
              <a:buNone/>
            </a:pPr>
            <a:endParaRPr lang="en-US" sz="2000" dirty="0"/>
          </a:p>
        </p:txBody>
      </p:sp>
    </p:spTree>
    <p:extLst>
      <p:ext uri="{BB962C8B-B14F-4D97-AF65-F5344CB8AC3E}">
        <p14:creationId xmlns:p14="http://schemas.microsoft.com/office/powerpoint/2010/main" val="4207872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rPr>
              <a:t>FIDA Update</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62500" lnSpcReduction="20000"/>
          </a:bodyPr>
          <a:lstStyle/>
          <a:p>
            <a:pPr>
              <a:lnSpc>
                <a:spcPct val="120000"/>
              </a:lnSpc>
              <a:spcBef>
                <a:spcPts val="1200"/>
              </a:spcBef>
            </a:pPr>
            <a:r>
              <a:rPr lang="en-US" sz="3700" dirty="0" smtClean="0"/>
              <a:t>State execution process of the three-way contracts has been completed. The executed contracts have gone to CMS. Contracts will be fully executed in October but contingent</a:t>
            </a:r>
            <a:r>
              <a:rPr lang="en-US" sz="3700" dirty="0"/>
              <a:t> </a:t>
            </a:r>
            <a:r>
              <a:rPr lang="en-US" sz="3700" dirty="0" smtClean="0"/>
              <a:t>upon the final readiness reports that will be issued in November</a:t>
            </a:r>
            <a:r>
              <a:rPr lang="en-US" sz="3700" dirty="0"/>
              <a:t>.</a:t>
            </a:r>
            <a:endParaRPr lang="en-US" sz="3700" dirty="0" smtClean="0"/>
          </a:p>
          <a:p>
            <a:pPr>
              <a:lnSpc>
                <a:spcPct val="120000"/>
              </a:lnSpc>
              <a:spcBef>
                <a:spcPts val="1200"/>
              </a:spcBef>
            </a:pPr>
            <a:r>
              <a:rPr lang="en-US" sz="3700" dirty="0" smtClean="0"/>
              <a:t>Calendar Year </a:t>
            </a:r>
            <a:r>
              <a:rPr lang="en-US" sz="3700" dirty="0"/>
              <a:t>2015 PBP and ADD files </a:t>
            </a:r>
            <a:r>
              <a:rPr lang="en-US" sz="3700" dirty="0" smtClean="0"/>
              <a:t>approvals were released in September.</a:t>
            </a:r>
          </a:p>
          <a:p>
            <a:pPr>
              <a:lnSpc>
                <a:spcPct val="120000"/>
              </a:lnSpc>
              <a:spcBef>
                <a:spcPts val="1200"/>
              </a:spcBef>
            </a:pPr>
            <a:r>
              <a:rPr lang="en-US" sz="3700" dirty="0" smtClean="0"/>
              <a:t>DOH released an Encounter Data update</a:t>
            </a:r>
            <a:r>
              <a:rPr lang="en-US" sz="3700" smtClean="0"/>
              <a:t>: DOH </a:t>
            </a:r>
            <a:r>
              <a:rPr lang="en-US" sz="3700" dirty="0"/>
              <a:t>will require all </a:t>
            </a:r>
            <a:r>
              <a:rPr lang="en-US" sz="3700"/>
              <a:t>FIDA </a:t>
            </a:r>
            <a:r>
              <a:rPr lang="en-US" sz="3700" smtClean="0"/>
              <a:t>Plans </a:t>
            </a:r>
            <a:r>
              <a:rPr lang="en-US" sz="3700" dirty="0"/>
              <a:t>to report encounters in the existing MEDS III format </a:t>
            </a:r>
            <a:r>
              <a:rPr lang="en-US" sz="3700" dirty="0" smtClean="0"/>
              <a:t>until </a:t>
            </a:r>
            <a:r>
              <a:rPr lang="en-US" sz="3700" dirty="0"/>
              <a:t>further notice. </a:t>
            </a:r>
          </a:p>
          <a:p>
            <a:endParaRPr lang="en-US" dirty="0"/>
          </a:p>
          <a:p>
            <a:pPr marL="0" indent="0">
              <a:buNone/>
            </a:pPr>
            <a:endParaRPr lang="en-US" dirty="0">
              <a:solidFill>
                <a:srgbClr val="FF0000"/>
              </a:solidFill>
            </a:endParaRPr>
          </a:p>
        </p:txBody>
      </p:sp>
      <p:sp>
        <p:nvSpPr>
          <p:cNvPr id="5" name="Footer Placeholder 2"/>
          <p:cNvSpPr>
            <a:spLocks noGrp="1"/>
          </p:cNvSpPr>
          <p:nvPr>
            <p:ph type="ftr" sz="quarter" idx="11"/>
          </p:nvPr>
        </p:nvSpPr>
        <p:spPr>
          <a:xfrm>
            <a:off x="381000" y="6356350"/>
            <a:ext cx="8382000" cy="365125"/>
          </a:xfrm>
        </p:spPr>
        <p:txBody>
          <a:bodyPr/>
          <a:lstStyle/>
          <a:p>
            <a:r>
              <a:rPr lang="en-US" sz="1000" dirty="0" smtClean="0">
                <a:solidFill>
                  <a:srgbClr val="1B587C">
                    <a:lumMod val="75000"/>
                  </a:srgbClr>
                </a:solidFill>
              </a:rPr>
              <a:t>2								</a:t>
            </a:r>
            <a:endParaRPr lang="en-US" sz="1000" dirty="0">
              <a:solidFill>
                <a:srgbClr val="1B587C">
                  <a:lumMod val="75000"/>
                </a:srgbClr>
              </a:solidFill>
            </a:endParaRPr>
          </a:p>
        </p:txBody>
      </p:sp>
    </p:spTree>
    <p:extLst>
      <p:ext uri="{BB962C8B-B14F-4D97-AF65-F5344CB8AC3E}">
        <p14:creationId xmlns:p14="http://schemas.microsoft.com/office/powerpoint/2010/main" val="6661160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outerShdw blurRad="38100" dist="38100" dir="2700000" algn="tl">
                    <a:srgbClr val="000000">
                      <a:alpha val="43137"/>
                    </a:srgbClr>
                  </a:outerShdw>
                </a:effectLst>
              </a:rPr>
              <a:t>FIDA Marketing Update</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r>
              <a:rPr lang="en-US" sz="2800" dirty="0" smtClean="0"/>
              <a:t>The remaining Participating Handbook Chapters (3, 4 and 9) and a Part D Model Transition Letter were issued 10/3/14. Completed materials need to be submitted to HPMS by close of business 10/21/14.</a:t>
            </a:r>
          </a:p>
          <a:p>
            <a:r>
              <a:rPr lang="en-US" sz="2800" dirty="0" smtClean="0"/>
              <a:t>The template ID card was released on 10/7/14 and due back on 10/22/14.  </a:t>
            </a:r>
            <a:endParaRPr lang="en-US" sz="2800" dirty="0"/>
          </a:p>
          <a:p>
            <a:r>
              <a:rPr lang="en-US" sz="2800" dirty="0" smtClean="0"/>
              <a:t>Calendar Year 2015 Marketing Guidance was issued 9/25/14.</a:t>
            </a:r>
            <a:endParaRPr lang="en-US" sz="2800" dirty="0"/>
          </a:p>
        </p:txBody>
      </p:sp>
      <p:sp>
        <p:nvSpPr>
          <p:cNvPr id="5" name="Footer Placeholder 2"/>
          <p:cNvSpPr>
            <a:spLocks noGrp="1"/>
          </p:cNvSpPr>
          <p:nvPr>
            <p:ph type="ftr" sz="quarter" idx="11"/>
          </p:nvPr>
        </p:nvSpPr>
        <p:spPr>
          <a:xfrm>
            <a:off x="381000" y="6356350"/>
            <a:ext cx="8382000" cy="365125"/>
          </a:xfrm>
        </p:spPr>
        <p:txBody>
          <a:bodyPr/>
          <a:lstStyle/>
          <a:p>
            <a:r>
              <a:rPr lang="en-US" sz="1000" dirty="0" smtClean="0">
                <a:solidFill>
                  <a:srgbClr val="1B587C">
                    <a:lumMod val="75000"/>
                  </a:srgbClr>
                </a:solidFill>
              </a:rPr>
              <a:t>3								</a:t>
            </a:r>
            <a:endParaRPr lang="en-US" sz="1000" dirty="0">
              <a:solidFill>
                <a:srgbClr val="1B587C">
                  <a:lumMod val="75000"/>
                </a:srgbClr>
              </a:solidFill>
            </a:endParaRPr>
          </a:p>
        </p:txBody>
      </p:sp>
    </p:spTree>
    <p:extLst>
      <p:ext uri="{BB962C8B-B14F-4D97-AF65-F5344CB8AC3E}">
        <p14:creationId xmlns:p14="http://schemas.microsoft.com/office/powerpoint/2010/main" val="2446824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Passive Enrollment Schedule</a:t>
            </a:r>
            <a:endParaRPr lang="en-US" dirty="0"/>
          </a:p>
        </p:txBody>
      </p:sp>
      <p:sp>
        <p:nvSpPr>
          <p:cNvPr id="3" name="Content Placeholder 2"/>
          <p:cNvSpPr>
            <a:spLocks noGrp="1"/>
          </p:cNvSpPr>
          <p:nvPr>
            <p:ph idx="1"/>
          </p:nvPr>
        </p:nvSpPr>
        <p:spPr/>
        <p:txBody>
          <a:bodyPr>
            <a:normAutofit fontScale="92500" lnSpcReduction="20000"/>
          </a:bodyPr>
          <a:lstStyle/>
          <a:p>
            <a:pPr marL="0" lvl="5" indent="0">
              <a:buNone/>
            </a:pPr>
            <a:r>
              <a:rPr lang="en-US" b="1" dirty="0" smtClean="0"/>
              <a:t>Region I: NYC and Nassau </a:t>
            </a:r>
          </a:p>
          <a:p>
            <a:pPr marL="0" lvl="5" indent="0">
              <a:buNone/>
            </a:pPr>
            <a:r>
              <a:rPr lang="en-US" b="1" dirty="0" smtClean="0"/>
              <a:t>No </a:t>
            </a:r>
            <a:r>
              <a:rPr lang="en-US" b="1" dirty="0"/>
              <a:t>earlier than April 1, 2015, NYSDOH will passively </a:t>
            </a:r>
            <a:r>
              <a:rPr lang="en-US" b="1" dirty="0" smtClean="0"/>
              <a:t>enroll community based:</a:t>
            </a:r>
          </a:p>
          <a:p>
            <a:pPr marL="685800" lvl="6" indent="-342900">
              <a:buClr>
                <a:srgbClr val="C00000"/>
              </a:buClr>
              <a:buFont typeface="Wingdings" panose="05000000000000000000" pitchFamily="2" charset="2"/>
              <a:buChar char="p"/>
            </a:pPr>
            <a:r>
              <a:rPr lang="en-US" dirty="0" smtClean="0"/>
              <a:t>Eligible </a:t>
            </a:r>
            <a:r>
              <a:rPr lang="en-US" dirty="0"/>
              <a:t>Individuals with a Medicaid Eligibility Authorization that are due for renewal in June 2015, July 2015, and August </a:t>
            </a:r>
            <a:r>
              <a:rPr lang="en-US" dirty="0" smtClean="0"/>
              <a:t>2015.</a:t>
            </a:r>
          </a:p>
          <a:p>
            <a:pPr marL="685800" lvl="6" indent="-342900">
              <a:buClr>
                <a:srgbClr val="C00000"/>
              </a:buClr>
              <a:buFont typeface="Wingdings" panose="05000000000000000000" pitchFamily="2" charset="2"/>
              <a:buChar char="p"/>
            </a:pPr>
            <a:r>
              <a:rPr lang="en-US" dirty="0" smtClean="0"/>
              <a:t>Eligible </a:t>
            </a:r>
            <a:r>
              <a:rPr lang="en-US" dirty="0"/>
              <a:t>Individuals who do not undergo annual Medicaid Renewal and have a birthday within the months of January, February, and </a:t>
            </a:r>
            <a:r>
              <a:rPr lang="en-US" dirty="0" smtClean="0"/>
              <a:t>March.</a:t>
            </a:r>
          </a:p>
          <a:p>
            <a:pPr marL="0" lvl="5" indent="0">
              <a:buNone/>
            </a:pPr>
            <a:r>
              <a:rPr lang="en-US" b="1" dirty="0" smtClean="0"/>
              <a:t>No earlier than May 1, 2015, NYSDOH will passively enroll community based: </a:t>
            </a:r>
          </a:p>
          <a:p>
            <a:pPr marL="685800" lvl="6" indent="-342900">
              <a:buClr>
                <a:srgbClr val="C00000"/>
              </a:buClr>
              <a:buFont typeface="Wingdings" panose="05000000000000000000" pitchFamily="2" charset="2"/>
              <a:buChar char="p"/>
            </a:pPr>
            <a:r>
              <a:rPr lang="en-US" dirty="0" smtClean="0"/>
              <a:t>Eligible </a:t>
            </a:r>
            <a:r>
              <a:rPr lang="en-US" dirty="0"/>
              <a:t>Individuals with a Medicaid Eligibility Authorization are due for renewal in September 2015, October 2015, and November </a:t>
            </a:r>
            <a:r>
              <a:rPr lang="en-US" dirty="0" smtClean="0"/>
              <a:t>2015.</a:t>
            </a:r>
          </a:p>
          <a:p>
            <a:pPr marL="685800" lvl="6" indent="-342900">
              <a:buClr>
                <a:srgbClr val="C00000"/>
              </a:buClr>
              <a:buFont typeface="Wingdings" panose="05000000000000000000" pitchFamily="2" charset="2"/>
              <a:buChar char="p"/>
            </a:pPr>
            <a:r>
              <a:rPr lang="en-US" dirty="0" smtClean="0"/>
              <a:t>Eligible </a:t>
            </a:r>
            <a:r>
              <a:rPr lang="en-US" dirty="0"/>
              <a:t>Individuals who do not undergo annual Medicaid Renewal and have a birthday within the months of April, May, and June.</a:t>
            </a:r>
          </a:p>
          <a:p>
            <a:pPr marL="0" lvl="5" indent="0">
              <a:buNone/>
            </a:pPr>
            <a:endParaRPr lang="en-US" b="1" dirty="0" smtClean="0"/>
          </a:p>
          <a:p>
            <a:pPr marL="0" lvl="5" indent="0">
              <a:buNone/>
            </a:pPr>
            <a:endParaRPr lang="en-US" dirty="0"/>
          </a:p>
          <a:p>
            <a:endParaRPr lang="en-US" dirty="0"/>
          </a:p>
        </p:txBody>
      </p:sp>
      <p:sp>
        <p:nvSpPr>
          <p:cNvPr id="4" name="Footer Placeholder 3"/>
          <p:cNvSpPr>
            <a:spLocks noGrp="1"/>
          </p:cNvSpPr>
          <p:nvPr>
            <p:ph type="ftr" sz="quarter" idx="11"/>
          </p:nvPr>
        </p:nvSpPr>
        <p:spPr/>
        <p:txBody>
          <a:bodyPr/>
          <a:lstStyle/>
          <a:p>
            <a:r>
              <a:rPr lang="en-US" dirty="0" smtClean="0">
                <a:solidFill>
                  <a:srgbClr val="1B587C">
                    <a:lumMod val="75000"/>
                  </a:srgbClr>
                </a:solidFill>
              </a:rPr>
              <a:t>4</a:t>
            </a:r>
            <a:endParaRPr lang="en-US" dirty="0">
              <a:solidFill>
                <a:srgbClr val="1B587C">
                  <a:lumMod val="75000"/>
                </a:srgbClr>
              </a:solidFill>
            </a:endParaRPr>
          </a:p>
        </p:txBody>
      </p:sp>
    </p:spTree>
    <p:extLst>
      <p:ext uri="{BB962C8B-B14F-4D97-AF65-F5344CB8AC3E}">
        <p14:creationId xmlns:p14="http://schemas.microsoft.com/office/powerpoint/2010/main" val="3065878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Passive Enrollment Schedule</a:t>
            </a:r>
          </a:p>
        </p:txBody>
      </p:sp>
      <p:sp>
        <p:nvSpPr>
          <p:cNvPr id="3" name="Content Placeholder 2"/>
          <p:cNvSpPr>
            <a:spLocks noGrp="1"/>
          </p:cNvSpPr>
          <p:nvPr>
            <p:ph idx="1"/>
          </p:nvPr>
        </p:nvSpPr>
        <p:spPr/>
        <p:txBody>
          <a:bodyPr>
            <a:normAutofit fontScale="85000" lnSpcReduction="20000"/>
          </a:bodyPr>
          <a:lstStyle/>
          <a:p>
            <a:pPr marL="0" lvl="5" indent="0">
              <a:buClr>
                <a:srgbClr val="C00000"/>
              </a:buClr>
              <a:buNone/>
            </a:pPr>
            <a:r>
              <a:rPr lang="en-US" b="1" dirty="0"/>
              <a:t>Region </a:t>
            </a:r>
            <a:r>
              <a:rPr lang="en-US" b="1" dirty="0" smtClean="0"/>
              <a:t>I: NYC </a:t>
            </a:r>
            <a:r>
              <a:rPr lang="en-US" b="1" dirty="0"/>
              <a:t>and </a:t>
            </a:r>
            <a:r>
              <a:rPr lang="en-US" b="1" dirty="0" smtClean="0"/>
              <a:t>Nassau </a:t>
            </a:r>
          </a:p>
          <a:p>
            <a:pPr marL="0" lvl="5" indent="0">
              <a:buClr>
                <a:srgbClr val="C00000"/>
              </a:buClr>
              <a:buNone/>
            </a:pPr>
            <a:r>
              <a:rPr lang="en-US" sz="2200" b="1" dirty="0" smtClean="0"/>
              <a:t>No </a:t>
            </a:r>
            <a:r>
              <a:rPr lang="en-US" sz="2200" b="1" dirty="0"/>
              <a:t>earlier than June 1, 2015, NYSDOH will passively </a:t>
            </a:r>
            <a:r>
              <a:rPr lang="en-US" sz="2200" b="1" dirty="0" smtClean="0"/>
              <a:t>enroll </a:t>
            </a:r>
            <a:r>
              <a:rPr lang="en-US" b="1" dirty="0"/>
              <a:t>c</a:t>
            </a:r>
            <a:r>
              <a:rPr lang="en-US" b="1" dirty="0" smtClean="0"/>
              <a:t>ommunity based</a:t>
            </a:r>
            <a:r>
              <a:rPr lang="en-US" sz="2200" b="1" dirty="0" smtClean="0"/>
              <a:t>:</a:t>
            </a:r>
          </a:p>
          <a:p>
            <a:pPr marL="685800" lvl="6" indent="-342900">
              <a:buClr>
                <a:srgbClr val="C00000"/>
              </a:buClr>
              <a:buFont typeface="Wingdings" panose="05000000000000000000" pitchFamily="2" charset="2"/>
              <a:buChar char="p"/>
            </a:pPr>
            <a:r>
              <a:rPr lang="en-US" sz="2200" dirty="0" smtClean="0"/>
              <a:t>Eligible </a:t>
            </a:r>
            <a:r>
              <a:rPr lang="en-US" sz="2200" dirty="0"/>
              <a:t>Individuals with a Medicaid Eligibility Authorization that are due for renewal in December 2015 and January </a:t>
            </a:r>
            <a:r>
              <a:rPr lang="en-US" sz="2200" dirty="0" smtClean="0"/>
              <a:t>2016.</a:t>
            </a:r>
          </a:p>
          <a:p>
            <a:pPr marL="685800" lvl="6" indent="-342900">
              <a:buClr>
                <a:srgbClr val="C00000"/>
              </a:buClr>
              <a:buFont typeface="Wingdings" panose="05000000000000000000" pitchFamily="2" charset="2"/>
              <a:buChar char="p"/>
            </a:pPr>
            <a:r>
              <a:rPr lang="en-US" sz="2200" dirty="0" smtClean="0"/>
              <a:t>Eligible </a:t>
            </a:r>
            <a:r>
              <a:rPr lang="en-US" sz="2200" dirty="0"/>
              <a:t>Individuals who do not undergo annual Medicaid Renewal and have a birthday within the months of July, August, and September</a:t>
            </a:r>
            <a:r>
              <a:rPr lang="en-US" sz="2200" dirty="0" smtClean="0"/>
              <a:t>.</a:t>
            </a:r>
          </a:p>
          <a:p>
            <a:pPr marL="0" lvl="5" indent="0">
              <a:buClr>
                <a:srgbClr val="C00000"/>
              </a:buClr>
              <a:buNone/>
            </a:pPr>
            <a:r>
              <a:rPr lang="en-US" sz="2200" b="1" dirty="0"/>
              <a:t>No earlier than July 1, 2015, NYSDOH will passively </a:t>
            </a:r>
            <a:r>
              <a:rPr lang="en-US" sz="2200" b="1" dirty="0" smtClean="0"/>
              <a:t>enroll</a:t>
            </a:r>
            <a:r>
              <a:rPr lang="en-US" b="1" dirty="0" smtClean="0"/>
              <a:t> community based</a:t>
            </a:r>
            <a:r>
              <a:rPr lang="en-US" sz="2200" b="1" dirty="0" smtClean="0"/>
              <a:t>:</a:t>
            </a:r>
            <a:endParaRPr lang="en-US" sz="2200" b="1" dirty="0"/>
          </a:p>
          <a:p>
            <a:pPr marL="685800" lvl="6" indent="-342900">
              <a:buClr>
                <a:srgbClr val="C00000"/>
              </a:buClr>
              <a:buFont typeface="Wingdings" panose="05000000000000000000" pitchFamily="2" charset="2"/>
              <a:buChar char="p"/>
            </a:pPr>
            <a:r>
              <a:rPr lang="en-US" sz="2200" dirty="0" smtClean="0"/>
              <a:t>Eligible </a:t>
            </a:r>
            <a:r>
              <a:rPr lang="en-US" sz="2200" dirty="0"/>
              <a:t>Individuals with a Medicaid Eligibility Authorization that are due for renewal in February 2016 and March </a:t>
            </a:r>
            <a:r>
              <a:rPr lang="en-US" sz="2200" dirty="0" smtClean="0"/>
              <a:t>2016.</a:t>
            </a:r>
          </a:p>
          <a:p>
            <a:pPr marL="685800" lvl="6" indent="-342900">
              <a:buClr>
                <a:srgbClr val="C00000"/>
              </a:buClr>
              <a:buFont typeface="Wingdings" panose="05000000000000000000" pitchFamily="2" charset="2"/>
              <a:buChar char="p"/>
            </a:pPr>
            <a:r>
              <a:rPr lang="en-US" sz="2200" dirty="0" smtClean="0"/>
              <a:t>Eligible </a:t>
            </a:r>
            <a:r>
              <a:rPr lang="en-US" sz="2200" dirty="0"/>
              <a:t>Individuals who do not undergo annual Medicaid Renewal and have a birthday within the months of October, November, and December.</a:t>
            </a:r>
          </a:p>
          <a:p>
            <a:pPr marL="342900" lvl="5" indent="-342900">
              <a:buClr>
                <a:srgbClr val="C00000"/>
              </a:buClr>
            </a:pPr>
            <a:endParaRPr lang="en-US" sz="2200" dirty="0"/>
          </a:p>
          <a:p>
            <a:pPr>
              <a:buClr>
                <a:srgbClr val="C00000"/>
              </a:buClr>
            </a:pPr>
            <a:endParaRPr lang="en-US" dirty="0"/>
          </a:p>
        </p:txBody>
      </p:sp>
      <p:sp>
        <p:nvSpPr>
          <p:cNvPr id="4" name="Footer Placeholder 3"/>
          <p:cNvSpPr>
            <a:spLocks noGrp="1"/>
          </p:cNvSpPr>
          <p:nvPr>
            <p:ph type="ftr" sz="quarter" idx="11"/>
          </p:nvPr>
        </p:nvSpPr>
        <p:spPr/>
        <p:txBody>
          <a:bodyPr/>
          <a:lstStyle/>
          <a:p>
            <a:r>
              <a:rPr lang="en-US" dirty="0" smtClean="0">
                <a:solidFill>
                  <a:srgbClr val="1B587C">
                    <a:lumMod val="75000"/>
                  </a:srgbClr>
                </a:solidFill>
              </a:rPr>
              <a:t>5</a:t>
            </a:r>
            <a:endParaRPr lang="en-US" dirty="0">
              <a:solidFill>
                <a:srgbClr val="1B587C">
                  <a:lumMod val="75000"/>
                </a:srgbClr>
              </a:solidFill>
            </a:endParaRPr>
          </a:p>
        </p:txBody>
      </p:sp>
    </p:spTree>
    <p:extLst>
      <p:ext uri="{BB962C8B-B14F-4D97-AF65-F5344CB8AC3E}">
        <p14:creationId xmlns:p14="http://schemas.microsoft.com/office/powerpoint/2010/main" val="2552730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Passive Enrollment Schedule</a:t>
            </a:r>
          </a:p>
        </p:txBody>
      </p:sp>
      <p:sp>
        <p:nvSpPr>
          <p:cNvPr id="3" name="Content Placeholder 2"/>
          <p:cNvSpPr>
            <a:spLocks noGrp="1"/>
          </p:cNvSpPr>
          <p:nvPr>
            <p:ph idx="1"/>
          </p:nvPr>
        </p:nvSpPr>
        <p:spPr/>
        <p:txBody>
          <a:bodyPr>
            <a:normAutofit fontScale="77500" lnSpcReduction="20000"/>
          </a:bodyPr>
          <a:lstStyle/>
          <a:p>
            <a:pPr marL="0" lvl="5" indent="0">
              <a:buClrTx/>
              <a:buNone/>
            </a:pPr>
            <a:r>
              <a:rPr lang="en-US" sz="2400" b="1" dirty="0"/>
              <a:t>Region </a:t>
            </a:r>
            <a:r>
              <a:rPr lang="en-US" sz="2400" b="1" dirty="0" smtClean="0"/>
              <a:t>I: NYC </a:t>
            </a:r>
            <a:r>
              <a:rPr lang="en-US" sz="2400" b="1" dirty="0"/>
              <a:t>and </a:t>
            </a:r>
            <a:r>
              <a:rPr lang="en-US" sz="2400" b="1" dirty="0" smtClean="0"/>
              <a:t>Nassau </a:t>
            </a:r>
          </a:p>
          <a:p>
            <a:pPr marL="0" lvl="5" indent="0">
              <a:buClrTx/>
              <a:buNone/>
            </a:pPr>
            <a:r>
              <a:rPr lang="en-US" sz="2400" b="1" dirty="0" smtClean="0"/>
              <a:t>No </a:t>
            </a:r>
            <a:r>
              <a:rPr lang="en-US" sz="2400" b="1" dirty="0"/>
              <a:t>earlier than August 1, 2015, NYSDOH will passively </a:t>
            </a:r>
            <a:r>
              <a:rPr lang="en-US" sz="2400" b="1" dirty="0" smtClean="0"/>
              <a:t>enroll community based:</a:t>
            </a:r>
          </a:p>
          <a:p>
            <a:pPr marL="685800" lvl="6" indent="-342900">
              <a:buClr>
                <a:srgbClr val="C00000"/>
              </a:buClr>
              <a:buFont typeface="Wingdings" panose="05000000000000000000" pitchFamily="2" charset="2"/>
              <a:buChar char="p"/>
            </a:pPr>
            <a:r>
              <a:rPr lang="en-US" sz="2400" dirty="0" smtClean="0"/>
              <a:t>Eligible </a:t>
            </a:r>
            <a:r>
              <a:rPr lang="en-US" sz="2400" dirty="0"/>
              <a:t>Individuals with a Medicaid Eligibility Authorization that are due for renewal in April 2016 and May </a:t>
            </a:r>
            <a:r>
              <a:rPr lang="en-US" sz="2400" dirty="0" smtClean="0"/>
              <a:t>2016;</a:t>
            </a:r>
          </a:p>
          <a:p>
            <a:pPr marL="685800" lvl="6" indent="-342900">
              <a:buClr>
                <a:srgbClr val="C00000"/>
              </a:buClr>
              <a:buFont typeface="Wingdings" panose="05000000000000000000" pitchFamily="2" charset="2"/>
              <a:buChar char="p"/>
            </a:pPr>
            <a:r>
              <a:rPr lang="en-US" sz="2400" dirty="0" smtClean="0"/>
              <a:t>Eligible </a:t>
            </a:r>
            <a:r>
              <a:rPr lang="en-US" sz="2400" dirty="0"/>
              <a:t>Individuals who are eligible for Passive Enrollment but are not due for Medicaid Eligibility Authorization renewal between June 1, 2015 and May 1, 2016; </a:t>
            </a:r>
            <a:r>
              <a:rPr lang="en-US" sz="2400" dirty="0" smtClean="0"/>
              <a:t>and</a:t>
            </a:r>
          </a:p>
          <a:p>
            <a:pPr marL="685800" lvl="6" indent="-342900">
              <a:buClr>
                <a:srgbClr val="C00000"/>
              </a:buClr>
              <a:buFont typeface="Wingdings" panose="05000000000000000000" pitchFamily="2" charset="2"/>
              <a:buChar char="p"/>
            </a:pPr>
            <a:r>
              <a:rPr lang="en-US" sz="2400" dirty="0" smtClean="0"/>
              <a:t>Any </a:t>
            </a:r>
            <a:r>
              <a:rPr lang="en-US" sz="2400" dirty="0"/>
              <a:t>other Eligible Individual that would have qualified for Passive Enrollment between April and August 1, 2015 but was not Passively Enrolled. </a:t>
            </a:r>
          </a:p>
          <a:p>
            <a:pPr marL="342900" lvl="6" indent="-342900">
              <a:buClrTx/>
              <a:buFont typeface="Wingdings" panose="05000000000000000000" pitchFamily="2" charset="2"/>
              <a:buChar char="p"/>
            </a:pPr>
            <a:r>
              <a:rPr lang="en-US" sz="2400" b="1" dirty="0" smtClean="0"/>
              <a:t>Region II</a:t>
            </a:r>
            <a:r>
              <a:rPr lang="en-US" sz="2400" dirty="0"/>
              <a:t>:</a:t>
            </a:r>
            <a:r>
              <a:rPr lang="en-US" sz="2400" dirty="0" smtClean="0"/>
              <a:t> </a:t>
            </a:r>
            <a:r>
              <a:rPr lang="en-US" sz="2400" b="1" dirty="0" smtClean="0"/>
              <a:t>Suffolk &amp; Westchester, </a:t>
            </a:r>
            <a:r>
              <a:rPr lang="en-US" sz="2400" dirty="0" smtClean="0"/>
              <a:t>all community based eligible individuals will be passively enrolled July 1, 2015. </a:t>
            </a:r>
            <a:endParaRPr lang="en-US" sz="2400" dirty="0"/>
          </a:p>
          <a:p>
            <a:endParaRPr lang="en-US" dirty="0"/>
          </a:p>
          <a:p>
            <a:endParaRPr lang="en-US" dirty="0"/>
          </a:p>
        </p:txBody>
      </p:sp>
      <p:sp>
        <p:nvSpPr>
          <p:cNvPr id="4" name="Footer Placeholder 3"/>
          <p:cNvSpPr>
            <a:spLocks noGrp="1"/>
          </p:cNvSpPr>
          <p:nvPr>
            <p:ph type="ftr" sz="quarter" idx="11"/>
          </p:nvPr>
        </p:nvSpPr>
        <p:spPr/>
        <p:txBody>
          <a:bodyPr/>
          <a:lstStyle/>
          <a:p>
            <a:r>
              <a:rPr lang="en-US" dirty="0" smtClean="0">
                <a:solidFill>
                  <a:srgbClr val="1B587C">
                    <a:lumMod val="75000"/>
                  </a:srgbClr>
                </a:solidFill>
              </a:rPr>
              <a:t>6</a:t>
            </a:r>
            <a:endParaRPr lang="en-US" dirty="0">
              <a:solidFill>
                <a:srgbClr val="1B587C">
                  <a:lumMod val="75000"/>
                </a:srgbClr>
              </a:solidFill>
            </a:endParaRPr>
          </a:p>
        </p:txBody>
      </p:sp>
    </p:spTree>
    <p:extLst>
      <p:ext uri="{BB962C8B-B14F-4D97-AF65-F5344CB8AC3E}">
        <p14:creationId xmlns:p14="http://schemas.microsoft.com/office/powerpoint/2010/main" val="240602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Nursing Home Transition and FIDA</a:t>
            </a:r>
            <a:endParaRPr lang="en-US" dirty="0"/>
          </a:p>
        </p:txBody>
      </p:sp>
      <p:sp>
        <p:nvSpPr>
          <p:cNvPr id="3" name="Content Placeholder 2"/>
          <p:cNvSpPr>
            <a:spLocks noGrp="1"/>
          </p:cNvSpPr>
          <p:nvPr>
            <p:ph idx="1"/>
          </p:nvPr>
        </p:nvSpPr>
        <p:spPr/>
        <p:txBody>
          <a:bodyPr>
            <a:normAutofit/>
          </a:bodyPr>
          <a:lstStyle/>
          <a:p>
            <a:pPr marL="342900" lvl="4" indent="-342900">
              <a:buClrTx/>
            </a:pPr>
            <a:r>
              <a:rPr lang="en-US" sz="3200" dirty="0"/>
              <a:t>Individuals residing in nursing homes prior to January 1, 2015 will not be passively enrolled into </a:t>
            </a:r>
            <a:r>
              <a:rPr lang="en-US" sz="3200" dirty="0" smtClean="0"/>
              <a:t>FIDA.</a:t>
            </a:r>
          </a:p>
          <a:p>
            <a:pPr marL="342900" lvl="4" indent="-342900">
              <a:buClrTx/>
            </a:pPr>
            <a:r>
              <a:rPr lang="en-US" sz="3200" dirty="0" smtClean="0"/>
              <a:t>Individuals </a:t>
            </a:r>
            <a:r>
              <a:rPr lang="en-US" sz="3200" dirty="0"/>
              <a:t>new to </a:t>
            </a:r>
            <a:r>
              <a:rPr lang="en-US" sz="3200" dirty="0" smtClean="0"/>
              <a:t>custodial status in nursing </a:t>
            </a:r>
            <a:r>
              <a:rPr lang="en-US" sz="3200" dirty="0"/>
              <a:t>homes as of January 1, 2015 will be passively enrolled into FIDA on or after August 1, 2015. </a:t>
            </a:r>
          </a:p>
          <a:p>
            <a:pPr marL="342900" lvl="4" indent="-342900">
              <a:buClrTx/>
            </a:pPr>
            <a:endParaRPr lang="en-US" dirty="0" smtClean="0"/>
          </a:p>
        </p:txBody>
      </p:sp>
      <p:sp>
        <p:nvSpPr>
          <p:cNvPr id="4" name="Footer Placeholder 3"/>
          <p:cNvSpPr>
            <a:spLocks noGrp="1"/>
          </p:cNvSpPr>
          <p:nvPr>
            <p:ph type="ftr" sz="quarter" idx="11"/>
          </p:nvPr>
        </p:nvSpPr>
        <p:spPr/>
        <p:txBody>
          <a:bodyPr/>
          <a:lstStyle/>
          <a:p>
            <a:r>
              <a:rPr lang="en-US" dirty="0" smtClean="0">
                <a:solidFill>
                  <a:srgbClr val="1B587C">
                    <a:lumMod val="75000"/>
                  </a:srgbClr>
                </a:solidFill>
              </a:rPr>
              <a:t>7</a:t>
            </a:r>
            <a:endParaRPr lang="en-US" dirty="0">
              <a:solidFill>
                <a:srgbClr val="1B587C">
                  <a:lumMod val="75000"/>
                </a:srgbClr>
              </a:solidFill>
            </a:endParaRPr>
          </a:p>
        </p:txBody>
      </p:sp>
    </p:spTree>
    <p:extLst>
      <p:ext uri="{BB962C8B-B14F-4D97-AF65-F5344CB8AC3E}">
        <p14:creationId xmlns:p14="http://schemas.microsoft.com/office/powerpoint/2010/main" val="3297818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Passive Enrollment Schedule</a:t>
            </a:r>
            <a:endParaRPr lang="en-US" dirty="0"/>
          </a:p>
        </p:txBody>
      </p:sp>
      <p:sp>
        <p:nvSpPr>
          <p:cNvPr id="4" name="Footer Placeholder 3"/>
          <p:cNvSpPr>
            <a:spLocks noGrp="1"/>
          </p:cNvSpPr>
          <p:nvPr>
            <p:ph type="ftr" sz="quarter" idx="11"/>
          </p:nvPr>
        </p:nvSpPr>
        <p:spPr/>
        <p:txBody>
          <a:bodyPr/>
          <a:lstStyle/>
          <a:p>
            <a:r>
              <a:rPr lang="en-US" dirty="0" smtClean="0">
                <a:solidFill>
                  <a:srgbClr val="1B587C">
                    <a:lumMod val="75000"/>
                  </a:srgbClr>
                </a:solidFill>
              </a:rPr>
              <a:t>8</a:t>
            </a:r>
            <a:endParaRPr lang="en-US" dirty="0">
              <a:solidFill>
                <a:srgbClr val="1B587C">
                  <a:lumMod val="75000"/>
                </a:srgbClr>
              </a:solidFill>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2165011" y="4587647"/>
            <a:ext cx="4813978" cy="1560870"/>
          </a:xfrm>
          <a:prstGeom prst="rect">
            <a:avLst/>
          </a:prstGeom>
          <a:noFill/>
          <a:ln>
            <a:noFill/>
          </a:ln>
        </p:spPr>
      </p:pic>
      <p:grpSp>
        <p:nvGrpSpPr>
          <p:cNvPr id="3" name="Group 4"/>
          <p:cNvGrpSpPr>
            <a:grpSpLocks noChangeAspect="1"/>
          </p:cNvGrpSpPr>
          <p:nvPr/>
        </p:nvGrpSpPr>
        <p:grpSpPr bwMode="auto">
          <a:xfrm>
            <a:off x="239712" y="2119314"/>
            <a:ext cx="8743951" cy="2109788"/>
            <a:chOff x="151" y="1335"/>
            <a:chExt cx="5508" cy="1329"/>
          </a:xfrm>
        </p:grpSpPr>
        <p:sp>
          <p:nvSpPr>
            <p:cNvPr id="7" name="AutoShape 3"/>
            <p:cNvSpPr>
              <a:spLocks noChangeAspect="1" noChangeArrowheads="1" noTextEdit="1"/>
            </p:cNvSpPr>
            <p:nvPr/>
          </p:nvSpPr>
          <p:spPr bwMode="auto">
            <a:xfrm>
              <a:off x="151" y="1335"/>
              <a:ext cx="5458" cy="1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8" name="Group 205"/>
            <p:cNvGrpSpPr>
              <a:grpSpLocks/>
            </p:cNvGrpSpPr>
            <p:nvPr/>
          </p:nvGrpSpPr>
          <p:grpSpPr bwMode="auto">
            <a:xfrm>
              <a:off x="151" y="1335"/>
              <a:ext cx="5508" cy="1329"/>
              <a:chOff x="151" y="1335"/>
              <a:chExt cx="5508" cy="1329"/>
            </a:xfrm>
          </p:grpSpPr>
          <p:sp>
            <p:nvSpPr>
              <p:cNvPr id="19" name="Rectangle 5"/>
              <p:cNvSpPr>
                <a:spLocks noChangeArrowheads="1"/>
              </p:cNvSpPr>
              <p:nvPr/>
            </p:nvSpPr>
            <p:spPr bwMode="auto">
              <a:xfrm>
                <a:off x="1998" y="1638"/>
                <a:ext cx="2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Phase 1</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0" name="Rectangle 6"/>
              <p:cNvSpPr>
                <a:spLocks noChangeArrowheads="1"/>
              </p:cNvSpPr>
              <p:nvPr/>
            </p:nvSpPr>
            <p:spPr bwMode="auto">
              <a:xfrm>
                <a:off x="2778" y="1638"/>
                <a:ext cx="2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Phase 2</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1" name="Rectangle 7"/>
              <p:cNvSpPr>
                <a:spLocks noChangeArrowheads="1"/>
              </p:cNvSpPr>
              <p:nvPr/>
            </p:nvSpPr>
            <p:spPr bwMode="auto">
              <a:xfrm>
                <a:off x="3581" y="1638"/>
                <a:ext cx="2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Phase 3</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2" name="Rectangle 8"/>
              <p:cNvSpPr>
                <a:spLocks noChangeArrowheads="1"/>
              </p:cNvSpPr>
              <p:nvPr/>
            </p:nvSpPr>
            <p:spPr bwMode="auto">
              <a:xfrm>
                <a:off x="4374" y="1638"/>
                <a:ext cx="2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Phase 4</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3" name="Rectangle 9"/>
              <p:cNvSpPr>
                <a:spLocks noChangeArrowheads="1"/>
              </p:cNvSpPr>
              <p:nvPr/>
            </p:nvSpPr>
            <p:spPr bwMode="auto">
              <a:xfrm>
                <a:off x="5145" y="1638"/>
                <a:ext cx="26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Phase 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4" name="Rectangle 10"/>
              <p:cNvSpPr>
                <a:spLocks noChangeArrowheads="1"/>
              </p:cNvSpPr>
              <p:nvPr/>
            </p:nvSpPr>
            <p:spPr bwMode="auto">
              <a:xfrm>
                <a:off x="327" y="1735"/>
                <a:ext cx="142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Non-SSI: Annual coverage authorization date in…</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5" name="Rectangle 11"/>
              <p:cNvSpPr>
                <a:spLocks noChangeArrowheads="1"/>
              </p:cNvSpPr>
              <p:nvPr/>
            </p:nvSpPr>
            <p:spPr bwMode="auto">
              <a:xfrm>
                <a:off x="1891" y="1735"/>
                <a:ext cx="47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June-Aug,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6" name="Rectangle 12"/>
              <p:cNvSpPr>
                <a:spLocks noChangeArrowheads="1"/>
              </p:cNvSpPr>
              <p:nvPr/>
            </p:nvSpPr>
            <p:spPr bwMode="auto">
              <a:xfrm>
                <a:off x="2671" y="1735"/>
                <a:ext cx="47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Sept-Nov,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7" name="Rectangle 13"/>
              <p:cNvSpPr>
                <a:spLocks noChangeArrowheads="1"/>
              </p:cNvSpPr>
              <p:nvPr/>
            </p:nvSpPr>
            <p:spPr bwMode="auto">
              <a:xfrm>
                <a:off x="3409" y="1735"/>
                <a:ext cx="61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Dec, 2015 -Jan, 2016</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28" name="Rectangle 14"/>
              <p:cNvSpPr>
                <a:spLocks noChangeArrowheads="1"/>
              </p:cNvSpPr>
              <p:nvPr/>
            </p:nvSpPr>
            <p:spPr bwMode="auto">
              <a:xfrm>
                <a:off x="4282" y="1735"/>
                <a:ext cx="45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Feb-Mar, 2016</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9" name="Rectangle 15"/>
              <p:cNvSpPr>
                <a:spLocks noChangeArrowheads="1"/>
              </p:cNvSpPr>
              <p:nvPr/>
            </p:nvSpPr>
            <p:spPr bwMode="auto">
              <a:xfrm>
                <a:off x="5057" y="1735"/>
                <a:ext cx="44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Apr-May 2016</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0" name="Rectangle 16"/>
              <p:cNvSpPr>
                <a:spLocks noChangeArrowheads="1"/>
              </p:cNvSpPr>
              <p:nvPr/>
            </p:nvSpPr>
            <p:spPr bwMode="auto">
              <a:xfrm>
                <a:off x="327" y="1893"/>
                <a:ext cx="85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SSI: Have a birthday within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1" name="Rectangle 17"/>
              <p:cNvSpPr>
                <a:spLocks noChangeArrowheads="1"/>
              </p:cNvSpPr>
              <p:nvPr/>
            </p:nvSpPr>
            <p:spPr bwMode="auto">
              <a:xfrm>
                <a:off x="1896" y="1893"/>
                <a:ext cx="45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January-March</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2" name="Rectangle 18"/>
              <p:cNvSpPr>
                <a:spLocks noChangeArrowheads="1"/>
              </p:cNvSpPr>
              <p:nvPr/>
            </p:nvSpPr>
            <p:spPr bwMode="auto">
              <a:xfrm>
                <a:off x="2736" y="1893"/>
                <a:ext cx="32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April-June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3" name="Rectangle 19"/>
              <p:cNvSpPr>
                <a:spLocks noChangeArrowheads="1"/>
              </p:cNvSpPr>
              <p:nvPr/>
            </p:nvSpPr>
            <p:spPr bwMode="auto">
              <a:xfrm>
                <a:off x="3451" y="1893"/>
                <a:ext cx="511"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July - September</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4" name="Rectangle 20"/>
              <p:cNvSpPr>
                <a:spLocks noChangeArrowheads="1"/>
              </p:cNvSpPr>
              <p:nvPr/>
            </p:nvSpPr>
            <p:spPr bwMode="auto">
              <a:xfrm>
                <a:off x="4207" y="1893"/>
                <a:ext cx="58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October-December</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5" name="Rectangle 21"/>
              <p:cNvSpPr>
                <a:spLocks noChangeArrowheads="1"/>
              </p:cNvSpPr>
              <p:nvPr/>
            </p:nvSpPr>
            <p:spPr bwMode="auto">
              <a:xfrm>
                <a:off x="5080" y="1893"/>
                <a:ext cx="394"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Any others*^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6" name="Rectangle 22"/>
              <p:cNvSpPr>
                <a:spLocks noChangeArrowheads="1"/>
              </p:cNvSpPr>
              <p:nvPr/>
            </p:nvSpPr>
            <p:spPr bwMode="auto">
              <a:xfrm>
                <a:off x="1891" y="1990"/>
                <a:ext cx="47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January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7" name="Rectangle 23"/>
              <p:cNvSpPr>
                <a:spLocks noChangeArrowheads="1"/>
              </p:cNvSpPr>
              <p:nvPr/>
            </p:nvSpPr>
            <p:spPr bwMode="auto">
              <a:xfrm>
                <a:off x="2653" y="1990"/>
                <a:ext cx="51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February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8" name="Rectangle 24"/>
              <p:cNvSpPr>
                <a:spLocks noChangeArrowheads="1"/>
              </p:cNvSpPr>
              <p:nvPr/>
            </p:nvSpPr>
            <p:spPr bwMode="auto">
              <a:xfrm>
                <a:off x="3497" y="1990"/>
                <a:ext cx="44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March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9" name="Rectangle 25"/>
              <p:cNvSpPr>
                <a:spLocks noChangeArrowheads="1"/>
              </p:cNvSpPr>
              <p:nvPr/>
            </p:nvSpPr>
            <p:spPr bwMode="auto">
              <a:xfrm>
                <a:off x="4310" y="1990"/>
                <a:ext cx="39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April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0" name="Rectangle 26"/>
              <p:cNvSpPr>
                <a:spLocks noChangeArrowheads="1"/>
              </p:cNvSpPr>
              <p:nvPr/>
            </p:nvSpPr>
            <p:spPr bwMode="auto">
              <a:xfrm>
                <a:off x="5089" y="1990"/>
                <a:ext cx="38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May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1" name="Rectangle 27"/>
              <p:cNvSpPr>
                <a:spLocks noChangeArrowheads="1"/>
              </p:cNvSpPr>
              <p:nvPr/>
            </p:nvSpPr>
            <p:spPr bwMode="auto">
              <a:xfrm>
                <a:off x="1873" y="2086"/>
                <a:ext cx="51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February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2" name="Rectangle 28"/>
              <p:cNvSpPr>
                <a:spLocks noChangeArrowheads="1"/>
              </p:cNvSpPr>
              <p:nvPr/>
            </p:nvSpPr>
            <p:spPr bwMode="auto">
              <a:xfrm>
                <a:off x="2694" y="2086"/>
                <a:ext cx="44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March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3" name="Rectangle 29"/>
              <p:cNvSpPr>
                <a:spLocks noChangeArrowheads="1"/>
              </p:cNvSpPr>
              <p:nvPr/>
            </p:nvSpPr>
            <p:spPr bwMode="auto">
              <a:xfrm>
                <a:off x="3516" y="2086"/>
                <a:ext cx="39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April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4" name="Rectangle 30"/>
              <p:cNvSpPr>
                <a:spLocks noChangeArrowheads="1"/>
              </p:cNvSpPr>
              <p:nvPr/>
            </p:nvSpPr>
            <p:spPr bwMode="auto">
              <a:xfrm>
                <a:off x="4319" y="2086"/>
                <a:ext cx="38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May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5" name="Rectangle 31"/>
              <p:cNvSpPr>
                <a:spLocks noChangeArrowheads="1"/>
              </p:cNvSpPr>
              <p:nvPr/>
            </p:nvSpPr>
            <p:spPr bwMode="auto">
              <a:xfrm>
                <a:off x="5080" y="2086"/>
                <a:ext cx="39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June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6" name="Rectangle 32"/>
              <p:cNvSpPr>
                <a:spLocks noChangeArrowheads="1"/>
              </p:cNvSpPr>
              <p:nvPr/>
            </p:nvSpPr>
            <p:spPr bwMode="auto">
              <a:xfrm>
                <a:off x="1915" y="2182"/>
                <a:ext cx="446"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March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7" name="Rectangle 33"/>
              <p:cNvSpPr>
                <a:spLocks noChangeArrowheads="1"/>
              </p:cNvSpPr>
              <p:nvPr/>
            </p:nvSpPr>
            <p:spPr bwMode="auto">
              <a:xfrm>
                <a:off x="2713" y="2182"/>
                <a:ext cx="39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April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8" name="Rectangle 34"/>
              <p:cNvSpPr>
                <a:spLocks noChangeArrowheads="1"/>
              </p:cNvSpPr>
              <p:nvPr/>
            </p:nvSpPr>
            <p:spPr bwMode="auto">
              <a:xfrm>
                <a:off x="3525" y="2182"/>
                <a:ext cx="38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May 1, 2015</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9" name="Rectangle 35"/>
              <p:cNvSpPr>
                <a:spLocks noChangeArrowheads="1"/>
              </p:cNvSpPr>
              <p:nvPr/>
            </p:nvSpPr>
            <p:spPr bwMode="auto">
              <a:xfrm>
                <a:off x="4314" y="2182"/>
                <a:ext cx="39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June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0" name="Rectangle 36"/>
              <p:cNvSpPr>
                <a:spLocks noChangeArrowheads="1"/>
              </p:cNvSpPr>
              <p:nvPr/>
            </p:nvSpPr>
            <p:spPr bwMode="auto">
              <a:xfrm>
                <a:off x="5094" y="2182"/>
                <a:ext cx="36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July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1" name="Rectangle 37"/>
              <p:cNvSpPr>
                <a:spLocks noChangeArrowheads="1"/>
              </p:cNvSpPr>
              <p:nvPr/>
            </p:nvSpPr>
            <p:spPr bwMode="auto">
              <a:xfrm>
                <a:off x="1933" y="2279"/>
                <a:ext cx="39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April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2" name="Rectangle 38"/>
              <p:cNvSpPr>
                <a:spLocks noChangeArrowheads="1"/>
              </p:cNvSpPr>
              <p:nvPr/>
            </p:nvSpPr>
            <p:spPr bwMode="auto">
              <a:xfrm>
                <a:off x="2722" y="2279"/>
                <a:ext cx="385"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May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3" name="Rectangle 39"/>
              <p:cNvSpPr>
                <a:spLocks noChangeArrowheads="1"/>
              </p:cNvSpPr>
              <p:nvPr/>
            </p:nvSpPr>
            <p:spPr bwMode="auto">
              <a:xfrm>
                <a:off x="3520" y="2279"/>
                <a:ext cx="390"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June 1, 2015</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4" name="Rectangle 40"/>
              <p:cNvSpPr>
                <a:spLocks noChangeArrowheads="1"/>
              </p:cNvSpPr>
              <p:nvPr/>
            </p:nvSpPr>
            <p:spPr bwMode="auto">
              <a:xfrm>
                <a:off x="4323" y="2279"/>
                <a:ext cx="36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July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5" name="Rectangle 41"/>
              <p:cNvSpPr>
                <a:spLocks noChangeArrowheads="1"/>
              </p:cNvSpPr>
              <p:nvPr/>
            </p:nvSpPr>
            <p:spPr bwMode="auto">
              <a:xfrm>
                <a:off x="5047" y="2279"/>
                <a:ext cx="459"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August 1, 2015</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6" name="Rectangle 42"/>
              <p:cNvSpPr>
                <a:spLocks noChangeArrowheads="1"/>
              </p:cNvSpPr>
              <p:nvPr/>
            </p:nvSpPr>
            <p:spPr bwMode="auto">
              <a:xfrm>
                <a:off x="165" y="2471"/>
                <a:ext cx="5277"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 Any other eligible individual that would have qualified for passive enrollment between April 1, 2015 and August 1, 2015 but was not passively enrolled and Eligible Individuals who are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7" name="Rectangle 43"/>
              <p:cNvSpPr>
                <a:spLocks noChangeArrowheads="1"/>
              </p:cNvSpPr>
              <p:nvPr/>
            </p:nvSpPr>
            <p:spPr bwMode="auto">
              <a:xfrm>
                <a:off x="165" y="2567"/>
                <a:ext cx="5494"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smtClean="0">
                    <a:ln>
                      <a:noFill/>
                    </a:ln>
                    <a:solidFill>
                      <a:srgbClr val="000000"/>
                    </a:solidFill>
                    <a:effectLst/>
                    <a:latin typeface="Calibri" panose="020F0502020204030204" pitchFamily="34" charset="0"/>
                  </a:rPr>
                  <a:t>eligible for Passive Enrollment but are not due for Medicaid Eligibility Authorization renewal between June 1, 2015 and May 1, 2016. ^ </a:t>
                </a:r>
                <a:r>
                  <a:rPr lang="en-US" altLang="en-US" sz="900" dirty="0" smtClean="0">
                    <a:solidFill>
                      <a:srgbClr val="000000"/>
                    </a:solidFill>
                    <a:latin typeface="Calibri" panose="020F0502020204030204" pitchFamily="34" charset="0"/>
                  </a:rPr>
                  <a:t>Includes new to nursing homes as of Jan. 1, 2015.</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8" name="Rectangle 44"/>
              <p:cNvSpPr>
                <a:spLocks noChangeArrowheads="1"/>
              </p:cNvSpPr>
              <p:nvPr/>
            </p:nvSpPr>
            <p:spPr bwMode="auto">
              <a:xfrm>
                <a:off x="165" y="2279"/>
                <a:ext cx="105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Effective Date of Passive Enrollment</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9" name="Rectangle 45"/>
              <p:cNvSpPr>
                <a:spLocks noChangeArrowheads="1"/>
              </p:cNvSpPr>
              <p:nvPr/>
            </p:nvSpPr>
            <p:spPr bwMode="auto">
              <a:xfrm>
                <a:off x="2750" y="1349"/>
                <a:ext cx="30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REGION I</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0" name="Rectangle 46"/>
              <p:cNvSpPr>
                <a:spLocks noChangeArrowheads="1"/>
              </p:cNvSpPr>
              <p:nvPr/>
            </p:nvSpPr>
            <p:spPr bwMode="auto">
              <a:xfrm>
                <a:off x="2059" y="1446"/>
                <a:ext cx="1694"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(Bronx, Kings, Nassau, New York, Queens, and Richmond)</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1" name="Rectangle 47"/>
              <p:cNvSpPr>
                <a:spLocks noChangeArrowheads="1"/>
              </p:cNvSpPr>
              <p:nvPr/>
            </p:nvSpPr>
            <p:spPr bwMode="auto">
              <a:xfrm>
                <a:off x="2532" y="1542"/>
                <a:ext cx="752"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ENROLLMENT SCHEDULE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2" name="Rectangle 48"/>
              <p:cNvSpPr>
                <a:spLocks noChangeArrowheads="1"/>
              </p:cNvSpPr>
              <p:nvPr/>
            </p:nvSpPr>
            <p:spPr bwMode="auto">
              <a:xfrm>
                <a:off x="165" y="1638"/>
                <a:ext cx="37" cy="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3" name="Rectangle 49"/>
              <p:cNvSpPr>
                <a:spLocks noChangeArrowheads="1"/>
              </p:cNvSpPr>
              <p:nvPr/>
            </p:nvSpPr>
            <p:spPr bwMode="auto">
              <a:xfrm>
                <a:off x="211" y="1812"/>
                <a:ext cx="88"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1" i="0" u="none" strike="noStrike" cap="none" normalizeH="0" baseline="0" smtClean="0">
                    <a:ln>
                      <a:noFill/>
                    </a:ln>
                    <a:solidFill>
                      <a:srgbClr val="000000"/>
                    </a:solidFill>
                    <a:effectLst/>
                    <a:latin typeface="Calibri" panose="020F0502020204030204" pitchFamily="34" charset="0"/>
                  </a:rPr>
                  <a:t>IF</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4" name="Rectangle 50"/>
              <p:cNvSpPr>
                <a:spLocks noChangeArrowheads="1"/>
              </p:cNvSpPr>
              <p:nvPr/>
            </p:nvSpPr>
            <p:spPr bwMode="auto">
              <a:xfrm>
                <a:off x="165" y="1990"/>
                <a:ext cx="99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Passive Enrollment: 90-day notice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5" name="Rectangle 51"/>
              <p:cNvSpPr>
                <a:spLocks noChangeArrowheads="1"/>
              </p:cNvSpPr>
              <p:nvPr/>
            </p:nvSpPr>
            <p:spPr bwMode="auto">
              <a:xfrm>
                <a:off x="165" y="2086"/>
                <a:ext cx="99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Passive Enrollment: 60-day notice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6" name="Rectangle 52"/>
              <p:cNvSpPr>
                <a:spLocks noChangeArrowheads="1"/>
              </p:cNvSpPr>
              <p:nvPr/>
            </p:nvSpPr>
            <p:spPr bwMode="auto">
              <a:xfrm>
                <a:off x="165" y="2182"/>
                <a:ext cx="993" cy="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smtClean="0">
                    <a:ln>
                      <a:noFill/>
                    </a:ln>
                    <a:solidFill>
                      <a:srgbClr val="000000"/>
                    </a:solidFill>
                    <a:effectLst/>
                    <a:latin typeface="Calibri" panose="020F0502020204030204" pitchFamily="34" charset="0"/>
                  </a:rPr>
                  <a:t>Passive Enrollment: 30-day notice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7" name="Rectangle 53"/>
              <p:cNvSpPr>
                <a:spLocks noChangeArrowheads="1"/>
              </p:cNvSpPr>
              <p:nvPr/>
            </p:nvSpPr>
            <p:spPr bwMode="auto">
              <a:xfrm>
                <a:off x="151" y="1335"/>
                <a:ext cx="5"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54"/>
              <p:cNvSpPr>
                <a:spLocks noChangeArrowheads="1"/>
              </p:cNvSpPr>
              <p:nvPr/>
            </p:nvSpPr>
            <p:spPr bwMode="auto">
              <a:xfrm>
                <a:off x="5604" y="1335"/>
                <a:ext cx="5"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Line 55"/>
              <p:cNvSpPr>
                <a:spLocks noChangeShapeType="1"/>
              </p:cNvSpPr>
              <p:nvPr/>
            </p:nvSpPr>
            <p:spPr bwMode="auto">
              <a:xfrm>
                <a:off x="151" y="1340"/>
                <a:ext cx="0" cy="289"/>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0" name="Rectangle 56"/>
              <p:cNvSpPr>
                <a:spLocks noChangeArrowheads="1"/>
              </p:cNvSpPr>
              <p:nvPr/>
            </p:nvSpPr>
            <p:spPr bwMode="auto">
              <a:xfrm>
                <a:off x="151" y="1340"/>
                <a:ext cx="5" cy="28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Rectangle 57"/>
              <p:cNvSpPr>
                <a:spLocks noChangeArrowheads="1"/>
              </p:cNvSpPr>
              <p:nvPr/>
            </p:nvSpPr>
            <p:spPr bwMode="auto">
              <a:xfrm>
                <a:off x="1748" y="1335"/>
                <a:ext cx="4"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58"/>
              <p:cNvSpPr>
                <a:spLocks noChangeArrowheads="1"/>
              </p:cNvSpPr>
              <p:nvPr/>
            </p:nvSpPr>
            <p:spPr bwMode="auto">
              <a:xfrm>
                <a:off x="2458" y="1335"/>
                <a:ext cx="4"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Rectangle 59"/>
              <p:cNvSpPr>
                <a:spLocks noChangeArrowheads="1"/>
              </p:cNvSpPr>
              <p:nvPr/>
            </p:nvSpPr>
            <p:spPr bwMode="auto">
              <a:xfrm>
                <a:off x="3307" y="1335"/>
                <a:ext cx="5"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Rectangle 60"/>
              <p:cNvSpPr>
                <a:spLocks noChangeArrowheads="1"/>
              </p:cNvSpPr>
              <p:nvPr/>
            </p:nvSpPr>
            <p:spPr bwMode="auto">
              <a:xfrm>
                <a:off x="4068" y="1335"/>
                <a:ext cx="5"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Rectangle 61"/>
              <p:cNvSpPr>
                <a:spLocks noChangeArrowheads="1"/>
              </p:cNvSpPr>
              <p:nvPr/>
            </p:nvSpPr>
            <p:spPr bwMode="auto">
              <a:xfrm>
                <a:off x="4894" y="1335"/>
                <a:ext cx="5"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Line 62"/>
              <p:cNvSpPr>
                <a:spLocks noChangeShapeType="1"/>
              </p:cNvSpPr>
              <p:nvPr/>
            </p:nvSpPr>
            <p:spPr bwMode="auto">
              <a:xfrm>
                <a:off x="156" y="1629"/>
                <a:ext cx="545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7" name="Rectangle 63"/>
              <p:cNvSpPr>
                <a:spLocks noChangeArrowheads="1"/>
              </p:cNvSpPr>
              <p:nvPr/>
            </p:nvSpPr>
            <p:spPr bwMode="auto">
              <a:xfrm>
                <a:off x="156" y="1629"/>
                <a:ext cx="545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Line 64"/>
              <p:cNvSpPr>
                <a:spLocks noChangeShapeType="1"/>
              </p:cNvSpPr>
              <p:nvPr/>
            </p:nvSpPr>
            <p:spPr bwMode="auto">
              <a:xfrm>
                <a:off x="5604" y="1340"/>
                <a:ext cx="0" cy="289"/>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9" name="Rectangle 65"/>
              <p:cNvSpPr>
                <a:spLocks noChangeArrowheads="1"/>
              </p:cNvSpPr>
              <p:nvPr/>
            </p:nvSpPr>
            <p:spPr bwMode="auto">
              <a:xfrm>
                <a:off x="5604" y="1340"/>
                <a:ext cx="5" cy="28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Rectangle 66"/>
              <p:cNvSpPr>
                <a:spLocks noChangeArrowheads="1"/>
              </p:cNvSpPr>
              <p:nvPr/>
            </p:nvSpPr>
            <p:spPr bwMode="auto">
              <a:xfrm>
                <a:off x="313" y="1335"/>
                <a:ext cx="5" cy="1"/>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Line 67"/>
              <p:cNvSpPr>
                <a:spLocks noChangeShapeType="1"/>
              </p:cNvSpPr>
              <p:nvPr/>
            </p:nvSpPr>
            <p:spPr bwMode="auto">
              <a:xfrm>
                <a:off x="156" y="1725"/>
                <a:ext cx="545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2" name="Rectangle 68"/>
              <p:cNvSpPr>
                <a:spLocks noChangeArrowheads="1"/>
              </p:cNvSpPr>
              <p:nvPr/>
            </p:nvSpPr>
            <p:spPr bwMode="auto">
              <a:xfrm>
                <a:off x="156" y="1725"/>
                <a:ext cx="545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Line 69"/>
              <p:cNvSpPr>
                <a:spLocks noChangeShapeType="1"/>
              </p:cNvSpPr>
              <p:nvPr/>
            </p:nvSpPr>
            <p:spPr bwMode="auto">
              <a:xfrm>
                <a:off x="318" y="1821"/>
                <a:ext cx="1430"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4" name="Rectangle 70"/>
              <p:cNvSpPr>
                <a:spLocks noChangeArrowheads="1"/>
              </p:cNvSpPr>
              <p:nvPr/>
            </p:nvSpPr>
            <p:spPr bwMode="auto">
              <a:xfrm>
                <a:off x="318" y="1821"/>
                <a:ext cx="1430"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Line 71"/>
              <p:cNvSpPr>
                <a:spLocks noChangeShapeType="1"/>
              </p:cNvSpPr>
              <p:nvPr/>
            </p:nvSpPr>
            <p:spPr bwMode="auto">
              <a:xfrm>
                <a:off x="1752" y="1821"/>
                <a:ext cx="70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6" name="Rectangle 72"/>
              <p:cNvSpPr>
                <a:spLocks noChangeArrowheads="1"/>
              </p:cNvSpPr>
              <p:nvPr/>
            </p:nvSpPr>
            <p:spPr bwMode="auto">
              <a:xfrm>
                <a:off x="1752" y="1821"/>
                <a:ext cx="70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Line 73"/>
              <p:cNvSpPr>
                <a:spLocks noChangeShapeType="1"/>
              </p:cNvSpPr>
              <p:nvPr/>
            </p:nvSpPr>
            <p:spPr bwMode="auto">
              <a:xfrm>
                <a:off x="2462" y="1821"/>
                <a:ext cx="84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8" name="Rectangle 74"/>
              <p:cNvSpPr>
                <a:spLocks noChangeArrowheads="1"/>
              </p:cNvSpPr>
              <p:nvPr/>
            </p:nvSpPr>
            <p:spPr bwMode="auto">
              <a:xfrm>
                <a:off x="2462" y="1821"/>
                <a:ext cx="84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Line 75"/>
              <p:cNvSpPr>
                <a:spLocks noChangeShapeType="1"/>
              </p:cNvSpPr>
              <p:nvPr/>
            </p:nvSpPr>
            <p:spPr bwMode="auto">
              <a:xfrm>
                <a:off x="3312" y="1821"/>
                <a:ext cx="75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0" name="Rectangle 76"/>
              <p:cNvSpPr>
                <a:spLocks noChangeArrowheads="1"/>
              </p:cNvSpPr>
              <p:nvPr/>
            </p:nvSpPr>
            <p:spPr bwMode="auto">
              <a:xfrm>
                <a:off x="3312" y="1821"/>
                <a:ext cx="75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Line 77"/>
              <p:cNvSpPr>
                <a:spLocks noChangeShapeType="1"/>
              </p:cNvSpPr>
              <p:nvPr/>
            </p:nvSpPr>
            <p:spPr bwMode="auto">
              <a:xfrm>
                <a:off x="4073" y="1821"/>
                <a:ext cx="821"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2" name="Rectangle 78"/>
              <p:cNvSpPr>
                <a:spLocks noChangeArrowheads="1"/>
              </p:cNvSpPr>
              <p:nvPr/>
            </p:nvSpPr>
            <p:spPr bwMode="auto">
              <a:xfrm>
                <a:off x="4073" y="1821"/>
                <a:ext cx="821"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Line 79"/>
              <p:cNvSpPr>
                <a:spLocks noChangeShapeType="1"/>
              </p:cNvSpPr>
              <p:nvPr/>
            </p:nvSpPr>
            <p:spPr bwMode="auto">
              <a:xfrm>
                <a:off x="4899" y="1821"/>
                <a:ext cx="70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Rectangle 80"/>
              <p:cNvSpPr>
                <a:spLocks noChangeArrowheads="1"/>
              </p:cNvSpPr>
              <p:nvPr/>
            </p:nvSpPr>
            <p:spPr bwMode="auto">
              <a:xfrm>
                <a:off x="4899" y="1821"/>
                <a:ext cx="70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Line 81"/>
              <p:cNvSpPr>
                <a:spLocks noChangeShapeType="1"/>
              </p:cNvSpPr>
              <p:nvPr/>
            </p:nvSpPr>
            <p:spPr bwMode="auto">
              <a:xfrm>
                <a:off x="318" y="1884"/>
                <a:ext cx="1430"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 name="Rectangle 82"/>
              <p:cNvSpPr>
                <a:spLocks noChangeArrowheads="1"/>
              </p:cNvSpPr>
              <p:nvPr/>
            </p:nvSpPr>
            <p:spPr bwMode="auto">
              <a:xfrm>
                <a:off x="318" y="1884"/>
                <a:ext cx="1430"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Line 83"/>
              <p:cNvSpPr>
                <a:spLocks noChangeShapeType="1"/>
              </p:cNvSpPr>
              <p:nvPr/>
            </p:nvSpPr>
            <p:spPr bwMode="auto">
              <a:xfrm>
                <a:off x="1752" y="1884"/>
                <a:ext cx="70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 name="Rectangle 84"/>
              <p:cNvSpPr>
                <a:spLocks noChangeArrowheads="1"/>
              </p:cNvSpPr>
              <p:nvPr/>
            </p:nvSpPr>
            <p:spPr bwMode="auto">
              <a:xfrm>
                <a:off x="1752" y="1884"/>
                <a:ext cx="70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Line 85"/>
              <p:cNvSpPr>
                <a:spLocks noChangeShapeType="1"/>
              </p:cNvSpPr>
              <p:nvPr/>
            </p:nvSpPr>
            <p:spPr bwMode="auto">
              <a:xfrm>
                <a:off x="2462" y="1884"/>
                <a:ext cx="84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Rectangle 86"/>
              <p:cNvSpPr>
                <a:spLocks noChangeArrowheads="1"/>
              </p:cNvSpPr>
              <p:nvPr/>
            </p:nvSpPr>
            <p:spPr bwMode="auto">
              <a:xfrm>
                <a:off x="2462" y="1884"/>
                <a:ext cx="84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Line 87"/>
              <p:cNvSpPr>
                <a:spLocks noChangeShapeType="1"/>
              </p:cNvSpPr>
              <p:nvPr/>
            </p:nvSpPr>
            <p:spPr bwMode="auto">
              <a:xfrm>
                <a:off x="3312" y="1884"/>
                <a:ext cx="75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Rectangle 88"/>
              <p:cNvSpPr>
                <a:spLocks noChangeArrowheads="1"/>
              </p:cNvSpPr>
              <p:nvPr/>
            </p:nvSpPr>
            <p:spPr bwMode="auto">
              <a:xfrm>
                <a:off x="3312" y="1884"/>
                <a:ext cx="75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Line 89"/>
              <p:cNvSpPr>
                <a:spLocks noChangeShapeType="1"/>
              </p:cNvSpPr>
              <p:nvPr/>
            </p:nvSpPr>
            <p:spPr bwMode="auto">
              <a:xfrm>
                <a:off x="4073" y="1884"/>
                <a:ext cx="821"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Rectangle 90"/>
              <p:cNvSpPr>
                <a:spLocks noChangeArrowheads="1"/>
              </p:cNvSpPr>
              <p:nvPr/>
            </p:nvSpPr>
            <p:spPr bwMode="auto">
              <a:xfrm>
                <a:off x="4073" y="1884"/>
                <a:ext cx="821"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Line 91"/>
              <p:cNvSpPr>
                <a:spLocks noChangeShapeType="1"/>
              </p:cNvSpPr>
              <p:nvPr/>
            </p:nvSpPr>
            <p:spPr bwMode="auto">
              <a:xfrm>
                <a:off x="4899" y="1884"/>
                <a:ext cx="70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Rectangle 92"/>
              <p:cNvSpPr>
                <a:spLocks noChangeArrowheads="1"/>
              </p:cNvSpPr>
              <p:nvPr/>
            </p:nvSpPr>
            <p:spPr bwMode="auto">
              <a:xfrm>
                <a:off x="4899" y="1884"/>
                <a:ext cx="70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Line 93"/>
              <p:cNvSpPr>
                <a:spLocks noChangeShapeType="1"/>
              </p:cNvSpPr>
              <p:nvPr/>
            </p:nvSpPr>
            <p:spPr bwMode="auto">
              <a:xfrm>
                <a:off x="156" y="1980"/>
                <a:ext cx="545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Rectangle 94"/>
              <p:cNvSpPr>
                <a:spLocks noChangeArrowheads="1"/>
              </p:cNvSpPr>
              <p:nvPr/>
            </p:nvSpPr>
            <p:spPr bwMode="auto">
              <a:xfrm>
                <a:off x="156" y="1980"/>
                <a:ext cx="545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Line 95"/>
              <p:cNvSpPr>
                <a:spLocks noChangeShapeType="1"/>
              </p:cNvSpPr>
              <p:nvPr/>
            </p:nvSpPr>
            <p:spPr bwMode="auto">
              <a:xfrm>
                <a:off x="156" y="2076"/>
                <a:ext cx="1592"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Rectangle 96"/>
              <p:cNvSpPr>
                <a:spLocks noChangeArrowheads="1"/>
              </p:cNvSpPr>
              <p:nvPr/>
            </p:nvSpPr>
            <p:spPr bwMode="auto">
              <a:xfrm>
                <a:off x="156" y="2076"/>
                <a:ext cx="1592"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Line 97"/>
              <p:cNvSpPr>
                <a:spLocks noChangeShapeType="1"/>
              </p:cNvSpPr>
              <p:nvPr/>
            </p:nvSpPr>
            <p:spPr bwMode="auto">
              <a:xfrm>
                <a:off x="1752" y="2076"/>
                <a:ext cx="70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2" name="Rectangle 98"/>
              <p:cNvSpPr>
                <a:spLocks noChangeArrowheads="1"/>
              </p:cNvSpPr>
              <p:nvPr/>
            </p:nvSpPr>
            <p:spPr bwMode="auto">
              <a:xfrm>
                <a:off x="1752" y="2076"/>
                <a:ext cx="70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Line 99"/>
              <p:cNvSpPr>
                <a:spLocks noChangeShapeType="1"/>
              </p:cNvSpPr>
              <p:nvPr/>
            </p:nvSpPr>
            <p:spPr bwMode="auto">
              <a:xfrm>
                <a:off x="2462" y="2076"/>
                <a:ext cx="84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4" name="Rectangle 100"/>
              <p:cNvSpPr>
                <a:spLocks noChangeArrowheads="1"/>
              </p:cNvSpPr>
              <p:nvPr/>
            </p:nvSpPr>
            <p:spPr bwMode="auto">
              <a:xfrm>
                <a:off x="2462" y="2076"/>
                <a:ext cx="84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Line 101"/>
              <p:cNvSpPr>
                <a:spLocks noChangeShapeType="1"/>
              </p:cNvSpPr>
              <p:nvPr/>
            </p:nvSpPr>
            <p:spPr bwMode="auto">
              <a:xfrm>
                <a:off x="3312" y="2076"/>
                <a:ext cx="75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6" name="Rectangle 102"/>
              <p:cNvSpPr>
                <a:spLocks noChangeArrowheads="1"/>
              </p:cNvSpPr>
              <p:nvPr/>
            </p:nvSpPr>
            <p:spPr bwMode="auto">
              <a:xfrm>
                <a:off x="3312" y="2076"/>
                <a:ext cx="75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Line 103"/>
              <p:cNvSpPr>
                <a:spLocks noChangeShapeType="1"/>
              </p:cNvSpPr>
              <p:nvPr/>
            </p:nvSpPr>
            <p:spPr bwMode="auto">
              <a:xfrm>
                <a:off x="4073" y="2076"/>
                <a:ext cx="821"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8" name="Rectangle 104"/>
              <p:cNvSpPr>
                <a:spLocks noChangeArrowheads="1"/>
              </p:cNvSpPr>
              <p:nvPr/>
            </p:nvSpPr>
            <p:spPr bwMode="auto">
              <a:xfrm>
                <a:off x="4073" y="2076"/>
                <a:ext cx="821"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Line 105"/>
              <p:cNvSpPr>
                <a:spLocks noChangeShapeType="1"/>
              </p:cNvSpPr>
              <p:nvPr/>
            </p:nvSpPr>
            <p:spPr bwMode="auto">
              <a:xfrm>
                <a:off x="4899" y="2076"/>
                <a:ext cx="70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Rectangle 106"/>
              <p:cNvSpPr>
                <a:spLocks noChangeArrowheads="1"/>
              </p:cNvSpPr>
              <p:nvPr/>
            </p:nvSpPr>
            <p:spPr bwMode="auto">
              <a:xfrm>
                <a:off x="4899" y="2076"/>
                <a:ext cx="70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Line 107"/>
              <p:cNvSpPr>
                <a:spLocks noChangeShapeType="1"/>
              </p:cNvSpPr>
              <p:nvPr/>
            </p:nvSpPr>
            <p:spPr bwMode="auto">
              <a:xfrm>
                <a:off x="156" y="2173"/>
                <a:ext cx="1592"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Rectangle 108"/>
              <p:cNvSpPr>
                <a:spLocks noChangeArrowheads="1"/>
              </p:cNvSpPr>
              <p:nvPr/>
            </p:nvSpPr>
            <p:spPr bwMode="auto">
              <a:xfrm>
                <a:off x="156" y="2173"/>
                <a:ext cx="1592"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Line 109"/>
              <p:cNvSpPr>
                <a:spLocks noChangeShapeType="1"/>
              </p:cNvSpPr>
              <p:nvPr/>
            </p:nvSpPr>
            <p:spPr bwMode="auto">
              <a:xfrm>
                <a:off x="1752" y="2173"/>
                <a:ext cx="70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Rectangle 110"/>
              <p:cNvSpPr>
                <a:spLocks noChangeArrowheads="1"/>
              </p:cNvSpPr>
              <p:nvPr/>
            </p:nvSpPr>
            <p:spPr bwMode="auto">
              <a:xfrm>
                <a:off x="1752" y="2173"/>
                <a:ext cx="70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Line 111"/>
              <p:cNvSpPr>
                <a:spLocks noChangeShapeType="1"/>
              </p:cNvSpPr>
              <p:nvPr/>
            </p:nvSpPr>
            <p:spPr bwMode="auto">
              <a:xfrm>
                <a:off x="2462" y="2173"/>
                <a:ext cx="84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Rectangle 112"/>
              <p:cNvSpPr>
                <a:spLocks noChangeArrowheads="1"/>
              </p:cNvSpPr>
              <p:nvPr/>
            </p:nvSpPr>
            <p:spPr bwMode="auto">
              <a:xfrm>
                <a:off x="2462" y="2173"/>
                <a:ext cx="84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Line 113"/>
              <p:cNvSpPr>
                <a:spLocks noChangeShapeType="1"/>
              </p:cNvSpPr>
              <p:nvPr/>
            </p:nvSpPr>
            <p:spPr bwMode="auto">
              <a:xfrm>
                <a:off x="3312" y="2173"/>
                <a:ext cx="75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Rectangle 114"/>
              <p:cNvSpPr>
                <a:spLocks noChangeArrowheads="1"/>
              </p:cNvSpPr>
              <p:nvPr/>
            </p:nvSpPr>
            <p:spPr bwMode="auto">
              <a:xfrm>
                <a:off x="3312" y="2173"/>
                <a:ext cx="75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Line 115"/>
              <p:cNvSpPr>
                <a:spLocks noChangeShapeType="1"/>
              </p:cNvSpPr>
              <p:nvPr/>
            </p:nvSpPr>
            <p:spPr bwMode="auto">
              <a:xfrm>
                <a:off x="4073" y="2173"/>
                <a:ext cx="821"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0" name="Rectangle 116"/>
              <p:cNvSpPr>
                <a:spLocks noChangeArrowheads="1"/>
              </p:cNvSpPr>
              <p:nvPr/>
            </p:nvSpPr>
            <p:spPr bwMode="auto">
              <a:xfrm>
                <a:off x="4073" y="2173"/>
                <a:ext cx="821"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Line 117"/>
              <p:cNvSpPr>
                <a:spLocks noChangeShapeType="1"/>
              </p:cNvSpPr>
              <p:nvPr/>
            </p:nvSpPr>
            <p:spPr bwMode="auto">
              <a:xfrm>
                <a:off x="4899" y="2173"/>
                <a:ext cx="70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2" name="Rectangle 118"/>
              <p:cNvSpPr>
                <a:spLocks noChangeArrowheads="1"/>
              </p:cNvSpPr>
              <p:nvPr/>
            </p:nvSpPr>
            <p:spPr bwMode="auto">
              <a:xfrm>
                <a:off x="4899" y="2173"/>
                <a:ext cx="70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Line 119"/>
              <p:cNvSpPr>
                <a:spLocks noChangeShapeType="1"/>
              </p:cNvSpPr>
              <p:nvPr/>
            </p:nvSpPr>
            <p:spPr bwMode="auto">
              <a:xfrm>
                <a:off x="156" y="2269"/>
                <a:ext cx="1592"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4" name="Rectangle 120"/>
              <p:cNvSpPr>
                <a:spLocks noChangeArrowheads="1"/>
              </p:cNvSpPr>
              <p:nvPr/>
            </p:nvSpPr>
            <p:spPr bwMode="auto">
              <a:xfrm>
                <a:off x="156" y="2269"/>
                <a:ext cx="1592"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Line 121"/>
              <p:cNvSpPr>
                <a:spLocks noChangeShapeType="1"/>
              </p:cNvSpPr>
              <p:nvPr/>
            </p:nvSpPr>
            <p:spPr bwMode="auto">
              <a:xfrm>
                <a:off x="1752" y="2269"/>
                <a:ext cx="70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6" name="Rectangle 122"/>
              <p:cNvSpPr>
                <a:spLocks noChangeArrowheads="1"/>
              </p:cNvSpPr>
              <p:nvPr/>
            </p:nvSpPr>
            <p:spPr bwMode="auto">
              <a:xfrm>
                <a:off x="1752" y="2269"/>
                <a:ext cx="70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Line 123"/>
              <p:cNvSpPr>
                <a:spLocks noChangeShapeType="1"/>
              </p:cNvSpPr>
              <p:nvPr/>
            </p:nvSpPr>
            <p:spPr bwMode="auto">
              <a:xfrm>
                <a:off x="2462" y="2269"/>
                <a:ext cx="84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8" name="Rectangle 124"/>
              <p:cNvSpPr>
                <a:spLocks noChangeArrowheads="1"/>
              </p:cNvSpPr>
              <p:nvPr/>
            </p:nvSpPr>
            <p:spPr bwMode="auto">
              <a:xfrm>
                <a:off x="2462" y="2269"/>
                <a:ext cx="84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Line 125"/>
              <p:cNvSpPr>
                <a:spLocks noChangeShapeType="1"/>
              </p:cNvSpPr>
              <p:nvPr/>
            </p:nvSpPr>
            <p:spPr bwMode="auto">
              <a:xfrm>
                <a:off x="3312" y="2269"/>
                <a:ext cx="756"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0" name="Rectangle 126"/>
              <p:cNvSpPr>
                <a:spLocks noChangeArrowheads="1"/>
              </p:cNvSpPr>
              <p:nvPr/>
            </p:nvSpPr>
            <p:spPr bwMode="auto">
              <a:xfrm>
                <a:off x="3312" y="2269"/>
                <a:ext cx="756"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Line 127"/>
              <p:cNvSpPr>
                <a:spLocks noChangeShapeType="1"/>
              </p:cNvSpPr>
              <p:nvPr/>
            </p:nvSpPr>
            <p:spPr bwMode="auto">
              <a:xfrm>
                <a:off x="4073" y="2269"/>
                <a:ext cx="821"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2" name="Rectangle 128"/>
              <p:cNvSpPr>
                <a:spLocks noChangeArrowheads="1"/>
              </p:cNvSpPr>
              <p:nvPr/>
            </p:nvSpPr>
            <p:spPr bwMode="auto">
              <a:xfrm>
                <a:off x="4073" y="2269"/>
                <a:ext cx="821"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Line 129"/>
              <p:cNvSpPr>
                <a:spLocks noChangeShapeType="1"/>
              </p:cNvSpPr>
              <p:nvPr/>
            </p:nvSpPr>
            <p:spPr bwMode="auto">
              <a:xfrm>
                <a:off x="4899" y="2269"/>
                <a:ext cx="705" cy="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4" name="Rectangle 130"/>
              <p:cNvSpPr>
                <a:spLocks noChangeArrowheads="1"/>
              </p:cNvSpPr>
              <p:nvPr/>
            </p:nvSpPr>
            <p:spPr bwMode="auto">
              <a:xfrm>
                <a:off x="4899" y="2269"/>
                <a:ext cx="705"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Line 131"/>
              <p:cNvSpPr>
                <a:spLocks noChangeShapeType="1"/>
              </p:cNvSpPr>
              <p:nvPr/>
            </p:nvSpPr>
            <p:spPr bwMode="auto">
              <a:xfrm>
                <a:off x="151" y="1629"/>
                <a:ext cx="0" cy="741"/>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6" name="Rectangle 132"/>
              <p:cNvSpPr>
                <a:spLocks noChangeArrowheads="1"/>
              </p:cNvSpPr>
              <p:nvPr/>
            </p:nvSpPr>
            <p:spPr bwMode="auto">
              <a:xfrm>
                <a:off x="151" y="1629"/>
                <a:ext cx="5" cy="74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Line 133"/>
              <p:cNvSpPr>
                <a:spLocks noChangeShapeType="1"/>
              </p:cNvSpPr>
              <p:nvPr/>
            </p:nvSpPr>
            <p:spPr bwMode="auto">
              <a:xfrm>
                <a:off x="313" y="1730"/>
                <a:ext cx="0" cy="250"/>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8" name="Rectangle 134"/>
              <p:cNvSpPr>
                <a:spLocks noChangeArrowheads="1"/>
              </p:cNvSpPr>
              <p:nvPr/>
            </p:nvSpPr>
            <p:spPr bwMode="auto">
              <a:xfrm>
                <a:off x="313" y="1730"/>
                <a:ext cx="5" cy="2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Line 135"/>
              <p:cNvSpPr>
                <a:spLocks noChangeShapeType="1"/>
              </p:cNvSpPr>
              <p:nvPr/>
            </p:nvSpPr>
            <p:spPr bwMode="auto">
              <a:xfrm>
                <a:off x="1748" y="1633"/>
                <a:ext cx="0" cy="7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0" name="Rectangle 136"/>
              <p:cNvSpPr>
                <a:spLocks noChangeArrowheads="1"/>
              </p:cNvSpPr>
              <p:nvPr/>
            </p:nvSpPr>
            <p:spPr bwMode="auto">
              <a:xfrm>
                <a:off x="1748" y="1633"/>
                <a:ext cx="4" cy="7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Line 137"/>
              <p:cNvSpPr>
                <a:spLocks noChangeShapeType="1"/>
              </p:cNvSpPr>
              <p:nvPr/>
            </p:nvSpPr>
            <p:spPr bwMode="auto">
              <a:xfrm>
                <a:off x="2458" y="1633"/>
                <a:ext cx="0" cy="7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2" name="Rectangle 138"/>
              <p:cNvSpPr>
                <a:spLocks noChangeArrowheads="1"/>
              </p:cNvSpPr>
              <p:nvPr/>
            </p:nvSpPr>
            <p:spPr bwMode="auto">
              <a:xfrm>
                <a:off x="2458" y="1633"/>
                <a:ext cx="4" cy="7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Line 139"/>
              <p:cNvSpPr>
                <a:spLocks noChangeShapeType="1"/>
              </p:cNvSpPr>
              <p:nvPr/>
            </p:nvSpPr>
            <p:spPr bwMode="auto">
              <a:xfrm>
                <a:off x="3307" y="1633"/>
                <a:ext cx="0" cy="7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4" name="Rectangle 140"/>
              <p:cNvSpPr>
                <a:spLocks noChangeArrowheads="1"/>
              </p:cNvSpPr>
              <p:nvPr/>
            </p:nvSpPr>
            <p:spPr bwMode="auto">
              <a:xfrm>
                <a:off x="3307" y="1633"/>
                <a:ext cx="5" cy="7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Line 141"/>
              <p:cNvSpPr>
                <a:spLocks noChangeShapeType="1"/>
              </p:cNvSpPr>
              <p:nvPr/>
            </p:nvSpPr>
            <p:spPr bwMode="auto">
              <a:xfrm>
                <a:off x="4068" y="1633"/>
                <a:ext cx="0" cy="7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6" name="Rectangle 142"/>
              <p:cNvSpPr>
                <a:spLocks noChangeArrowheads="1"/>
              </p:cNvSpPr>
              <p:nvPr/>
            </p:nvSpPr>
            <p:spPr bwMode="auto">
              <a:xfrm>
                <a:off x="4068" y="1633"/>
                <a:ext cx="5" cy="7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Line 143"/>
              <p:cNvSpPr>
                <a:spLocks noChangeShapeType="1"/>
              </p:cNvSpPr>
              <p:nvPr/>
            </p:nvSpPr>
            <p:spPr bwMode="auto">
              <a:xfrm>
                <a:off x="4894" y="1633"/>
                <a:ext cx="0" cy="7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8" name="Rectangle 144"/>
              <p:cNvSpPr>
                <a:spLocks noChangeArrowheads="1"/>
              </p:cNvSpPr>
              <p:nvPr/>
            </p:nvSpPr>
            <p:spPr bwMode="auto">
              <a:xfrm>
                <a:off x="4894" y="1633"/>
                <a:ext cx="5" cy="7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Line 145"/>
              <p:cNvSpPr>
                <a:spLocks noChangeShapeType="1"/>
              </p:cNvSpPr>
              <p:nvPr/>
            </p:nvSpPr>
            <p:spPr bwMode="auto">
              <a:xfrm>
                <a:off x="156" y="2365"/>
                <a:ext cx="545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0" name="Rectangle 146"/>
              <p:cNvSpPr>
                <a:spLocks noChangeArrowheads="1"/>
              </p:cNvSpPr>
              <p:nvPr/>
            </p:nvSpPr>
            <p:spPr bwMode="auto">
              <a:xfrm>
                <a:off x="156" y="2365"/>
                <a:ext cx="545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Line 147"/>
              <p:cNvSpPr>
                <a:spLocks noChangeShapeType="1"/>
              </p:cNvSpPr>
              <p:nvPr/>
            </p:nvSpPr>
            <p:spPr bwMode="auto">
              <a:xfrm>
                <a:off x="5604" y="1633"/>
                <a:ext cx="0" cy="73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2" name="Rectangle 148"/>
              <p:cNvSpPr>
                <a:spLocks noChangeArrowheads="1"/>
              </p:cNvSpPr>
              <p:nvPr/>
            </p:nvSpPr>
            <p:spPr bwMode="auto">
              <a:xfrm>
                <a:off x="5604" y="1633"/>
                <a:ext cx="5" cy="7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Line 149"/>
              <p:cNvSpPr>
                <a:spLocks noChangeShapeType="1"/>
              </p:cNvSpPr>
              <p:nvPr/>
            </p:nvSpPr>
            <p:spPr bwMode="auto">
              <a:xfrm>
                <a:off x="151" y="2370"/>
                <a:ext cx="0" cy="9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4" name="Rectangle 150"/>
              <p:cNvSpPr>
                <a:spLocks noChangeArrowheads="1"/>
              </p:cNvSpPr>
              <p:nvPr/>
            </p:nvSpPr>
            <p:spPr bwMode="auto">
              <a:xfrm>
                <a:off x="151" y="2370"/>
                <a:ext cx="5" cy="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Line 151"/>
              <p:cNvSpPr>
                <a:spLocks noChangeShapeType="1"/>
              </p:cNvSpPr>
              <p:nvPr/>
            </p:nvSpPr>
            <p:spPr bwMode="auto">
              <a:xfrm>
                <a:off x="156" y="2462"/>
                <a:ext cx="545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6" name="Rectangle 152"/>
              <p:cNvSpPr>
                <a:spLocks noChangeArrowheads="1"/>
              </p:cNvSpPr>
              <p:nvPr/>
            </p:nvSpPr>
            <p:spPr bwMode="auto">
              <a:xfrm>
                <a:off x="156" y="2462"/>
                <a:ext cx="5453" cy="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Line 153"/>
              <p:cNvSpPr>
                <a:spLocks noChangeShapeType="1"/>
              </p:cNvSpPr>
              <p:nvPr/>
            </p:nvSpPr>
            <p:spPr bwMode="auto">
              <a:xfrm>
                <a:off x="5604" y="2370"/>
                <a:ext cx="0" cy="9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8" name="Rectangle 154"/>
              <p:cNvSpPr>
                <a:spLocks noChangeArrowheads="1"/>
              </p:cNvSpPr>
              <p:nvPr/>
            </p:nvSpPr>
            <p:spPr bwMode="auto">
              <a:xfrm>
                <a:off x="5604" y="2370"/>
                <a:ext cx="5" cy="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Line 155"/>
              <p:cNvSpPr>
                <a:spLocks noChangeShapeType="1"/>
              </p:cNvSpPr>
              <p:nvPr/>
            </p:nvSpPr>
            <p:spPr bwMode="auto">
              <a:xfrm>
                <a:off x="151" y="2462"/>
                <a:ext cx="0" cy="19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0" name="Rectangle 156"/>
              <p:cNvSpPr>
                <a:spLocks noChangeArrowheads="1"/>
              </p:cNvSpPr>
              <p:nvPr/>
            </p:nvSpPr>
            <p:spPr bwMode="auto">
              <a:xfrm>
                <a:off x="151" y="2462"/>
                <a:ext cx="5" cy="19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Line 157"/>
              <p:cNvSpPr>
                <a:spLocks noChangeShapeType="1"/>
              </p:cNvSpPr>
              <p:nvPr/>
            </p:nvSpPr>
            <p:spPr bwMode="auto">
              <a:xfrm>
                <a:off x="313" y="2370"/>
                <a:ext cx="0" cy="9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2" name="Rectangle 158"/>
              <p:cNvSpPr>
                <a:spLocks noChangeArrowheads="1"/>
              </p:cNvSpPr>
              <p:nvPr/>
            </p:nvSpPr>
            <p:spPr bwMode="auto">
              <a:xfrm>
                <a:off x="313" y="2370"/>
                <a:ext cx="5" cy="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Line 159"/>
              <p:cNvSpPr>
                <a:spLocks noChangeShapeType="1"/>
              </p:cNvSpPr>
              <p:nvPr/>
            </p:nvSpPr>
            <p:spPr bwMode="auto">
              <a:xfrm>
                <a:off x="1748" y="2370"/>
                <a:ext cx="0" cy="9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4" name="Rectangle 160"/>
              <p:cNvSpPr>
                <a:spLocks noChangeArrowheads="1"/>
              </p:cNvSpPr>
              <p:nvPr/>
            </p:nvSpPr>
            <p:spPr bwMode="auto">
              <a:xfrm>
                <a:off x="1748" y="2370"/>
                <a:ext cx="4" cy="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Line 161"/>
              <p:cNvSpPr>
                <a:spLocks noChangeShapeType="1"/>
              </p:cNvSpPr>
              <p:nvPr/>
            </p:nvSpPr>
            <p:spPr bwMode="auto">
              <a:xfrm>
                <a:off x="2458" y="2370"/>
                <a:ext cx="0" cy="9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6" name="Rectangle 162"/>
              <p:cNvSpPr>
                <a:spLocks noChangeArrowheads="1"/>
              </p:cNvSpPr>
              <p:nvPr/>
            </p:nvSpPr>
            <p:spPr bwMode="auto">
              <a:xfrm>
                <a:off x="2458" y="2370"/>
                <a:ext cx="4" cy="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Line 163"/>
              <p:cNvSpPr>
                <a:spLocks noChangeShapeType="1"/>
              </p:cNvSpPr>
              <p:nvPr/>
            </p:nvSpPr>
            <p:spPr bwMode="auto">
              <a:xfrm>
                <a:off x="3307" y="2370"/>
                <a:ext cx="0" cy="9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8" name="Rectangle 164"/>
              <p:cNvSpPr>
                <a:spLocks noChangeArrowheads="1"/>
              </p:cNvSpPr>
              <p:nvPr/>
            </p:nvSpPr>
            <p:spPr bwMode="auto">
              <a:xfrm>
                <a:off x="3307" y="2370"/>
                <a:ext cx="5" cy="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Line 165"/>
              <p:cNvSpPr>
                <a:spLocks noChangeShapeType="1"/>
              </p:cNvSpPr>
              <p:nvPr/>
            </p:nvSpPr>
            <p:spPr bwMode="auto">
              <a:xfrm>
                <a:off x="4068" y="2370"/>
                <a:ext cx="0" cy="9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0" name="Rectangle 166"/>
              <p:cNvSpPr>
                <a:spLocks noChangeArrowheads="1"/>
              </p:cNvSpPr>
              <p:nvPr/>
            </p:nvSpPr>
            <p:spPr bwMode="auto">
              <a:xfrm>
                <a:off x="4068" y="2370"/>
                <a:ext cx="5" cy="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Line 167"/>
              <p:cNvSpPr>
                <a:spLocks noChangeShapeType="1"/>
              </p:cNvSpPr>
              <p:nvPr/>
            </p:nvSpPr>
            <p:spPr bwMode="auto">
              <a:xfrm>
                <a:off x="4894" y="2370"/>
                <a:ext cx="0" cy="92"/>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2" name="Rectangle 168"/>
              <p:cNvSpPr>
                <a:spLocks noChangeArrowheads="1"/>
              </p:cNvSpPr>
              <p:nvPr/>
            </p:nvSpPr>
            <p:spPr bwMode="auto">
              <a:xfrm>
                <a:off x="4894" y="2370"/>
                <a:ext cx="5" cy="9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Line 169"/>
              <p:cNvSpPr>
                <a:spLocks noChangeShapeType="1"/>
              </p:cNvSpPr>
              <p:nvPr/>
            </p:nvSpPr>
            <p:spPr bwMode="auto">
              <a:xfrm>
                <a:off x="156" y="2654"/>
                <a:ext cx="545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4" name="Rectangle 170"/>
              <p:cNvSpPr>
                <a:spLocks noChangeArrowheads="1"/>
              </p:cNvSpPr>
              <p:nvPr/>
            </p:nvSpPr>
            <p:spPr bwMode="auto">
              <a:xfrm>
                <a:off x="156" y="2654"/>
                <a:ext cx="5453"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Line 171"/>
              <p:cNvSpPr>
                <a:spLocks noChangeShapeType="1"/>
              </p:cNvSpPr>
              <p:nvPr/>
            </p:nvSpPr>
            <p:spPr bwMode="auto">
              <a:xfrm>
                <a:off x="5604" y="2466"/>
                <a:ext cx="0" cy="193"/>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6" name="Rectangle 172"/>
              <p:cNvSpPr>
                <a:spLocks noChangeArrowheads="1"/>
              </p:cNvSpPr>
              <p:nvPr/>
            </p:nvSpPr>
            <p:spPr bwMode="auto">
              <a:xfrm>
                <a:off x="5604" y="2466"/>
                <a:ext cx="5" cy="19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Line 173"/>
              <p:cNvSpPr>
                <a:spLocks noChangeShapeType="1"/>
              </p:cNvSpPr>
              <p:nvPr/>
            </p:nvSpPr>
            <p:spPr bwMode="auto">
              <a:xfrm>
                <a:off x="151" y="265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8" name="Rectangle 174"/>
              <p:cNvSpPr>
                <a:spLocks noChangeArrowheads="1"/>
              </p:cNvSpPr>
              <p:nvPr/>
            </p:nvSpPr>
            <p:spPr bwMode="auto">
              <a:xfrm>
                <a:off x="151" y="2659"/>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Line 175"/>
              <p:cNvSpPr>
                <a:spLocks noChangeShapeType="1"/>
              </p:cNvSpPr>
              <p:nvPr/>
            </p:nvSpPr>
            <p:spPr bwMode="auto">
              <a:xfrm>
                <a:off x="313" y="265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0" name="Rectangle 176"/>
              <p:cNvSpPr>
                <a:spLocks noChangeArrowheads="1"/>
              </p:cNvSpPr>
              <p:nvPr/>
            </p:nvSpPr>
            <p:spPr bwMode="auto">
              <a:xfrm>
                <a:off x="313" y="2659"/>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Line 177"/>
              <p:cNvSpPr>
                <a:spLocks noChangeShapeType="1"/>
              </p:cNvSpPr>
              <p:nvPr/>
            </p:nvSpPr>
            <p:spPr bwMode="auto">
              <a:xfrm>
                <a:off x="1748" y="265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2" name="Rectangle 178"/>
              <p:cNvSpPr>
                <a:spLocks noChangeArrowheads="1"/>
              </p:cNvSpPr>
              <p:nvPr/>
            </p:nvSpPr>
            <p:spPr bwMode="auto">
              <a:xfrm>
                <a:off x="1748" y="2659"/>
                <a:ext cx="4"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Line 179"/>
              <p:cNvSpPr>
                <a:spLocks noChangeShapeType="1"/>
              </p:cNvSpPr>
              <p:nvPr/>
            </p:nvSpPr>
            <p:spPr bwMode="auto">
              <a:xfrm>
                <a:off x="2458" y="265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4" name="Rectangle 180"/>
              <p:cNvSpPr>
                <a:spLocks noChangeArrowheads="1"/>
              </p:cNvSpPr>
              <p:nvPr/>
            </p:nvSpPr>
            <p:spPr bwMode="auto">
              <a:xfrm>
                <a:off x="2458" y="2659"/>
                <a:ext cx="4"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Line 181"/>
              <p:cNvSpPr>
                <a:spLocks noChangeShapeType="1"/>
              </p:cNvSpPr>
              <p:nvPr/>
            </p:nvSpPr>
            <p:spPr bwMode="auto">
              <a:xfrm>
                <a:off x="3307" y="265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6" name="Rectangle 182"/>
              <p:cNvSpPr>
                <a:spLocks noChangeArrowheads="1"/>
              </p:cNvSpPr>
              <p:nvPr/>
            </p:nvSpPr>
            <p:spPr bwMode="auto">
              <a:xfrm>
                <a:off x="3307" y="2659"/>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Line 183"/>
              <p:cNvSpPr>
                <a:spLocks noChangeShapeType="1"/>
              </p:cNvSpPr>
              <p:nvPr/>
            </p:nvSpPr>
            <p:spPr bwMode="auto">
              <a:xfrm>
                <a:off x="4068" y="265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8" name="Rectangle 184"/>
              <p:cNvSpPr>
                <a:spLocks noChangeArrowheads="1"/>
              </p:cNvSpPr>
              <p:nvPr/>
            </p:nvSpPr>
            <p:spPr bwMode="auto">
              <a:xfrm>
                <a:off x="4068" y="2659"/>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Line 185"/>
              <p:cNvSpPr>
                <a:spLocks noChangeShapeType="1"/>
              </p:cNvSpPr>
              <p:nvPr/>
            </p:nvSpPr>
            <p:spPr bwMode="auto">
              <a:xfrm>
                <a:off x="4894" y="265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0" name="Rectangle 186"/>
              <p:cNvSpPr>
                <a:spLocks noChangeArrowheads="1"/>
              </p:cNvSpPr>
              <p:nvPr/>
            </p:nvSpPr>
            <p:spPr bwMode="auto">
              <a:xfrm>
                <a:off x="4894" y="2659"/>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Line 187"/>
              <p:cNvSpPr>
                <a:spLocks noChangeShapeType="1"/>
              </p:cNvSpPr>
              <p:nvPr/>
            </p:nvSpPr>
            <p:spPr bwMode="auto">
              <a:xfrm>
                <a:off x="5604" y="265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2" name="Rectangle 188"/>
              <p:cNvSpPr>
                <a:spLocks noChangeArrowheads="1"/>
              </p:cNvSpPr>
              <p:nvPr/>
            </p:nvSpPr>
            <p:spPr bwMode="auto">
              <a:xfrm>
                <a:off x="5604" y="2659"/>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Line 189"/>
              <p:cNvSpPr>
                <a:spLocks noChangeShapeType="1"/>
              </p:cNvSpPr>
              <p:nvPr/>
            </p:nvSpPr>
            <p:spPr bwMode="auto">
              <a:xfrm>
                <a:off x="151" y="1335"/>
                <a:ext cx="5458" cy="1"/>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4" name="Rectangle 190"/>
              <p:cNvSpPr>
                <a:spLocks noChangeArrowheads="1"/>
              </p:cNvSpPr>
              <p:nvPr/>
            </p:nvSpPr>
            <p:spPr bwMode="auto">
              <a:xfrm>
                <a:off x="151" y="1335"/>
                <a:ext cx="5463" cy="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Line 191"/>
              <p:cNvSpPr>
                <a:spLocks noChangeShapeType="1"/>
              </p:cNvSpPr>
              <p:nvPr/>
            </p:nvSpPr>
            <p:spPr bwMode="auto">
              <a:xfrm>
                <a:off x="5609" y="1629"/>
                <a:ext cx="1" cy="1"/>
              </a:xfrm>
              <a:prstGeom prst="line">
                <a:avLst/>
              </a:prstGeom>
              <a:noFill/>
              <a:ln w="0">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6" name="Rectangle 192"/>
              <p:cNvSpPr>
                <a:spLocks noChangeArrowheads="1"/>
              </p:cNvSpPr>
              <p:nvPr/>
            </p:nvSpPr>
            <p:spPr bwMode="auto">
              <a:xfrm>
                <a:off x="5609" y="1629"/>
                <a:ext cx="5" cy="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Line 193"/>
              <p:cNvSpPr>
                <a:spLocks noChangeShapeType="1"/>
              </p:cNvSpPr>
              <p:nvPr/>
            </p:nvSpPr>
            <p:spPr bwMode="auto">
              <a:xfrm>
                <a:off x="5609" y="172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8" name="Rectangle 194"/>
              <p:cNvSpPr>
                <a:spLocks noChangeArrowheads="1"/>
              </p:cNvSpPr>
              <p:nvPr/>
            </p:nvSpPr>
            <p:spPr bwMode="auto">
              <a:xfrm>
                <a:off x="5609" y="1725"/>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Line 195"/>
              <p:cNvSpPr>
                <a:spLocks noChangeShapeType="1"/>
              </p:cNvSpPr>
              <p:nvPr/>
            </p:nvSpPr>
            <p:spPr bwMode="auto">
              <a:xfrm>
                <a:off x="5609" y="1821"/>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0" name="Rectangle 196"/>
              <p:cNvSpPr>
                <a:spLocks noChangeArrowheads="1"/>
              </p:cNvSpPr>
              <p:nvPr/>
            </p:nvSpPr>
            <p:spPr bwMode="auto">
              <a:xfrm>
                <a:off x="5609" y="1821"/>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Line 197"/>
              <p:cNvSpPr>
                <a:spLocks noChangeShapeType="1"/>
              </p:cNvSpPr>
              <p:nvPr/>
            </p:nvSpPr>
            <p:spPr bwMode="auto">
              <a:xfrm>
                <a:off x="5609" y="188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2" name="Rectangle 198"/>
              <p:cNvSpPr>
                <a:spLocks noChangeArrowheads="1"/>
              </p:cNvSpPr>
              <p:nvPr/>
            </p:nvSpPr>
            <p:spPr bwMode="auto">
              <a:xfrm>
                <a:off x="5609" y="1884"/>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Line 199"/>
              <p:cNvSpPr>
                <a:spLocks noChangeShapeType="1"/>
              </p:cNvSpPr>
              <p:nvPr/>
            </p:nvSpPr>
            <p:spPr bwMode="auto">
              <a:xfrm>
                <a:off x="5609" y="1980"/>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4" name="Rectangle 200"/>
              <p:cNvSpPr>
                <a:spLocks noChangeArrowheads="1"/>
              </p:cNvSpPr>
              <p:nvPr/>
            </p:nvSpPr>
            <p:spPr bwMode="auto">
              <a:xfrm>
                <a:off x="5609" y="1980"/>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Line 201"/>
              <p:cNvSpPr>
                <a:spLocks noChangeShapeType="1"/>
              </p:cNvSpPr>
              <p:nvPr/>
            </p:nvSpPr>
            <p:spPr bwMode="auto">
              <a:xfrm>
                <a:off x="5609" y="2076"/>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6" name="Rectangle 202"/>
              <p:cNvSpPr>
                <a:spLocks noChangeArrowheads="1"/>
              </p:cNvSpPr>
              <p:nvPr/>
            </p:nvSpPr>
            <p:spPr bwMode="auto">
              <a:xfrm>
                <a:off x="5609" y="2076"/>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Line 203"/>
              <p:cNvSpPr>
                <a:spLocks noChangeShapeType="1"/>
              </p:cNvSpPr>
              <p:nvPr/>
            </p:nvSpPr>
            <p:spPr bwMode="auto">
              <a:xfrm>
                <a:off x="5609" y="2173"/>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8" name="Rectangle 204"/>
              <p:cNvSpPr>
                <a:spLocks noChangeArrowheads="1"/>
              </p:cNvSpPr>
              <p:nvPr/>
            </p:nvSpPr>
            <p:spPr bwMode="auto">
              <a:xfrm>
                <a:off x="5609" y="2173"/>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 name="Line 206"/>
            <p:cNvSpPr>
              <a:spLocks noChangeShapeType="1"/>
            </p:cNvSpPr>
            <p:nvPr/>
          </p:nvSpPr>
          <p:spPr bwMode="auto">
            <a:xfrm>
              <a:off x="5609" y="2269"/>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Rectangle 207"/>
            <p:cNvSpPr>
              <a:spLocks noChangeArrowheads="1"/>
            </p:cNvSpPr>
            <p:nvPr/>
          </p:nvSpPr>
          <p:spPr bwMode="auto">
            <a:xfrm>
              <a:off x="5609" y="2269"/>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Line 208"/>
            <p:cNvSpPr>
              <a:spLocks noChangeShapeType="1"/>
            </p:cNvSpPr>
            <p:nvPr/>
          </p:nvSpPr>
          <p:spPr bwMode="auto">
            <a:xfrm>
              <a:off x="5609" y="2365"/>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 name="Rectangle 209"/>
            <p:cNvSpPr>
              <a:spLocks noChangeArrowheads="1"/>
            </p:cNvSpPr>
            <p:nvPr/>
          </p:nvSpPr>
          <p:spPr bwMode="auto">
            <a:xfrm>
              <a:off x="5609" y="2365"/>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Line 210"/>
            <p:cNvSpPr>
              <a:spLocks noChangeShapeType="1"/>
            </p:cNvSpPr>
            <p:nvPr/>
          </p:nvSpPr>
          <p:spPr bwMode="auto">
            <a:xfrm>
              <a:off x="5609" y="2462"/>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Rectangle 211"/>
            <p:cNvSpPr>
              <a:spLocks noChangeArrowheads="1"/>
            </p:cNvSpPr>
            <p:nvPr/>
          </p:nvSpPr>
          <p:spPr bwMode="auto">
            <a:xfrm>
              <a:off x="5609" y="2462"/>
              <a:ext cx="5" cy="4"/>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Line 212"/>
            <p:cNvSpPr>
              <a:spLocks noChangeShapeType="1"/>
            </p:cNvSpPr>
            <p:nvPr/>
          </p:nvSpPr>
          <p:spPr bwMode="auto">
            <a:xfrm>
              <a:off x="5609" y="2558"/>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Rectangle 213"/>
            <p:cNvSpPr>
              <a:spLocks noChangeArrowheads="1"/>
            </p:cNvSpPr>
            <p:nvPr/>
          </p:nvSpPr>
          <p:spPr bwMode="auto">
            <a:xfrm>
              <a:off x="5609" y="2558"/>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Line 214"/>
            <p:cNvSpPr>
              <a:spLocks noChangeShapeType="1"/>
            </p:cNvSpPr>
            <p:nvPr/>
          </p:nvSpPr>
          <p:spPr bwMode="auto">
            <a:xfrm>
              <a:off x="5609" y="2654"/>
              <a:ext cx="1" cy="1"/>
            </a:xfrm>
            <a:prstGeom prst="line">
              <a:avLst/>
            </a:prstGeom>
            <a:noFill/>
            <a:ln w="0">
              <a:solidFill>
                <a:srgbClr val="D4D4D4"/>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Rectangle 215"/>
            <p:cNvSpPr>
              <a:spLocks noChangeArrowheads="1"/>
            </p:cNvSpPr>
            <p:nvPr/>
          </p:nvSpPr>
          <p:spPr bwMode="auto">
            <a:xfrm>
              <a:off x="5609" y="2654"/>
              <a:ext cx="5" cy="5"/>
            </a:xfrm>
            <a:prstGeom prst="rect">
              <a:avLst/>
            </a:prstGeom>
            <a:solidFill>
              <a:srgbClr val="D4D4D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959212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Passive Enrollment </a:t>
            </a:r>
            <a:r>
              <a:rPr lang="en-US" dirty="0" smtClean="0"/>
              <a:t>Process</a:t>
            </a:r>
            <a:endParaRPr lang="en-US" dirty="0"/>
          </a:p>
        </p:txBody>
      </p:sp>
      <p:sp>
        <p:nvSpPr>
          <p:cNvPr id="3" name="Content Placeholder 2"/>
          <p:cNvSpPr>
            <a:spLocks noGrp="1"/>
          </p:cNvSpPr>
          <p:nvPr>
            <p:ph idx="1"/>
          </p:nvPr>
        </p:nvSpPr>
        <p:spPr/>
        <p:txBody>
          <a:bodyPr>
            <a:normAutofit/>
          </a:bodyPr>
          <a:lstStyle/>
          <a:p>
            <a:pPr marL="342900" lvl="3" indent="-342900">
              <a:buClrTx/>
            </a:pPr>
            <a:r>
              <a:rPr lang="en-US" dirty="0"/>
              <a:t>CMS and </a:t>
            </a:r>
            <a:r>
              <a:rPr lang="en-US" dirty="0" smtClean="0"/>
              <a:t>NYSDOH </a:t>
            </a:r>
            <a:r>
              <a:rPr lang="en-US" dirty="0"/>
              <a:t>may adjust the volume and spacing of Passive Enrollment periods, </a:t>
            </a:r>
            <a:r>
              <a:rPr lang="en-US" dirty="0" smtClean="0"/>
              <a:t>including </a:t>
            </a:r>
            <a:r>
              <a:rPr lang="en-US" dirty="0"/>
              <a:t>allowing for additional waves of Passive </a:t>
            </a:r>
            <a:r>
              <a:rPr lang="en-US" dirty="0" smtClean="0"/>
              <a:t>Enrollment.</a:t>
            </a:r>
          </a:p>
          <a:p>
            <a:pPr marL="342900" lvl="3" indent="-342900">
              <a:buClrTx/>
            </a:pPr>
            <a:r>
              <a:rPr lang="en-US" dirty="0" smtClean="0"/>
              <a:t>CMS </a:t>
            </a:r>
            <a:r>
              <a:rPr lang="en-US" dirty="0"/>
              <a:t>and NYSDOH will monitor any unusual shifts in </a:t>
            </a:r>
            <a:r>
              <a:rPr lang="en-US" dirty="0" smtClean="0"/>
              <a:t>Enrollment.  </a:t>
            </a:r>
          </a:p>
          <a:p>
            <a:pPr marL="342900" lvl="3" indent="-342900">
              <a:buClrTx/>
            </a:pPr>
            <a:r>
              <a:rPr lang="en-US" dirty="0" smtClean="0"/>
              <a:t>If </a:t>
            </a:r>
            <a:r>
              <a:rPr lang="en-US" dirty="0"/>
              <a:t>those shifts appear to be due to inappropriate or illegal marketing practices, CMS and NYSDOH may discontinue further Passive Enrollment into the FIDA Plan.  </a:t>
            </a:r>
            <a:endParaRPr lang="en-US" dirty="0" smtClean="0"/>
          </a:p>
          <a:p>
            <a:pPr marL="342900" lvl="3" indent="-342900">
              <a:buClrTx/>
            </a:pPr>
            <a:r>
              <a:rPr lang="en-US" dirty="0" smtClean="0"/>
              <a:t>Any inappropriate or illegal marketing </a:t>
            </a:r>
            <a:r>
              <a:rPr lang="en-US" dirty="0"/>
              <a:t>practices will be referred to appropriate agencies for investigation.  </a:t>
            </a:r>
          </a:p>
          <a:p>
            <a:endParaRPr lang="en-US" dirty="0"/>
          </a:p>
        </p:txBody>
      </p:sp>
      <p:sp>
        <p:nvSpPr>
          <p:cNvPr id="4" name="Footer Placeholder 3"/>
          <p:cNvSpPr>
            <a:spLocks noGrp="1"/>
          </p:cNvSpPr>
          <p:nvPr>
            <p:ph type="ftr" sz="quarter" idx="11"/>
          </p:nvPr>
        </p:nvSpPr>
        <p:spPr/>
        <p:txBody>
          <a:bodyPr/>
          <a:lstStyle/>
          <a:p>
            <a:r>
              <a:rPr lang="en-US" dirty="0" smtClean="0">
                <a:solidFill>
                  <a:srgbClr val="1B587C">
                    <a:lumMod val="75000"/>
                  </a:srgbClr>
                </a:solidFill>
              </a:rPr>
              <a:t>9</a:t>
            </a:r>
            <a:endParaRPr lang="en-US" dirty="0">
              <a:solidFill>
                <a:srgbClr val="1B587C">
                  <a:lumMod val="75000"/>
                </a:srgbClr>
              </a:solidFill>
            </a:endParaRPr>
          </a:p>
        </p:txBody>
      </p:sp>
    </p:spTree>
    <p:extLst>
      <p:ext uri="{BB962C8B-B14F-4D97-AF65-F5344CB8AC3E}">
        <p14:creationId xmlns:p14="http://schemas.microsoft.com/office/powerpoint/2010/main" val="676890937"/>
      </p:ext>
    </p:extLst>
  </p:cSld>
  <p:clrMapOvr>
    <a:masterClrMapping/>
  </p:clrMapOvr>
</p:sld>
</file>

<file path=ppt/theme/theme1.xml><?xml version="1.0" encoding="utf-8"?>
<a:theme xmlns:a="http://schemas.openxmlformats.org/drawingml/2006/main" name="1_gnyhav2">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15008</TotalTime>
  <Words>1629</Words>
  <Application>Microsoft Office PowerPoint</Application>
  <PresentationFormat>On-screen Show (4:3)</PresentationFormat>
  <Paragraphs>192</Paragraphs>
  <Slides>19</Slides>
  <Notes>6</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1_gnyhav2</vt:lpstr>
      <vt:lpstr>FIDA and MLTC Update </vt:lpstr>
      <vt:lpstr>FIDA Update</vt:lpstr>
      <vt:lpstr>FIDA Marketing Update</vt:lpstr>
      <vt:lpstr>Passive Enrollment Schedule</vt:lpstr>
      <vt:lpstr>Passive Enrollment Schedule</vt:lpstr>
      <vt:lpstr>Passive Enrollment Schedule</vt:lpstr>
      <vt:lpstr>Nursing Home Transition and FIDA</vt:lpstr>
      <vt:lpstr>Passive Enrollment Schedule</vt:lpstr>
      <vt:lpstr>Passive Enrollment Process</vt:lpstr>
      <vt:lpstr>FIDA Outreach, Education and Training</vt:lpstr>
      <vt:lpstr>MLTC Statewide Enrollment</vt:lpstr>
      <vt:lpstr>MLTC Transition</vt:lpstr>
      <vt:lpstr>MLTC Transition Goals</vt:lpstr>
      <vt:lpstr>Conflict Free Evaluation and Enrollment Center Overview </vt:lpstr>
      <vt:lpstr>CFEEC Update</vt:lpstr>
      <vt:lpstr>CFEEC Roll-out Schedule  </vt:lpstr>
      <vt:lpstr>CFEEC Roll-out Schedule Cont’d.</vt:lpstr>
      <vt:lpstr>CFEEC Roll-out Schedule Cont’d.</vt:lpstr>
      <vt:lpstr>CONTACT US </vt:lpstr>
    </vt:vector>
  </TitlesOfParts>
  <Company>Greater New York Hospital Association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kshure</dc:creator>
  <cp:lastModifiedBy>Valerie Bogart</cp:lastModifiedBy>
  <cp:revision>2498</cp:revision>
  <cp:lastPrinted>2014-10-07T18:23:30Z</cp:lastPrinted>
  <dcterms:created xsi:type="dcterms:W3CDTF">2011-02-07T17:11:06Z</dcterms:created>
  <dcterms:modified xsi:type="dcterms:W3CDTF">2014-11-10T18:48:58Z</dcterms:modified>
</cp:coreProperties>
</file>