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554038"/>
            <a:ext cx="26670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 bwMode="auto">
          <a:xfrm>
            <a:off x="685800" y="2693988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mtClean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685800" y="4449763"/>
            <a:ext cx="6400800" cy="1752600"/>
          </a:xfrm>
        </p:spPr>
        <p:txBody>
          <a:bodyPr/>
          <a:lstStyle>
            <a:lvl1pPr marL="0" indent="0">
              <a:buFont typeface="Calibri" pitchFamily="34" charset="0"/>
              <a:buNone/>
              <a:defRPr smtClean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94470-BC40-4864-8FF1-3B855C5BF85C}" type="datetime1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1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90525" y="3984625"/>
            <a:ext cx="4770438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18954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893753-71A4-44F1-9456-3A01136B5409}" type="datetime1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3A089-FEAB-4716-AA2A-906A86455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3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9E02C-71D7-4E4A-A48A-F3A6D7DDCA35}" type="datetime1">
              <a:rPr lang="en-US" smtClean="0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897F-98F3-4BD0-9E73-8B636AA67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20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40525-17C5-44F9-9BF5-03ADB450A268}" type="datetime1">
              <a:rPr lang="en-US" smtClean="0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D9528-AB83-4D22-B62C-953F363A0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90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0F75-7A0B-415E-A98A-92A27FDDB284}" type="datetime1">
              <a:rPr lang="en-US" smtClean="0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3E62D-9C7D-4761-82A6-CF0FC5CBD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21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6120-E499-40E6-9CFB-1F545BEDF443}" type="datetime1">
              <a:rPr lang="en-US" smtClean="0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E2C75-9E21-4612-A031-0E85E6667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5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5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18954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840764-6C3D-41DB-A7BB-04431A11F300}" type="datetime1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15B10-59EB-4966-9748-B0E43A676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4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>
            <a:noAutofit/>
          </a:bodyPr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600"/>
              </a:spcBef>
              <a:buSzPct val="100000"/>
              <a:buFontTx/>
              <a:buNone/>
              <a:defRPr sz="2800"/>
            </a:lvl1pPr>
            <a:lvl2pPr marL="225425" indent="-225425">
              <a:spcBef>
                <a:spcPts val="600"/>
              </a:spcBef>
              <a:buSzPct val="100000"/>
              <a:buFont typeface="Calibri" panose="020F0502020204030204" pitchFamily="34" charset="0"/>
              <a:buChar char="•"/>
              <a:defRPr sz="2800"/>
            </a:lvl2pPr>
            <a:lvl3pPr marL="457200" indent="-228600">
              <a:spcBef>
                <a:spcPts val="600"/>
              </a:spcBef>
              <a:buSzPct val="100000"/>
              <a:buFont typeface="Calibri" panose="020F0502020204030204" pitchFamily="34" charset="0"/>
              <a:buChar char="–"/>
              <a:defRPr sz="2400"/>
            </a:lvl3pPr>
            <a:lvl4pPr marL="688975" indent="-225425">
              <a:spcBef>
                <a:spcPts val="400"/>
              </a:spcBef>
              <a:buFont typeface="Courier New" panose="02070309020205020404" pitchFamily="49" charset="0"/>
              <a:buChar char="o"/>
              <a:defRPr sz="2200"/>
            </a:lvl4pPr>
            <a:lvl5pPr marL="914400" indent="-225425">
              <a:spcBef>
                <a:spcPts val="20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FFE24-09EE-49F9-B5CA-300546A29B93}" type="datetime1">
              <a:rPr lang="en-US" smtClean="0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1E107DAD-D09B-451F-85A5-E6AF2E205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85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6996832" y="5764628"/>
            <a:ext cx="193249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>
            <a:noAutofit/>
          </a:bodyPr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600"/>
              </a:spcBef>
              <a:buSzPct val="100000"/>
              <a:buFontTx/>
              <a:buNone/>
              <a:defRPr sz="2800"/>
            </a:lvl1pPr>
            <a:lvl2pPr marL="225425" indent="-225425">
              <a:spcBef>
                <a:spcPts val="600"/>
              </a:spcBef>
              <a:buSzPct val="100000"/>
              <a:buFont typeface="Calibri" panose="020F0502020204030204" pitchFamily="34" charset="0"/>
              <a:buChar char="•"/>
              <a:defRPr sz="2800"/>
            </a:lvl2pPr>
            <a:lvl3pPr marL="457200" indent="-228600">
              <a:spcBef>
                <a:spcPts val="600"/>
              </a:spcBef>
              <a:buSzPct val="100000"/>
              <a:buFont typeface="Calibri" panose="020F0502020204030204" pitchFamily="34" charset="0"/>
              <a:buChar char="–"/>
              <a:defRPr sz="2400"/>
            </a:lvl3pPr>
            <a:lvl4pPr marL="688975" indent="-225425">
              <a:spcBef>
                <a:spcPts val="400"/>
              </a:spcBef>
              <a:buFont typeface="Courier New" panose="02070309020205020404" pitchFamily="49" charset="0"/>
              <a:buChar char="o"/>
              <a:defRPr sz="2200"/>
            </a:lvl4pPr>
            <a:lvl5pPr marL="914400" indent="-225425">
              <a:spcBef>
                <a:spcPts val="20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148E-78CD-4A7E-91D6-59AD33BA785F}" type="datetime1">
              <a:rPr lang="en-US" smtClean="0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1E107DAD-D09B-451F-85A5-E6AF2E205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0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5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1" descr="NYLAG_LOGO_Inverse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013575" y="5791200"/>
            <a:ext cx="18923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C16670-18FC-454B-B834-AC12920A1C5D}" type="datetime1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02CB-6CCD-4E63-A6DE-B4FBCE461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67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55F93-5557-4BB1-A047-E3A8B91AA56B}" type="datetime1">
              <a:rPr lang="en-US" smtClean="0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F0FF0-CE75-4D15-A0DC-B7480DAD8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6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8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18954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421FD2-3BC7-4FCE-86CF-086A37E037F9}" type="datetime1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899F0-2C95-4BE1-BC0A-93322E954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CADC-5271-4B36-BFD1-272CF8233A7A}" type="datetime1">
              <a:rPr lang="en-US" smtClean="0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03847-E8FE-42DD-8DFA-25ECAFB37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1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810F9-5953-4A1D-A2B7-6E48C36CADAD}" type="datetime1">
              <a:rPr lang="en-US" smtClean="0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D1947-A896-4743-BB27-504531100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6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5CD70D-ADB8-4A46-8356-9D1DE00522F0}" type="datetime1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6/12/2014</a:t>
            </a:fld>
            <a:endParaRPr lang="en-US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72ABA2-5892-4E21-8BBD-490019909FDE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Calibri" pitchFamily="34" charset="0"/>
            </a:endParaRPr>
          </a:p>
        </p:txBody>
      </p:sp>
      <p:pic>
        <p:nvPicPr>
          <p:cNvPr id="1032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18954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35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0" indent="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5000"/>
        <a:buFont typeface="Calibri" pitchFamily="34" charset="0"/>
        <a:buNone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225425" indent="-22542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Calibri" pitchFamily="34" charset="0"/>
        <a:buChar char="•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4572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684213" indent="-2286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914400" indent="-228600" algn="l" rtl="0" eaLnBrk="1" fontAlgn="base" hangingPunct="1">
        <a:spcBef>
          <a:spcPts val="200"/>
        </a:spcBef>
        <a:spcAft>
          <a:spcPct val="0"/>
        </a:spcAft>
        <a:buClr>
          <a:schemeClr val="accent1"/>
        </a:buClr>
        <a:buSzPct val="100000"/>
        <a:buFont typeface="Calibri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LFRP@nylag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.ny.gov/health_care/medicaid/publications/gis/13ma018.ht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ny.gov/health_care/medicaid/program/update/2014/mar14_mu.pdf" TargetMode="External"/><Relationship Id="rId2" Type="http://schemas.openxmlformats.org/officeDocument/2006/relationships/hyperlink" Target="http://www.wnylc.com/health/entry/165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health.ny.gov/health_care/medicaid/publications/pub2013gi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Spousal Impoverishment Protections in Managed Long Term Care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Evelyn Frank Legal Resources Program</a:t>
            </a:r>
          </a:p>
          <a:p>
            <a:r>
              <a:rPr lang="en-US" dirty="0" smtClean="0"/>
              <a:t>David Silva and Valerie Bogart</a:t>
            </a:r>
          </a:p>
          <a:p>
            <a:r>
              <a:rPr lang="en-US" dirty="0" smtClean="0"/>
              <a:t>June 2014</a:t>
            </a:r>
          </a:p>
          <a:p>
            <a:r>
              <a:rPr lang="en-US" dirty="0" smtClean="0">
                <a:hlinkClick r:id="rId2"/>
              </a:rPr>
              <a:t>ELFRP@nylag.org</a:t>
            </a:r>
            <a:r>
              <a:rPr lang="en-US" dirty="0" smtClean="0"/>
              <a:t>   212-613-7310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8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Spousal Impoverishment </a:t>
            </a:r>
            <a:r>
              <a:rPr lang="en-US" dirty="0" smtClean="0"/>
              <a:t>Budgeting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Spousal impoverishment budgeting, previously only for nursing home and waiver programs, is now available to married couples where one spouse is in MLTC.</a:t>
            </a:r>
          </a:p>
          <a:p>
            <a:pPr lvl="1"/>
            <a:r>
              <a:rPr lang="en-US" dirty="0" smtClean="0"/>
              <a:t>If applicant has a </a:t>
            </a:r>
            <a:r>
              <a:rPr lang="en-US" b="1" dirty="0" smtClean="0"/>
              <a:t>community spouse</a:t>
            </a:r>
            <a:r>
              <a:rPr lang="en-US" dirty="0" smtClean="0"/>
              <a:t>, he/she may shelter up to $2,931/mo. of joint income (and up to $74,820 of assets).</a:t>
            </a:r>
          </a:p>
          <a:p>
            <a:pPr lvl="1"/>
            <a:r>
              <a:rPr lang="en-US" dirty="0" smtClean="0"/>
              <a:t>It works almost the same as for nursing home, but with some minor variations.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07DAD-D09B-451F-85A5-E6AF2E2057A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671954"/>
            <a:ext cx="6440550" cy="95410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N.Y. 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Dep’t of Health, </a:t>
            </a:r>
            <a:r>
              <a:rPr lang="en-US" sz="1400" cap="small" dirty="0">
                <a:solidFill>
                  <a:prstClr val="black"/>
                </a:solidFill>
                <a:latin typeface="Calibri" pitchFamily="34" charset="0"/>
              </a:rPr>
              <a:t>General Information System Message</a:t>
            </a:r>
            <a:r>
              <a:rPr lang="en-US" sz="1400" cap="small" dirty="0">
                <a:solidFill>
                  <a:prstClr val="black"/>
                </a:solidFill>
                <a:latin typeface="Calibri" pitchFamily="34" charset="0"/>
              </a:rPr>
              <a:t>: Spousal Impoverishment and Transfer of Assets Rules for Certain Individuals Enrolled in Managed Long Term Care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, GIS 13 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MA/018 (September 24, 2013</a:t>
            </a:r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</a:rPr>
              <a:t>). 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Posted at </a:t>
            </a:r>
            <a:r>
              <a:rPr lang="en-US" sz="1400" dirty="0">
                <a:solidFill>
                  <a:srgbClr val="0070C0"/>
                </a:solidFill>
                <a:latin typeface="Calibri" pitchFamily="34" charset="0"/>
                <a:hlinkClick r:id="rId2"/>
              </a:rPr>
              <a:t>http://</a:t>
            </a:r>
            <a:r>
              <a:rPr lang="en-US" sz="1400" dirty="0" smtClean="0">
                <a:solidFill>
                  <a:srgbClr val="0070C0"/>
                </a:solidFill>
                <a:latin typeface="Calibri" pitchFamily="34" charset="0"/>
                <a:hlinkClick r:id="rId2"/>
              </a:rPr>
              <a:t>www.health.ny.gov/health_care/medicaid/publications/gis/13ma018.htm</a:t>
            </a:r>
            <a:r>
              <a:rPr lang="en-US" sz="14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sz="14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dirty="0" smtClean="0"/>
              <a:t>Sam needs MLTC.  His income is $2,080 gross.  </a:t>
            </a:r>
          </a:p>
          <a:p>
            <a:r>
              <a:rPr lang="en-US" dirty="0" smtClean="0"/>
              <a:t>His wife, Mary, has Social Security of $1500.   Sam pays for Part B ($105/mo.) and a </a:t>
            </a:r>
            <a:r>
              <a:rPr lang="en-US" dirty="0" err="1" smtClean="0"/>
              <a:t>Medigap</a:t>
            </a:r>
            <a:r>
              <a:rPr lang="en-US" dirty="0" smtClean="0"/>
              <a:t> premium ($161/mo.)</a:t>
            </a:r>
          </a:p>
          <a:p>
            <a:r>
              <a:rPr lang="en-US" b="1" i="1" dirty="0" smtClean="0"/>
              <a:t>BEFORE</a:t>
            </a:r>
            <a:r>
              <a:rPr lang="en-US" dirty="0" smtClean="0"/>
              <a:t> –  Mary would have done a spousal refusal so her income would not be counted.  She risked being sued for support.  Sam needed to use a pooled trust to deposit his spend-down of $985/mo.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$2,080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en-US" dirty="0" smtClean="0"/>
              <a:t>266 (Part B + </a:t>
            </a:r>
            <a:r>
              <a:rPr lang="en-US" dirty="0" err="1" smtClean="0"/>
              <a:t>Medigap</a:t>
            </a:r>
            <a:r>
              <a:rPr lang="en-US" dirty="0" smtClean="0"/>
              <a:t> deductions)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en-US" u="sng" dirty="0" smtClean="0"/>
              <a:t>829</a:t>
            </a:r>
            <a:r>
              <a:rPr lang="en-US" dirty="0" smtClean="0"/>
              <a:t> (Medicaid income level for 1 + $20 disregard)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$   985  Spend-down – put into pooled trust</a:t>
            </a:r>
          </a:p>
          <a:p>
            <a:pPr marL="457200" indent="-45720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07DAD-D09B-451F-85A5-E6AF2E2057A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8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400" dirty="0" smtClean="0"/>
              <a:t>Example budget with spousal impoverishment</a:t>
            </a:r>
          </a:p>
        </p:txBody>
      </p:sp>
      <p:graphicFrame>
        <p:nvGraphicFramePr>
          <p:cNvPr id="6144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782896"/>
              </p:ext>
            </p:extLst>
          </p:nvPr>
        </p:nvGraphicFramePr>
        <p:xfrm>
          <a:off x="457200" y="1600200"/>
          <a:ext cx="8229600" cy="376872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Applicant’s Gross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income (Sam)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$2,080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Personal Needs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Allowance (amount he keeps for himself)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- 383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Community Spouse Monthly Income Allowance (CSMIA)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>
                          <a:tab pos="3935413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MMMNA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($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2,931)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minus Mary’s 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Income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($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1,500) =	- 1,431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Health insurance premiums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(Medicare Part B)        - 105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Medigap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       - 161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Excess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income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Spousal Refusal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189BDA-35CA-4124-8A41-F17204E9A30E}" type="slidenum">
              <a:rPr lang="en-US" altLang="en-US">
                <a:solidFill>
                  <a:srgbClr val="FFFFFF"/>
                </a:solidFill>
              </a:rPr>
              <a:pPr eaLnBrk="1" hangingPunct="1"/>
              <a:t>4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31746" name="Picture 2" descr="C:\Users\dsilva\AppData\Local\Microsoft\Windows\Temporary Internet Files\Content.IE5\4AI65CX2\MC9004347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54" y="4648200"/>
            <a:ext cx="619435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5671954"/>
            <a:ext cx="8229600" cy="95410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N.Y. Dep’t of Health, 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Medicaid Update Vol. 30, No. 3 at 5-9 (March 2014); N.Y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. Dep’t of Health, </a:t>
            </a:r>
            <a:r>
              <a:rPr lang="en-US" sz="1400" cap="small" dirty="0">
                <a:solidFill>
                  <a:prstClr val="black"/>
                </a:solidFill>
                <a:latin typeface="Calibri" pitchFamily="34" charset="0"/>
              </a:rPr>
              <a:t>General Information System Message</a:t>
            </a:r>
            <a:r>
              <a:rPr lang="en-US" sz="1400" cap="small" dirty="0">
                <a:solidFill>
                  <a:prstClr val="black"/>
                </a:solidFill>
                <a:latin typeface="Calibri" pitchFamily="34" charset="0"/>
              </a:rPr>
              <a:t>: Spousal Impoverishment Budgeting with Post-Eligibility Rules for Individuals Participating in a Home and Community-Based Waiver Program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, GIS 12 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MA/013 (April 16, 2012); N.Y. Dep’t of Health, </a:t>
            </a:r>
            <a:r>
              <a:rPr lang="en-US" sz="1400" cap="small" dirty="0">
                <a:solidFill>
                  <a:prstClr val="black"/>
                </a:solidFill>
                <a:latin typeface="Calibri" pitchFamily="34" charset="0"/>
              </a:rPr>
              <a:t>Medicaid Reference Guide: Income 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at 278-282 (June 2010).</a:t>
            </a:r>
            <a:endParaRPr 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 -- </a:t>
            </a:r>
            <a:r>
              <a:rPr lang="en-US" dirty="0" err="1" smtClean="0"/>
              <a:t>con’d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preceding example, Mary had $1500 of her own income.  If the “community spouse,” Mary,  had no income of her own, Sam could have  $1500 more income, which would in turn be allocated to Mary as her MMMNA (Minimum Monthly Maintenance Needs Allowance).   This means his income could be $3,580/month and he’d have: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 spend-down,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 spousal refusal necessary.</a:t>
            </a:r>
          </a:p>
          <a:p>
            <a:r>
              <a:rPr lang="en-US" dirty="0" smtClean="0"/>
              <a:t>Figures change depending on amount of his </a:t>
            </a:r>
            <a:r>
              <a:rPr lang="en-US" dirty="0" err="1" smtClean="0"/>
              <a:t>Medigap</a:t>
            </a:r>
            <a:r>
              <a:rPr lang="en-US" dirty="0" smtClean="0"/>
              <a:t>, if any, and amount of her income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07DAD-D09B-451F-85A5-E6AF2E2057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2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Spousal Impoverishment -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Married applicants have a choice of budgeting: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dirty="0" smtClean="0"/>
              <a:t>Spousal Impoverishment budgeting</a:t>
            </a:r>
          </a:p>
          <a:p>
            <a:pPr lvl="2"/>
            <a:r>
              <a:rPr lang="en-US" sz="2100" dirty="0" smtClean="0"/>
              <a:t>Use if Applicant’s income &gt; $829.  If combined </a:t>
            </a:r>
            <a:r>
              <a:rPr lang="en-US" sz="2100" dirty="0" smtClean="0"/>
              <a:t>net income </a:t>
            </a:r>
            <a:r>
              <a:rPr lang="en-US" sz="2100" dirty="0" smtClean="0"/>
              <a:t>&lt; $3312,  then no spend-down and no spousal refusal.   </a:t>
            </a:r>
            <a:r>
              <a:rPr lang="en-US" sz="2100" b="1" i="1" dirty="0" smtClean="0"/>
              <a:t>Can’t use pooled trust</a:t>
            </a:r>
            <a:r>
              <a:rPr lang="en-US" sz="2100" dirty="0" smtClean="0"/>
              <a:t>.</a:t>
            </a:r>
          </a:p>
          <a:p>
            <a:pPr lvl="2"/>
            <a:r>
              <a:rPr lang="en-US" sz="2100" dirty="0" smtClean="0"/>
              <a:t>ASSETS – may use Spousal Impoverishment limits 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dirty="0" smtClean="0"/>
              <a:t>OR Budget applicant </a:t>
            </a:r>
            <a:r>
              <a:rPr lang="en-US" sz="2400" dirty="0" smtClean="0"/>
              <a:t>under old method as </a:t>
            </a:r>
            <a:r>
              <a:rPr lang="en-US" sz="2400" dirty="0" smtClean="0"/>
              <a:t>if s/he were Single, and ignore spouse’s income.</a:t>
            </a:r>
          </a:p>
          <a:p>
            <a:pPr lvl="2"/>
            <a:r>
              <a:rPr lang="en-US" sz="2100" dirty="0" smtClean="0"/>
              <a:t>Use if Applicant’s income &lt; $829</a:t>
            </a:r>
          </a:p>
          <a:p>
            <a:pPr lvl="2"/>
            <a:r>
              <a:rPr lang="en-US" sz="2100" dirty="0" smtClean="0"/>
              <a:t>If non-applying spouse’s income &gt; MMMNA ($2,931/mo.), this choice is better, because spouse’s income is ignored. </a:t>
            </a:r>
            <a:r>
              <a:rPr lang="en-US" sz="2100" b="1" dirty="0" smtClean="0"/>
              <a:t>S/he will not have to do a spousal refusal</a:t>
            </a:r>
            <a:r>
              <a:rPr lang="en-US" sz="2100" dirty="0" smtClean="0"/>
              <a:t>.</a:t>
            </a:r>
            <a:r>
              <a:rPr lang="en-US" sz="2100" dirty="0"/>
              <a:t> </a:t>
            </a:r>
            <a:r>
              <a:rPr lang="en-US" sz="2100" dirty="0" smtClean="0"/>
              <a:t>Can still use pooled trust if applicant’s income is high.</a:t>
            </a:r>
          </a:p>
          <a:p>
            <a:pPr lvl="2"/>
            <a:r>
              <a:rPr lang="en-US" sz="2100" dirty="0" smtClean="0"/>
              <a:t>ASSETS – Must use regular community asset limits</a:t>
            </a:r>
            <a:endParaRPr lang="en-US" sz="210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1905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189BDA-35CA-4124-8A41-F17204E9A30E}" type="slidenum">
              <a:rPr lang="en-US" altLang="en-US">
                <a:solidFill>
                  <a:srgbClr val="FFFFFF"/>
                </a:solidFill>
              </a:rPr>
              <a:pPr eaLnBrk="1" hangingPunct="1"/>
              <a:t>6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2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lang="en-US" dirty="0" smtClean="0"/>
              <a:t>For More Info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876800"/>
          </a:xfrm>
        </p:spPr>
        <p:txBody>
          <a:bodyPr/>
          <a:lstStyle/>
          <a:p>
            <a:r>
              <a:rPr lang="en-US" sz="2400" dirty="0" smtClean="0"/>
              <a:t>See </a:t>
            </a:r>
            <a:r>
              <a:rPr lang="en-US" sz="2400" dirty="0"/>
              <a:t>NYLAG article - </a:t>
            </a:r>
            <a:r>
              <a:rPr lang="en-US" sz="2400" dirty="0">
                <a:hlinkClick r:id="rId2"/>
              </a:rPr>
              <a:t>http://www.wnylc.com/health/entry/165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- has links to state directives: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MARCH 28, 2014 - in NYS DOH Medicaid Update March 2014, Vol. 30 No. 3 at pp. 5-8.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www.health.ny.gov/health_care/medicaid/program/update/2014/mar14_mu.pdf</a:t>
            </a:r>
            <a:r>
              <a:rPr lang="en-US" sz="24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NYS DOH GIS 13 MA/018 Spousal Impoverishment and Transfer of Assets Rules for Certain Individuals Enrolled in Managed Long Term Care. Posted at </a:t>
            </a: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www.health.ny.gov/health_care/medicaid/publications/pub2013gis.htm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07DAD-D09B-451F-85A5-E6AF2E2057A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59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YLAG Powerpoint Template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C5D1D7"/>
      </a:lt2>
      <a:accent1>
        <a:srgbClr val="A32E37"/>
      </a:accent1>
      <a:accent2>
        <a:srgbClr val="007AA0"/>
      </a:accent2>
      <a:accent3>
        <a:srgbClr val="00843C"/>
      </a:accent3>
      <a:accent4>
        <a:srgbClr val="FF9900"/>
      </a:accent4>
      <a:accent5>
        <a:srgbClr val="660066"/>
      </a:accent5>
      <a:accent6>
        <a:srgbClr val="777777"/>
      </a:accent6>
      <a:hlink>
        <a:srgbClr val="00A3D6"/>
      </a:hlink>
      <a:folHlink>
        <a:srgbClr val="694F0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000000"/>
    </a:dk2>
    <a:lt2>
      <a:srgbClr val="C5D1D7"/>
    </a:lt2>
    <a:accent1>
      <a:srgbClr val="A32E37"/>
    </a:accent1>
    <a:accent2>
      <a:srgbClr val="007AA0"/>
    </a:accent2>
    <a:accent3>
      <a:srgbClr val="00843C"/>
    </a:accent3>
    <a:accent4>
      <a:srgbClr val="FF9900"/>
    </a:accent4>
    <a:accent5>
      <a:srgbClr val="660066"/>
    </a:accent5>
    <a:accent6>
      <a:srgbClr val="777777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640</Words>
  <Application>Microsoft Office PowerPoint</Application>
  <PresentationFormat>On-screen Show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NYLAG Powerpoint Template</vt:lpstr>
      <vt:lpstr>Spousal Impoverishment Protections in Managed Long Term Care </vt:lpstr>
      <vt:lpstr> Spousal Impoverishment Budgeting</vt:lpstr>
      <vt:lpstr>Example</vt:lpstr>
      <vt:lpstr>Example budget with spousal impoverishment</vt:lpstr>
      <vt:lpstr>Example  -- con’d</vt:lpstr>
      <vt:lpstr>Spousal Impoverishment - Choices</vt:lpstr>
      <vt:lpstr>For More Info </vt:lpstr>
    </vt:vector>
  </TitlesOfParts>
  <Company>NYLAG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Spousal Impoverishment Protections in MLTC</dc:title>
  <dc:creator>Valerie Bogart</dc:creator>
  <cp:lastModifiedBy>Valerie Bogart</cp:lastModifiedBy>
  <cp:revision>4</cp:revision>
  <dcterms:created xsi:type="dcterms:W3CDTF">2014-06-12T22:38:01Z</dcterms:created>
  <dcterms:modified xsi:type="dcterms:W3CDTF">2014-06-12T23:00:46Z</dcterms:modified>
</cp:coreProperties>
</file>