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2" r:id="rId1"/>
    <p:sldMasterId id="2147483897" r:id="rId2"/>
  </p:sldMasterIdLst>
  <p:notesMasterIdLst>
    <p:notesMasterId r:id="rId74"/>
  </p:notesMasterIdLst>
  <p:handoutMasterIdLst>
    <p:handoutMasterId r:id="rId75"/>
  </p:handoutMasterIdLst>
  <p:sldIdLst>
    <p:sldId id="375" r:id="rId3"/>
    <p:sldId id="440" r:id="rId4"/>
    <p:sldId id="444" r:id="rId5"/>
    <p:sldId id="395" r:id="rId6"/>
    <p:sldId id="445" r:id="rId7"/>
    <p:sldId id="408" r:id="rId8"/>
    <p:sldId id="489" r:id="rId9"/>
    <p:sldId id="478" r:id="rId10"/>
    <p:sldId id="404" r:id="rId11"/>
    <p:sldId id="412" r:id="rId12"/>
    <p:sldId id="405" r:id="rId13"/>
    <p:sldId id="409" r:id="rId14"/>
    <p:sldId id="410" r:id="rId15"/>
    <p:sldId id="487" r:id="rId16"/>
    <p:sldId id="377" r:id="rId17"/>
    <p:sldId id="447" r:id="rId18"/>
    <p:sldId id="422" r:id="rId19"/>
    <p:sldId id="423" r:id="rId20"/>
    <p:sldId id="425" r:id="rId21"/>
    <p:sldId id="426" r:id="rId22"/>
    <p:sldId id="427" r:id="rId23"/>
    <p:sldId id="481" r:id="rId24"/>
    <p:sldId id="490" r:id="rId25"/>
    <p:sldId id="488" r:id="rId26"/>
    <p:sldId id="420" r:id="rId27"/>
    <p:sldId id="421" r:id="rId28"/>
    <p:sldId id="428" r:id="rId29"/>
    <p:sldId id="416" r:id="rId30"/>
    <p:sldId id="446" r:id="rId31"/>
    <p:sldId id="430" r:id="rId32"/>
    <p:sldId id="431" r:id="rId33"/>
    <p:sldId id="482" r:id="rId34"/>
    <p:sldId id="432" r:id="rId35"/>
    <p:sldId id="433" r:id="rId36"/>
    <p:sldId id="438" r:id="rId37"/>
    <p:sldId id="434" r:id="rId38"/>
    <p:sldId id="435" r:id="rId39"/>
    <p:sldId id="436" r:id="rId40"/>
    <p:sldId id="437" r:id="rId41"/>
    <p:sldId id="439" r:id="rId42"/>
    <p:sldId id="476" r:id="rId43"/>
    <p:sldId id="449" r:id="rId44"/>
    <p:sldId id="450" r:id="rId45"/>
    <p:sldId id="485" r:id="rId46"/>
    <p:sldId id="486" r:id="rId47"/>
    <p:sldId id="451" r:id="rId48"/>
    <p:sldId id="452" r:id="rId49"/>
    <p:sldId id="453" r:id="rId50"/>
    <p:sldId id="454" r:id="rId51"/>
    <p:sldId id="455" r:id="rId52"/>
    <p:sldId id="456" r:id="rId53"/>
    <p:sldId id="457" r:id="rId54"/>
    <p:sldId id="458" r:id="rId55"/>
    <p:sldId id="459" r:id="rId56"/>
    <p:sldId id="483" r:id="rId57"/>
    <p:sldId id="460" r:id="rId58"/>
    <p:sldId id="461" r:id="rId59"/>
    <p:sldId id="462" r:id="rId60"/>
    <p:sldId id="463" r:id="rId61"/>
    <p:sldId id="464" r:id="rId62"/>
    <p:sldId id="465" r:id="rId63"/>
    <p:sldId id="466" r:id="rId64"/>
    <p:sldId id="467" r:id="rId65"/>
    <p:sldId id="468" r:id="rId66"/>
    <p:sldId id="469" r:id="rId67"/>
    <p:sldId id="470" r:id="rId68"/>
    <p:sldId id="471" r:id="rId69"/>
    <p:sldId id="472" r:id="rId70"/>
    <p:sldId id="473" r:id="rId71"/>
    <p:sldId id="474" r:id="rId72"/>
    <p:sldId id="475" r:id="rId73"/>
  </p:sldIdLst>
  <p:sldSz cx="9144000" cy="6858000" type="screen4x3"/>
  <p:notesSz cx="7102475" cy="10233025"/>
  <p:defaultTextStyle>
    <a:defPPr>
      <a:defRPr lang="en-US"/>
    </a:defPPr>
    <a:lvl1pPr algn="l" rtl="0" fontAlgn="base">
      <a:spcBef>
        <a:spcPct val="0"/>
      </a:spcBef>
      <a:spcAft>
        <a:spcPct val="0"/>
      </a:spcAft>
      <a:defRPr sz="2300" kern="1200">
        <a:solidFill>
          <a:schemeClr val="tx1"/>
        </a:solidFill>
        <a:latin typeface="Calibri" pitchFamily="34" charset="0"/>
        <a:ea typeface="+mn-ea"/>
        <a:cs typeface="+mn-cs"/>
      </a:defRPr>
    </a:lvl1pPr>
    <a:lvl2pPr marL="457200" algn="l" rtl="0" fontAlgn="base">
      <a:spcBef>
        <a:spcPct val="0"/>
      </a:spcBef>
      <a:spcAft>
        <a:spcPct val="0"/>
      </a:spcAft>
      <a:defRPr sz="2300" kern="1200">
        <a:solidFill>
          <a:schemeClr val="tx1"/>
        </a:solidFill>
        <a:latin typeface="Calibri" pitchFamily="34" charset="0"/>
        <a:ea typeface="+mn-ea"/>
        <a:cs typeface="+mn-cs"/>
      </a:defRPr>
    </a:lvl2pPr>
    <a:lvl3pPr marL="914400" algn="l" rtl="0" fontAlgn="base">
      <a:spcBef>
        <a:spcPct val="0"/>
      </a:spcBef>
      <a:spcAft>
        <a:spcPct val="0"/>
      </a:spcAft>
      <a:defRPr sz="2300" kern="1200">
        <a:solidFill>
          <a:schemeClr val="tx1"/>
        </a:solidFill>
        <a:latin typeface="Calibri" pitchFamily="34" charset="0"/>
        <a:ea typeface="+mn-ea"/>
        <a:cs typeface="+mn-cs"/>
      </a:defRPr>
    </a:lvl3pPr>
    <a:lvl4pPr marL="1371600" algn="l" rtl="0" fontAlgn="base">
      <a:spcBef>
        <a:spcPct val="0"/>
      </a:spcBef>
      <a:spcAft>
        <a:spcPct val="0"/>
      </a:spcAft>
      <a:defRPr sz="2300" kern="1200">
        <a:solidFill>
          <a:schemeClr val="tx1"/>
        </a:solidFill>
        <a:latin typeface="Calibri" pitchFamily="34" charset="0"/>
        <a:ea typeface="+mn-ea"/>
        <a:cs typeface="+mn-cs"/>
      </a:defRPr>
    </a:lvl4pPr>
    <a:lvl5pPr marL="1828800" algn="l" rtl="0" fontAlgn="base">
      <a:spcBef>
        <a:spcPct val="0"/>
      </a:spcBef>
      <a:spcAft>
        <a:spcPct val="0"/>
      </a:spcAft>
      <a:defRPr sz="2300" kern="1200">
        <a:solidFill>
          <a:schemeClr val="tx1"/>
        </a:solidFill>
        <a:latin typeface="Calibri" pitchFamily="34" charset="0"/>
        <a:ea typeface="+mn-ea"/>
        <a:cs typeface="+mn-cs"/>
      </a:defRPr>
    </a:lvl5pPr>
    <a:lvl6pPr marL="2286000" algn="l" defTabSz="914400" rtl="0" eaLnBrk="1" latinLnBrk="0" hangingPunct="1">
      <a:defRPr sz="2300" kern="1200">
        <a:solidFill>
          <a:schemeClr val="tx1"/>
        </a:solidFill>
        <a:latin typeface="Calibri" pitchFamily="34" charset="0"/>
        <a:ea typeface="+mn-ea"/>
        <a:cs typeface="+mn-cs"/>
      </a:defRPr>
    </a:lvl6pPr>
    <a:lvl7pPr marL="2743200" algn="l" defTabSz="914400" rtl="0" eaLnBrk="1" latinLnBrk="0" hangingPunct="1">
      <a:defRPr sz="2300" kern="1200">
        <a:solidFill>
          <a:schemeClr val="tx1"/>
        </a:solidFill>
        <a:latin typeface="Calibri" pitchFamily="34" charset="0"/>
        <a:ea typeface="+mn-ea"/>
        <a:cs typeface="+mn-cs"/>
      </a:defRPr>
    </a:lvl7pPr>
    <a:lvl8pPr marL="3200400" algn="l" defTabSz="914400" rtl="0" eaLnBrk="1" latinLnBrk="0" hangingPunct="1">
      <a:defRPr sz="2300" kern="1200">
        <a:solidFill>
          <a:schemeClr val="tx1"/>
        </a:solidFill>
        <a:latin typeface="Calibri" pitchFamily="34" charset="0"/>
        <a:ea typeface="+mn-ea"/>
        <a:cs typeface="+mn-cs"/>
      </a:defRPr>
    </a:lvl8pPr>
    <a:lvl9pPr marL="3657600" algn="l" defTabSz="914400" rtl="0" eaLnBrk="1" latinLnBrk="0" hangingPunct="1">
      <a:defRPr sz="2300"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Travitsky" initials="P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99B0"/>
    <a:srgbClr val="869FAC"/>
    <a:srgbClr val="A32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4505" autoAdjust="0"/>
  </p:normalViewPr>
  <p:slideViewPr>
    <p:cSldViewPr snapToGrid="0" snapToObjects="1">
      <p:cViewPr varScale="1">
        <p:scale>
          <a:sx n="75" d="100"/>
          <a:sy n="75" d="100"/>
        </p:scale>
        <p:origin x="-96" y="-150"/>
      </p:cViewPr>
      <p:guideLst>
        <p:guide orient="horz" pos="2160"/>
        <p:guide pos="50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1968" y="-78"/>
      </p:cViewPr>
      <p:guideLst>
        <p:guide orient="horz" pos="3223"/>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28T09:44:33.205" idx="1">
    <p:pos x="5446" y="1039"/>
    <p:text>Odd placement... after concurrent and before prior auth.</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D213B-67DA-4CF7-AAB4-A04110786052}"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F85AF2E6-D1BF-4840-B28D-83A07487072B}">
      <dgm:prSet phldrT="[Text]"/>
      <dgm:spPr/>
      <dgm:t>
        <a:bodyPr/>
        <a:lstStyle/>
        <a:p>
          <a:r>
            <a:rPr lang="en-US" dirty="0" smtClean="0"/>
            <a:t> Medical care – may </a:t>
          </a:r>
          <a:r>
            <a:rPr lang="en-US" i="1" dirty="0" smtClean="0"/>
            <a:t>choose</a:t>
          </a:r>
          <a:r>
            <a:rPr lang="en-US" dirty="0" smtClean="0"/>
            <a:t> </a:t>
          </a:r>
          <a:endParaRPr lang="en-US" dirty="0"/>
        </a:p>
      </dgm:t>
    </dgm:pt>
    <dgm:pt modelId="{0D8D8F8F-A5A4-4FC0-A526-36E94D958B94}" type="parTrans" cxnId="{006C6CD2-D798-4998-BE07-F66CA2D67ECF}">
      <dgm:prSet/>
      <dgm:spPr/>
      <dgm:t>
        <a:bodyPr/>
        <a:lstStyle/>
        <a:p>
          <a:endParaRPr lang="en-US"/>
        </a:p>
      </dgm:t>
    </dgm:pt>
    <dgm:pt modelId="{C03C1298-19C3-4DC3-9F43-9050C8C856D6}" type="sibTrans" cxnId="{006C6CD2-D798-4998-BE07-F66CA2D67ECF}">
      <dgm:prSet/>
      <dgm:spPr/>
      <dgm:t>
        <a:bodyPr/>
        <a:lstStyle/>
        <a:p>
          <a:endParaRPr lang="en-US"/>
        </a:p>
      </dgm:t>
    </dgm:pt>
    <dgm:pt modelId="{4353669F-CDFA-4EEB-8EB2-183DEA403E7E}">
      <dgm:prSet phldrT="[Text]"/>
      <dgm:spPr/>
      <dgm:t>
        <a:bodyPr/>
        <a:lstStyle/>
        <a:p>
          <a:r>
            <a:rPr lang="en-US" dirty="0" smtClean="0"/>
            <a:t>ORIGINAL Medicare </a:t>
          </a:r>
        </a:p>
        <a:p>
          <a:r>
            <a:rPr lang="en-US" dirty="0" smtClean="0"/>
            <a:t>Part A and Part B + Part D</a:t>
          </a:r>
          <a:endParaRPr lang="en-US" dirty="0"/>
        </a:p>
      </dgm:t>
    </dgm:pt>
    <dgm:pt modelId="{F8499736-E2C9-4FE3-BF5A-3FA5F591074F}" type="parTrans" cxnId="{2738B6B7-12DF-497B-AAE1-336DFF5A1BF3}">
      <dgm:prSet/>
      <dgm:spPr/>
      <dgm:t>
        <a:bodyPr/>
        <a:lstStyle/>
        <a:p>
          <a:endParaRPr lang="en-US"/>
        </a:p>
      </dgm:t>
    </dgm:pt>
    <dgm:pt modelId="{E326B051-AB8D-4B53-9CD2-DA4CAA8C8D4F}" type="sibTrans" cxnId="{2738B6B7-12DF-497B-AAE1-336DFF5A1BF3}">
      <dgm:prSet/>
      <dgm:spPr/>
      <dgm:t>
        <a:bodyPr/>
        <a:lstStyle/>
        <a:p>
          <a:endParaRPr lang="en-US"/>
        </a:p>
      </dgm:t>
    </dgm:pt>
    <dgm:pt modelId="{B10894ED-E439-4499-976B-A56B29980C39}">
      <dgm:prSet phldrT="[Text]"/>
      <dgm:spPr/>
      <dgm:t>
        <a:bodyPr/>
        <a:lstStyle/>
        <a:p>
          <a:r>
            <a:rPr lang="en-US" dirty="0" smtClean="0"/>
            <a:t> Medicare Advantage</a:t>
          </a:r>
          <a:endParaRPr lang="en-US" dirty="0"/>
        </a:p>
      </dgm:t>
    </dgm:pt>
    <dgm:pt modelId="{48A3CAB6-E3A3-4F8E-B4E4-570AD5F16FE4}" type="parTrans" cxnId="{0316467C-CFBD-4033-8853-D64AF4E6A77C}">
      <dgm:prSet/>
      <dgm:spPr/>
      <dgm:t>
        <a:bodyPr/>
        <a:lstStyle/>
        <a:p>
          <a:endParaRPr lang="en-US"/>
        </a:p>
      </dgm:t>
    </dgm:pt>
    <dgm:pt modelId="{78689219-1A07-4B49-B659-FCFA7FD8BE64}" type="sibTrans" cxnId="{0316467C-CFBD-4033-8853-D64AF4E6A77C}">
      <dgm:prSet/>
      <dgm:spPr/>
      <dgm:t>
        <a:bodyPr/>
        <a:lstStyle/>
        <a:p>
          <a:endParaRPr lang="en-US"/>
        </a:p>
      </dgm:t>
    </dgm:pt>
    <dgm:pt modelId="{8D3F9F14-AEDA-4AA8-8868-71A5FF230889}">
      <dgm:prSet phldrT="[Text]"/>
      <dgm:spPr/>
      <dgm:t>
        <a:bodyPr/>
        <a:lstStyle/>
        <a:p>
          <a:r>
            <a:rPr lang="en-US" dirty="0" smtClean="0"/>
            <a:t>Medicare Advantage (voluntary)</a:t>
          </a:r>
          <a:endParaRPr lang="en-US" dirty="0"/>
        </a:p>
      </dgm:t>
    </dgm:pt>
    <dgm:pt modelId="{BC045482-ACE5-4C90-886D-5ACCE7DFDB7F}" type="parTrans" cxnId="{FD6CAA87-0A6B-4943-B39C-2CED93CF7AAE}">
      <dgm:prSet/>
      <dgm:spPr/>
      <dgm:t>
        <a:bodyPr/>
        <a:lstStyle/>
        <a:p>
          <a:endParaRPr lang="en-US"/>
        </a:p>
      </dgm:t>
    </dgm:pt>
    <dgm:pt modelId="{6B9E7CB1-F814-4514-BCC6-E1FCAE95085E}" type="sibTrans" cxnId="{FD6CAA87-0A6B-4943-B39C-2CED93CF7AAE}">
      <dgm:prSet/>
      <dgm:spPr/>
      <dgm:t>
        <a:bodyPr/>
        <a:lstStyle/>
        <a:p>
          <a:endParaRPr lang="en-US"/>
        </a:p>
      </dgm:t>
    </dgm:pt>
    <dgm:pt modelId="{364B1DD0-1076-4F0D-997A-FD75FEDD3A57}">
      <dgm:prSet phldrT="[Text]"/>
      <dgm:spPr/>
      <dgm:t>
        <a:bodyPr/>
        <a:lstStyle/>
        <a:p>
          <a:endParaRPr lang="en-US" dirty="0" smtClean="0"/>
        </a:p>
        <a:p>
          <a:r>
            <a:rPr lang="en-US" dirty="0" smtClean="0"/>
            <a:t>Long Term Care</a:t>
          </a:r>
        </a:p>
        <a:p>
          <a:r>
            <a:rPr lang="en-US" dirty="0" smtClean="0"/>
            <a:t>  </a:t>
          </a:r>
        </a:p>
        <a:p>
          <a:r>
            <a:rPr lang="en-US" dirty="0" smtClean="0"/>
            <a:t> </a:t>
          </a:r>
          <a:endParaRPr lang="en-US" dirty="0"/>
        </a:p>
      </dgm:t>
    </dgm:pt>
    <dgm:pt modelId="{54FDB1D4-1166-4FE2-A1BC-4048FFE45152}" type="parTrans" cxnId="{A43EBDAD-D483-4322-BBD7-FD032CE13AEE}">
      <dgm:prSet/>
      <dgm:spPr/>
      <dgm:t>
        <a:bodyPr/>
        <a:lstStyle/>
        <a:p>
          <a:endParaRPr lang="en-US"/>
        </a:p>
      </dgm:t>
    </dgm:pt>
    <dgm:pt modelId="{5637E299-1557-47A2-BD80-8E80FE8F04D1}" type="sibTrans" cxnId="{A43EBDAD-D483-4322-BBD7-FD032CE13AEE}">
      <dgm:prSet/>
      <dgm:spPr/>
      <dgm:t>
        <a:bodyPr/>
        <a:lstStyle/>
        <a:p>
          <a:endParaRPr lang="en-US"/>
        </a:p>
      </dgm:t>
    </dgm:pt>
    <dgm:pt modelId="{E07DC995-6BCE-4468-84D5-E985AD39BD2D}">
      <dgm:prSet phldrT="[Text]"/>
      <dgm:spPr/>
      <dgm:t>
        <a:bodyPr/>
        <a:lstStyle/>
        <a:p>
          <a:r>
            <a:rPr lang="en-US" dirty="0" smtClean="0"/>
            <a:t>Medicaid</a:t>
          </a:r>
        </a:p>
        <a:p>
          <a:r>
            <a:rPr lang="en-US" dirty="0" smtClean="0"/>
            <a:t>Managed Long Term Care </a:t>
          </a:r>
          <a:r>
            <a:rPr lang="en-US" b="1" dirty="0" smtClean="0"/>
            <a:t>(mandatory)</a:t>
          </a:r>
          <a:endParaRPr lang="en-US" b="1" dirty="0"/>
        </a:p>
      </dgm:t>
    </dgm:pt>
    <dgm:pt modelId="{B6C8715B-EA68-45B4-B4F9-14BDAA2BCF4D}" type="parTrans" cxnId="{09919BA6-004D-4D34-AEC2-AC65E1F69E7E}">
      <dgm:prSet/>
      <dgm:spPr/>
      <dgm:t>
        <a:bodyPr/>
        <a:lstStyle/>
        <a:p>
          <a:endParaRPr lang="en-US"/>
        </a:p>
      </dgm:t>
    </dgm:pt>
    <dgm:pt modelId="{C8FC2392-E9E0-4A23-89C3-2832583AEB49}" type="sibTrans" cxnId="{09919BA6-004D-4D34-AEC2-AC65E1F69E7E}">
      <dgm:prSet/>
      <dgm:spPr/>
      <dgm:t>
        <a:bodyPr/>
        <a:lstStyle/>
        <a:p>
          <a:endParaRPr lang="en-US"/>
        </a:p>
      </dgm:t>
    </dgm:pt>
    <dgm:pt modelId="{B3B1B221-0EBA-4E7E-926B-A21C432D52F7}">
      <dgm:prSet phldrT="[Text]"/>
      <dgm:spPr/>
      <dgm:t>
        <a:bodyPr/>
        <a:lstStyle/>
        <a:p>
          <a:r>
            <a:rPr lang="en-US" dirty="0" smtClean="0"/>
            <a:t> OR may combine both Medical and Long Term Care:</a:t>
          </a:r>
          <a:endParaRPr lang="en-US" dirty="0"/>
        </a:p>
      </dgm:t>
    </dgm:pt>
    <dgm:pt modelId="{036D9E06-33D5-45D2-94FC-174DA8B1E4A2}" type="parTrans" cxnId="{02AC1A75-EBCC-4F6F-A3C1-E5E0F9C356E8}">
      <dgm:prSet/>
      <dgm:spPr/>
      <dgm:t>
        <a:bodyPr/>
        <a:lstStyle/>
        <a:p>
          <a:endParaRPr lang="en-US"/>
        </a:p>
      </dgm:t>
    </dgm:pt>
    <dgm:pt modelId="{55E51EA6-FEEE-4E95-9396-015D03046058}" type="sibTrans" cxnId="{02AC1A75-EBCC-4F6F-A3C1-E5E0F9C356E8}">
      <dgm:prSet/>
      <dgm:spPr/>
      <dgm:t>
        <a:bodyPr/>
        <a:lstStyle/>
        <a:p>
          <a:endParaRPr lang="en-US"/>
        </a:p>
      </dgm:t>
    </dgm:pt>
    <dgm:pt modelId="{9A28805F-EBBD-4863-8207-FC7D23D9C748}">
      <dgm:prSet phldrT="[Text]"/>
      <dgm:spPr/>
      <dgm:t>
        <a:bodyPr/>
        <a:lstStyle/>
        <a:p>
          <a:r>
            <a:rPr lang="en-US" dirty="0" smtClean="0"/>
            <a:t>OR</a:t>
          </a:r>
          <a:endParaRPr lang="en-US" dirty="0"/>
        </a:p>
      </dgm:t>
    </dgm:pt>
    <dgm:pt modelId="{2825BF6D-2824-47DD-BDD6-308093D4E33E}" type="parTrans" cxnId="{E0571BB4-FFE6-458C-81A2-074EA566F41F}">
      <dgm:prSet/>
      <dgm:spPr/>
      <dgm:t>
        <a:bodyPr/>
        <a:lstStyle/>
        <a:p>
          <a:endParaRPr lang="en-US"/>
        </a:p>
      </dgm:t>
    </dgm:pt>
    <dgm:pt modelId="{24100614-2140-4310-88E0-AFD0AB33D8AF}" type="sibTrans" cxnId="{E0571BB4-FFE6-458C-81A2-074EA566F41F}">
      <dgm:prSet/>
      <dgm:spPr/>
      <dgm:t>
        <a:bodyPr/>
        <a:lstStyle/>
        <a:p>
          <a:endParaRPr lang="en-US"/>
        </a:p>
      </dgm:t>
    </dgm:pt>
    <dgm:pt modelId="{69C49456-5E6F-4878-BCF2-5C0A82C8DDB8}">
      <dgm:prSet phldrT="[Text]"/>
      <dgm:spPr/>
      <dgm:t>
        <a:bodyPr/>
        <a:lstStyle/>
        <a:p>
          <a:r>
            <a:rPr lang="en-US" dirty="0" smtClean="0"/>
            <a:t> </a:t>
          </a:r>
          <a:endParaRPr lang="en-US" dirty="0"/>
        </a:p>
      </dgm:t>
    </dgm:pt>
    <dgm:pt modelId="{92BD99B4-2F38-4F57-AA74-171CD8D8D30F}" type="parTrans" cxnId="{50A1D923-E9F9-47B7-9CD8-1CD877128E7D}">
      <dgm:prSet/>
      <dgm:spPr/>
      <dgm:t>
        <a:bodyPr/>
        <a:lstStyle/>
        <a:p>
          <a:endParaRPr lang="en-US"/>
        </a:p>
      </dgm:t>
    </dgm:pt>
    <dgm:pt modelId="{4D4EAEEA-BB11-4873-BBF4-54367EA60B10}" type="sibTrans" cxnId="{50A1D923-E9F9-47B7-9CD8-1CD877128E7D}">
      <dgm:prSet/>
      <dgm:spPr/>
      <dgm:t>
        <a:bodyPr/>
        <a:lstStyle/>
        <a:p>
          <a:endParaRPr lang="en-US"/>
        </a:p>
      </dgm:t>
    </dgm:pt>
    <dgm:pt modelId="{50AAAB83-9477-4223-BD20-B7F6BC891AA4}">
      <dgm:prSet/>
      <dgm:spPr/>
      <dgm:t>
        <a:bodyPr/>
        <a:lstStyle/>
        <a:p>
          <a:r>
            <a:rPr lang="en-US" dirty="0" smtClean="0"/>
            <a:t>FIDA</a:t>
          </a:r>
          <a:endParaRPr lang="en-US" dirty="0"/>
        </a:p>
      </dgm:t>
    </dgm:pt>
    <dgm:pt modelId="{E994F6AB-973A-48F8-99CD-861230E6EFC5}" type="parTrans" cxnId="{F23DAE60-CEC2-4F8D-B3C2-129C6BA60014}">
      <dgm:prSet/>
      <dgm:spPr/>
      <dgm:t>
        <a:bodyPr/>
        <a:lstStyle/>
        <a:p>
          <a:endParaRPr lang="en-US"/>
        </a:p>
      </dgm:t>
    </dgm:pt>
    <dgm:pt modelId="{9C2ED57C-F149-4C8F-92B2-43DF4263381C}" type="sibTrans" cxnId="{F23DAE60-CEC2-4F8D-B3C2-129C6BA60014}">
      <dgm:prSet/>
      <dgm:spPr/>
      <dgm:t>
        <a:bodyPr/>
        <a:lstStyle/>
        <a:p>
          <a:endParaRPr lang="en-US"/>
        </a:p>
      </dgm:t>
    </dgm:pt>
    <dgm:pt modelId="{1D1EA906-2A1B-4F42-9709-4F4341DE6042}">
      <dgm:prSet/>
      <dgm:spPr/>
      <dgm:t>
        <a:bodyPr/>
        <a:lstStyle/>
        <a:p>
          <a:r>
            <a:rPr lang="en-US" dirty="0" smtClean="0"/>
            <a:t>Or </a:t>
          </a:r>
        </a:p>
        <a:p>
          <a:r>
            <a:rPr lang="en-US" dirty="0" smtClean="0"/>
            <a:t>Medicaid Advantage Plus</a:t>
          </a:r>
        </a:p>
        <a:p>
          <a:r>
            <a:rPr lang="en-US" dirty="0" smtClean="0"/>
            <a:t>Or</a:t>
          </a:r>
        </a:p>
        <a:p>
          <a:r>
            <a:rPr lang="en-US" dirty="0" smtClean="0"/>
            <a:t> </a:t>
          </a:r>
        </a:p>
        <a:p>
          <a:r>
            <a:rPr lang="en-US" dirty="0" smtClean="0"/>
            <a:t>PACE</a:t>
          </a:r>
          <a:endParaRPr lang="en-US" dirty="0"/>
        </a:p>
      </dgm:t>
    </dgm:pt>
    <dgm:pt modelId="{4BEEAF77-7E35-4F6A-881F-C3E91F73FB00}" type="parTrans" cxnId="{E1AD68AE-FE72-4668-8983-DEF51120C94C}">
      <dgm:prSet/>
      <dgm:spPr/>
      <dgm:t>
        <a:bodyPr/>
        <a:lstStyle/>
        <a:p>
          <a:endParaRPr lang="en-US"/>
        </a:p>
      </dgm:t>
    </dgm:pt>
    <dgm:pt modelId="{7D0798AE-44A9-4296-AB0E-1E5659B97EEE}" type="sibTrans" cxnId="{E1AD68AE-FE72-4668-8983-DEF51120C94C}">
      <dgm:prSet/>
      <dgm:spPr/>
      <dgm:t>
        <a:bodyPr/>
        <a:lstStyle/>
        <a:p>
          <a:endParaRPr lang="en-US"/>
        </a:p>
      </dgm:t>
    </dgm:pt>
    <dgm:pt modelId="{B4E56ED6-3139-47A4-8BBB-95F8B46CA0A5}" type="pres">
      <dgm:prSet presAssocID="{736D213B-67DA-4CF7-AAB4-A04110786052}" presName="theList" presStyleCnt="0">
        <dgm:presLayoutVars>
          <dgm:dir/>
          <dgm:animLvl val="lvl"/>
          <dgm:resizeHandles val="exact"/>
        </dgm:presLayoutVars>
      </dgm:prSet>
      <dgm:spPr/>
      <dgm:t>
        <a:bodyPr/>
        <a:lstStyle/>
        <a:p>
          <a:endParaRPr lang="en-US"/>
        </a:p>
      </dgm:t>
    </dgm:pt>
    <dgm:pt modelId="{2A8697DB-E977-4369-B721-50B667E87660}" type="pres">
      <dgm:prSet presAssocID="{F85AF2E6-D1BF-4840-B28D-83A07487072B}" presName="compNode" presStyleCnt="0"/>
      <dgm:spPr/>
      <dgm:t>
        <a:bodyPr/>
        <a:lstStyle/>
        <a:p>
          <a:endParaRPr lang="en-US"/>
        </a:p>
      </dgm:t>
    </dgm:pt>
    <dgm:pt modelId="{7B7D1E71-0B3B-4B1E-9C99-ACAF065C5113}" type="pres">
      <dgm:prSet presAssocID="{F85AF2E6-D1BF-4840-B28D-83A07487072B}" presName="aNode" presStyleLbl="bgShp" presStyleIdx="0" presStyleCnt="4" custScaleY="100000" custLinFactNeighborX="6839" custLinFactNeighborY="5388"/>
      <dgm:spPr/>
      <dgm:t>
        <a:bodyPr/>
        <a:lstStyle/>
        <a:p>
          <a:endParaRPr lang="en-US"/>
        </a:p>
      </dgm:t>
    </dgm:pt>
    <dgm:pt modelId="{368CEF2F-4A36-43D2-991B-2B3DA6181095}" type="pres">
      <dgm:prSet presAssocID="{F85AF2E6-D1BF-4840-B28D-83A07487072B}" presName="textNode" presStyleLbl="bgShp" presStyleIdx="0" presStyleCnt="4"/>
      <dgm:spPr/>
      <dgm:t>
        <a:bodyPr/>
        <a:lstStyle/>
        <a:p>
          <a:endParaRPr lang="en-US"/>
        </a:p>
      </dgm:t>
    </dgm:pt>
    <dgm:pt modelId="{F5EA9D0F-F4AE-4196-835E-ACF7CB73F95B}" type="pres">
      <dgm:prSet presAssocID="{F85AF2E6-D1BF-4840-B28D-83A07487072B}" presName="compChildNode" presStyleCnt="0"/>
      <dgm:spPr/>
      <dgm:t>
        <a:bodyPr/>
        <a:lstStyle/>
        <a:p>
          <a:endParaRPr lang="en-US"/>
        </a:p>
      </dgm:t>
    </dgm:pt>
    <dgm:pt modelId="{AAF19D23-5B81-41F2-B832-D3F99045C2D6}" type="pres">
      <dgm:prSet presAssocID="{F85AF2E6-D1BF-4840-B28D-83A07487072B}" presName="theInnerList" presStyleCnt="0"/>
      <dgm:spPr/>
      <dgm:t>
        <a:bodyPr/>
        <a:lstStyle/>
        <a:p>
          <a:endParaRPr lang="en-US"/>
        </a:p>
      </dgm:t>
    </dgm:pt>
    <dgm:pt modelId="{B4A1D1AE-10BD-4384-87BB-2D019986F9BC}" type="pres">
      <dgm:prSet presAssocID="{4353669F-CDFA-4EEB-8EB2-183DEA403E7E}" presName="childNode" presStyleLbl="node1" presStyleIdx="0" presStyleCnt="7" custLinFactY="-1263" custLinFactNeighborX="4151" custLinFactNeighborY="-100000">
        <dgm:presLayoutVars>
          <dgm:bulletEnabled val="1"/>
        </dgm:presLayoutVars>
      </dgm:prSet>
      <dgm:spPr/>
      <dgm:t>
        <a:bodyPr/>
        <a:lstStyle/>
        <a:p>
          <a:endParaRPr lang="en-US"/>
        </a:p>
      </dgm:t>
    </dgm:pt>
    <dgm:pt modelId="{2824A477-ADC6-4A16-9392-9B8F6169304D}" type="pres">
      <dgm:prSet presAssocID="{4353669F-CDFA-4EEB-8EB2-183DEA403E7E}" presName="aSpace2" presStyleCnt="0"/>
      <dgm:spPr/>
      <dgm:t>
        <a:bodyPr/>
        <a:lstStyle/>
        <a:p>
          <a:endParaRPr lang="en-US"/>
        </a:p>
      </dgm:t>
    </dgm:pt>
    <dgm:pt modelId="{2DFCC985-3B8B-4B5D-A32B-29C3C0FE8257}" type="pres">
      <dgm:prSet presAssocID="{9A28805F-EBBD-4863-8207-FC7D23D9C748}" presName="childNode" presStyleLbl="node1" presStyleIdx="1" presStyleCnt="7" custScaleX="67186" custScaleY="33295" custLinFactNeighborX="7116" custLinFactNeighborY="-74038">
        <dgm:presLayoutVars>
          <dgm:bulletEnabled val="1"/>
        </dgm:presLayoutVars>
      </dgm:prSet>
      <dgm:spPr/>
      <dgm:t>
        <a:bodyPr/>
        <a:lstStyle/>
        <a:p>
          <a:endParaRPr lang="en-US"/>
        </a:p>
      </dgm:t>
    </dgm:pt>
    <dgm:pt modelId="{483F7223-C878-4464-BD93-1B626DF7DCA0}" type="pres">
      <dgm:prSet presAssocID="{9A28805F-EBBD-4863-8207-FC7D23D9C748}" presName="aSpace2" presStyleCnt="0"/>
      <dgm:spPr/>
      <dgm:t>
        <a:bodyPr/>
        <a:lstStyle/>
        <a:p>
          <a:endParaRPr lang="en-US"/>
        </a:p>
      </dgm:t>
    </dgm:pt>
    <dgm:pt modelId="{6772DBDD-CEE9-4066-9617-CC2339DE2CAA}" type="pres">
      <dgm:prSet presAssocID="{B10894ED-E439-4499-976B-A56B29980C39}" presName="childNode" presStyleLbl="node1" presStyleIdx="2" presStyleCnt="7" custLinFactNeighborX="7116" custLinFactNeighborY="-51257">
        <dgm:presLayoutVars>
          <dgm:bulletEnabled val="1"/>
        </dgm:presLayoutVars>
      </dgm:prSet>
      <dgm:spPr/>
      <dgm:t>
        <a:bodyPr/>
        <a:lstStyle/>
        <a:p>
          <a:endParaRPr lang="en-US"/>
        </a:p>
      </dgm:t>
    </dgm:pt>
    <dgm:pt modelId="{BE3D8AE7-335B-4D0B-9B3F-1ACD8AEC21F6}" type="pres">
      <dgm:prSet presAssocID="{F85AF2E6-D1BF-4840-B28D-83A07487072B}" presName="aSpace" presStyleCnt="0"/>
      <dgm:spPr/>
      <dgm:t>
        <a:bodyPr/>
        <a:lstStyle/>
        <a:p>
          <a:endParaRPr lang="en-US"/>
        </a:p>
      </dgm:t>
    </dgm:pt>
    <dgm:pt modelId="{178811E8-5004-4E83-96AD-117569678E47}" type="pres">
      <dgm:prSet presAssocID="{8D3F9F14-AEDA-4AA8-8868-71A5FF230889}" presName="compNode" presStyleCnt="0"/>
      <dgm:spPr/>
      <dgm:t>
        <a:bodyPr/>
        <a:lstStyle/>
        <a:p>
          <a:endParaRPr lang="en-US"/>
        </a:p>
      </dgm:t>
    </dgm:pt>
    <dgm:pt modelId="{19D2C143-9CB9-4EFE-8EF9-F9E13080AB6A}" type="pres">
      <dgm:prSet presAssocID="{8D3F9F14-AEDA-4AA8-8868-71A5FF230889}" presName="aNode" presStyleLbl="bgShp" presStyleIdx="1" presStyleCnt="4" custLinFactNeighborX="14852" custLinFactNeighborY="15733"/>
      <dgm:spPr/>
      <dgm:t>
        <a:bodyPr/>
        <a:lstStyle/>
        <a:p>
          <a:endParaRPr lang="en-US"/>
        </a:p>
      </dgm:t>
    </dgm:pt>
    <dgm:pt modelId="{9E00D358-A6F6-4AEE-9EAD-2BB97F4E6E26}" type="pres">
      <dgm:prSet presAssocID="{8D3F9F14-AEDA-4AA8-8868-71A5FF230889}" presName="textNode" presStyleLbl="bgShp" presStyleIdx="1" presStyleCnt="4"/>
      <dgm:spPr/>
      <dgm:t>
        <a:bodyPr/>
        <a:lstStyle/>
        <a:p>
          <a:endParaRPr lang="en-US"/>
        </a:p>
      </dgm:t>
    </dgm:pt>
    <dgm:pt modelId="{78406E10-5C94-4EFA-BF03-8EAA48A82DE5}" type="pres">
      <dgm:prSet presAssocID="{8D3F9F14-AEDA-4AA8-8868-71A5FF230889}" presName="compChildNode" presStyleCnt="0"/>
      <dgm:spPr/>
      <dgm:t>
        <a:bodyPr/>
        <a:lstStyle/>
        <a:p>
          <a:endParaRPr lang="en-US"/>
        </a:p>
      </dgm:t>
    </dgm:pt>
    <dgm:pt modelId="{5DC970B7-38FC-48CD-A0E3-A5F47980DEE7}" type="pres">
      <dgm:prSet presAssocID="{8D3F9F14-AEDA-4AA8-8868-71A5FF230889}" presName="theInnerList" presStyleCnt="0"/>
      <dgm:spPr/>
      <dgm:t>
        <a:bodyPr/>
        <a:lstStyle/>
        <a:p>
          <a:endParaRPr lang="en-US"/>
        </a:p>
      </dgm:t>
    </dgm:pt>
    <dgm:pt modelId="{0C60DD09-D18F-491A-A8B7-BEB4DF58A0C6}" type="pres">
      <dgm:prSet presAssocID="{8D3F9F14-AEDA-4AA8-8868-71A5FF230889}" presName="aSpace" presStyleCnt="0"/>
      <dgm:spPr/>
      <dgm:t>
        <a:bodyPr/>
        <a:lstStyle/>
        <a:p>
          <a:endParaRPr lang="en-US"/>
        </a:p>
      </dgm:t>
    </dgm:pt>
    <dgm:pt modelId="{0DD0E6ED-9B1D-4B86-9C8F-DA7C3D8E9B22}" type="pres">
      <dgm:prSet presAssocID="{364B1DD0-1076-4F0D-997A-FD75FEDD3A57}" presName="compNode" presStyleCnt="0"/>
      <dgm:spPr/>
      <dgm:t>
        <a:bodyPr/>
        <a:lstStyle/>
        <a:p>
          <a:endParaRPr lang="en-US"/>
        </a:p>
      </dgm:t>
    </dgm:pt>
    <dgm:pt modelId="{1AAEF3F0-B8E3-4036-AB92-3400CFF6170F}" type="pres">
      <dgm:prSet presAssocID="{364B1DD0-1076-4F0D-997A-FD75FEDD3A57}" presName="aNode" presStyleLbl="bgShp" presStyleIdx="2" presStyleCnt="4" custLinFactNeighborX="-86637"/>
      <dgm:spPr/>
      <dgm:t>
        <a:bodyPr/>
        <a:lstStyle/>
        <a:p>
          <a:endParaRPr lang="en-US"/>
        </a:p>
      </dgm:t>
    </dgm:pt>
    <dgm:pt modelId="{8A609B03-3054-44F1-A3BB-52EE9D0E4CD0}" type="pres">
      <dgm:prSet presAssocID="{364B1DD0-1076-4F0D-997A-FD75FEDD3A57}" presName="textNode" presStyleLbl="bgShp" presStyleIdx="2" presStyleCnt="4"/>
      <dgm:spPr/>
      <dgm:t>
        <a:bodyPr/>
        <a:lstStyle/>
        <a:p>
          <a:endParaRPr lang="en-US"/>
        </a:p>
      </dgm:t>
    </dgm:pt>
    <dgm:pt modelId="{A91C81F7-3B85-4080-AF1E-3524E151A572}" type="pres">
      <dgm:prSet presAssocID="{364B1DD0-1076-4F0D-997A-FD75FEDD3A57}" presName="compChildNode" presStyleCnt="0"/>
      <dgm:spPr/>
      <dgm:t>
        <a:bodyPr/>
        <a:lstStyle/>
        <a:p>
          <a:endParaRPr lang="en-US"/>
        </a:p>
      </dgm:t>
    </dgm:pt>
    <dgm:pt modelId="{1582EAFC-9E57-4316-B625-805D6F206DB9}" type="pres">
      <dgm:prSet presAssocID="{364B1DD0-1076-4F0D-997A-FD75FEDD3A57}" presName="theInnerList" presStyleCnt="0"/>
      <dgm:spPr/>
      <dgm:t>
        <a:bodyPr/>
        <a:lstStyle/>
        <a:p>
          <a:endParaRPr lang="en-US"/>
        </a:p>
      </dgm:t>
    </dgm:pt>
    <dgm:pt modelId="{FC222857-031C-43AA-82B0-6214B9F9A6F2}" type="pres">
      <dgm:prSet presAssocID="{E07DC995-6BCE-4468-84D5-E985AD39BD2D}" presName="childNode" presStyleLbl="node1" presStyleIdx="3" presStyleCnt="7" custLinFactX="-12274" custLinFactNeighborX="-100000" custLinFactNeighborY="0">
        <dgm:presLayoutVars>
          <dgm:bulletEnabled val="1"/>
        </dgm:presLayoutVars>
      </dgm:prSet>
      <dgm:spPr/>
      <dgm:t>
        <a:bodyPr/>
        <a:lstStyle/>
        <a:p>
          <a:endParaRPr lang="en-US"/>
        </a:p>
      </dgm:t>
    </dgm:pt>
    <dgm:pt modelId="{77BB621E-CD32-4218-ABAB-988CF18CAE0C}" type="pres">
      <dgm:prSet presAssocID="{E07DC995-6BCE-4468-84D5-E985AD39BD2D}" presName="aSpace2" presStyleCnt="0"/>
      <dgm:spPr/>
      <dgm:t>
        <a:bodyPr/>
        <a:lstStyle/>
        <a:p>
          <a:endParaRPr lang="en-US"/>
        </a:p>
      </dgm:t>
    </dgm:pt>
    <dgm:pt modelId="{A167A99B-F749-4723-9DBB-38F64A5C299C}" type="pres">
      <dgm:prSet presAssocID="{B3B1B221-0EBA-4E7E-926B-A21C432D52F7}" presName="childNode" presStyleLbl="node1" presStyleIdx="4" presStyleCnt="7" custScaleY="68946" custLinFactY="-85766" custLinFactNeighborX="14501" custLinFactNeighborY="-100000">
        <dgm:presLayoutVars>
          <dgm:bulletEnabled val="1"/>
        </dgm:presLayoutVars>
      </dgm:prSet>
      <dgm:spPr/>
      <dgm:t>
        <a:bodyPr/>
        <a:lstStyle/>
        <a:p>
          <a:endParaRPr lang="en-US"/>
        </a:p>
      </dgm:t>
    </dgm:pt>
    <dgm:pt modelId="{A7DC3F4F-718C-4305-96E5-A0C6034889D3}" type="pres">
      <dgm:prSet presAssocID="{364B1DD0-1076-4F0D-997A-FD75FEDD3A57}" presName="aSpace" presStyleCnt="0"/>
      <dgm:spPr/>
      <dgm:t>
        <a:bodyPr/>
        <a:lstStyle/>
        <a:p>
          <a:endParaRPr lang="en-US"/>
        </a:p>
      </dgm:t>
    </dgm:pt>
    <dgm:pt modelId="{B19DAB2F-2B24-47B1-BB97-772454DA6826}" type="pres">
      <dgm:prSet presAssocID="{69C49456-5E6F-4878-BCF2-5C0A82C8DDB8}" presName="compNode" presStyleCnt="0"/>
      <dgm:spPr/>
      <dgm:t>
        <a:bodyPr/>
        <a:lstStyle/>
        <a:p>
          <a:endParaRPr lang="en-US"/>
        </a:p>
      </dgm:t>
    </dgm:pt>
    <dgm:pt modelId="{792E0410-49F4-460E-B7CF-DAF429B68ACC}" type="pres">
      <dgm:prSet presAssocID="{69C49456-5E6F-4878-BCF2-5C0A82C8DDB8}" presName="aNode" presStyleLbl="bgShp" presStyleIdx="3" presStyleCnt="4" custLinFactY="-154360" custLinFactNeighborX="4420" custLinFactNeighborY="-200000"/>
      <dgm:spPr/>
      <dgm:t>
        <a:bodyPr/>
        <a:lstStyle/>
        <a:p>
          <a:endParaRPr lang="en-US"/>
        </a:p>
      </dgm:t>
    </dgm:pt>
    <dgm:pt modelId="{6AF3E037-5312-4DAE-9B27-B6E451AA8451}" type="pres">
      <dgm:prSet presAssocID="{69C49456-5E6F-4878-BCF2-5C0A82C8DDB8}" presName="textNode" presStyleLbl="bgShp" presStyleIdx="3" presStyleCnt="4"/>
      <dgm:spPr/>
      <dgm:t>
        <a:bodyPr/>
        <a:lstStyle/>
        <a:p>
          <a:endParaRPr lang="en-US"/>
        </a:p>
      </dgm:t>
    </dgm:pt>
    <dgm:pt modelId="{5C2EE67C-9697-4806-A994-AA5D96D761F2}" type="pres">
      <dgm:prSet presAssocID="{69C49456-5E6F-4878-BCF2-5C0A82C8DDB8}" presName="compChildNode" presStyleCnt="0"/>
      <dgm:spPr/>
      <dgm:t>
        <a:bodyPr/>
        <a:lstStyle/>
        <a:p>
          <a:endParaRPr lang="en-US"/>
        </a:p>
      </dgm:t>
    </dgm:pt>
    <dgm:pt modelId="{1293CFCB-4C40-455A-BC90-FBAE4C1898AE}" type="pres">
      <dgm:prSet presAssocID="{69C49456-5E6F-4878-BCF2-5C0A82C8DDB8}" presName="theInnerList" presStyleCnt="0"/>
      <dgm:spPr/>
      <dgm:t>
        <a:bodyPr/>
        <a:lstStyle/>
        <a:p>
          <a:endParaRPr lang="en-US"/>
        </a:p>
      </dgm:t>
    </dgm:pt>
    <dgm:pt modelId="{6FE7E59C-D9B1-4A68-98DF-7BABEDBFE79B}" type="pres">
      <dgm:prSet presAssocID="{50AAAB83-9477-4223-BD20-B7F6BC891AA4}" presName="childNode" presStyleLbl="node1" presStyleIdx="5" presStyleCnt="7" custScaleY="40451" custLinFactY="-39394" custLinFactNeighborX="-6523" custLinFactNeighborY="-100000">
        <dgm:presLayoutVars>
          <dgm:bulletEnabled val="1"/>
        </dgm:presLayoutVars>
      </dgm:prSet>
      <dgm:spPr/>
      <dgm:t>
        <a:bodyPr/>
        <a:lstStyle/>
        <a:p>
          <a:endParaRPr lang="en-US"/>
        </a:p>
      </dgm:t>
    </dgm:pt>
    <dgm:pt modelId="{7745F4F4-6152-4E06-9898-CB46AF302F01}" type="pres">
      <dgm:prSet presAssocID="{50AAAB83-9477-4223-BD20-B7F6BC891AA4}" presName="aSpace2" presStyleCnt="0"/>
      <dgm:spPr/>
    </dgm:pt>
    <dgm:pt modelId="{EFD229A2-D3A7-4DF0-B5BE-9D4E5A872798}" type="pres">
      <dgm:prSet presAssocID="{1D1EA906-2A1B-4F42-9709-4F4341DE6042}" presName="childNode" presStyleLbl="node1" presStyleIdx="6" presStyleCnt="7" custLinFactY="-40427" custLinFactNeighborX="-1186" custLinFactNeighborY="-100000">
        <dgm:presLayoutVars>
          <dgm:bulletEnabled val="1"/>
        </dgm:presLayoutVars>
      </dgm:prSet>
      <dgm:spPr/>
      <dgm:t>
        <a:bodyPr/>
        <a:lstStyle/>
        <a:p>
          <a:endParaRPr lang="en-US"/>
        </a:p>
      </dgm:t>
    </dgm:pt>
  </dgm:ptLst>
  <dgm:cxnLst>
    <dgm:cxn modelId="{F23DAE60-CEC2-4F8D-B3C2-129C6BA60014}" srcId="{69C49456-5E6F-4878-BCF2-5C0A82C8DDB8}" destId="{50AAAB83-9477-4223-BD20-B7F6BC891AA4}" srcOrd="0" destOrd="0" parTransId="{E994F6AB-973A-48F8-99CD-861230E6EFC5}" sibTransId="{9C2ED57C-F149-4C8F-92B2-43DF4263381C}"/>
    <dgm:cxn modelId="{2738B6B7-12DF-497B-AAE1-336DFF5A1BF3}" srcId="{F85AF2E6-D1BF-4840-B28D-83A07487072B}" destId="{4353669F-CDFA-4EEB-8EB2-183DEA403E7E}" srcOrd="0" destOrd="0" parTransId="{F8499736-E2C9-4FE3-BF5A-3FA5F591074F}" sibTransId="{E326B051-AB8D-4B53-9CD2-DA4CAA8C8D4F}"/>
    <dgm:cxn modelId="{87638121-A4B0-43C3-BEE1-AB5F50E0A21A}" type="presOf" srcId="{9A28805F-EBBD-4863-8207-FC7D23D9C748}" destId="{2DFCC985-3B8B-4B5D-A32B-29C3C0FE8257}" srcOrd="0" destOrd="0" presId="urn:microsoft.com/office/officeart/2005/8/layout/lProcess2"/>
    <dgm:cxn modelId="{50A1D923-E9F9-47B7-9CD8-1CD877128E7D}" srcId="{736D213B-67DA-4CF7-AAB4-A04110786052}" destId="{69C49456-5E6F-4878-BCF2-5C0A82C8DDB8}" srcOrd="3" destOrd="0" parTransId="{92BD99B4-2F38-4F57-AA74-171CD8D8D30F}" sibTransId="{4D4EAEEA-BB11-4873-BBF4-54367EA60B10}"/>
    <dgm:cxn modelId="{FD6CAA87-0A6B-4943-B39C-2CED93CF7AAE}" srcId="{736D213B-67DA-4CF7-AAB4-A04110786052}" destId="{8D3F9F14-AEDA-4AA8-8868-71A5FF230889}" srcOrd="1" destOrd="0" parTransId="{BC045482-ACE5-4C90-886D-5ACCE7DFDB7F}" sibTransId="{6B9E7CB1-F814-4514-BCC6-E1FCAE95085E}"/>
    <dgm:cxn modelId="{2FA788A7-C0E1-446D-BCF4-0A8A1F79AF8E}" type="presOf" srcId="{364B1DD0-1076-4F0D-997A-FD75FEDD3A57}" destId="{1AAEF3F0-B8E3-4036-AB92-3400CFF6170F}" srcOrd="0" destOrd="0" presId="urn:microsoft.com/office/officeart/2005/8/layout/lProcess2"/>
    <dgm:cxn modelId="{808E9D26-F08E-4EEF-9836-BE47DED77579}" type="presOf" srcId="{364B1DD0-1076-4F0D-997A-FD75FEDD3A57}" destId="{8A609B03-3054-44F1-A3BB-52EE9D0E4CD0}" srcOrd="1" destOrd="0" presId="urn:microsoft.com/office/officeart/2005/8/layout/lProcess2"/>
    <dgm:cxn modelId="{6B7F5925-4CD1-4C89-B00F-8BA7F4E7B445}" type="presOf" srcId="{4353669F-CDFA-4EEB-8EB2-183DEA403E7E}" destId="{B4A1D1AE-10BD-4384-87BB-2D019986F9BC}" srcOrd="0" destOrd="0" presId="urn:microsoft.com/office/officeart/2005/8/layout/lProcess2"/>
    <dgm:cxn modelId="{24855A30-6D8A-4C6A-95BA-9A6DEE6363DA}" type="presOf" srcId="{736D213B-67DA-4CF7-AAB4-A04110786052}" destId="{B4E56ED6-3139-47A4-8BBB-95F8B46CA0A5}" srcOrd="0" destOrd="0" presId="urn:microsoft.com/office/officeart/2005/8/layout/lProcess2"/>
    <dgm:cxn modelId="{D1FB46FA-2472-42BB-9CF6-DABF10C05234}" type="presOf" srcId="{8D3F9F14-AEDA-4AA8-8868-71A5FF230889}" destId="{9E00D358-A6F6-4AEE-9EAD-2BB97F4E6E26}" srcOrd="1" destOrd="0" presId="urn:microsoft.com/office/officeart/2005/8/layout/lProcess2"/>
    <dgm:cxn modelId="{02AC1A75-EBCC-4F6F-A3C1-E5E0F9C356E8}" srcId="{364B1DD0-1076-4F0D-997A-FD75FEDD3A57}" destId="{B3B1B221-0EBA-4E7E-926B-A21C432D52F7}" srcOrd="1" destOrd="0" parTransId="{036D9E06-33D5-45D2-94FC-174DA8B1E4A2}" sibTransId="{55E51EA6-FEEE-4E95-9396-015D03046058}"/>
    <dgm:cxn modelId="{A9A08B1A-F424-4A75-A639-AF22568BA2C8}" type="presOf" srcId="{B3B1B221-0EBA-4E7E-926B-A21C432D52F7}" destId="{A167A99B-F749-4723-9DBB-38F64A5C299C}" srcOrd="0" destOrd="0" presId="urn:microsoft.com/office/officeart/2005/8/layout/lProcess2"/>
    <dgm:cxn modelId="{ED877B28-37E3-46E4-BC5B-E12CAD12A42B}" type="presOf" srcId="{F85AF2E6-D1BF-4840-B28D-83A07487072B}" destId="{7B7D1E71-0B3B-4B1E-9C99-ACAF065C5113}" srcOrd="0" destOrd="0" presId="urn:microsoft.com/office/officeart/2005/8/layout/lProcess2"/>
    <dgm:cxn modelId="{A43EBDAD-D483-4322-BBD7-FD032CE13AEE}" srcId="{736D213B-67DA-4CF7-AAB4-A04110786052}" destId="{364B1DD0-1076-4F0D-997A-FD75FEDD3A57}" srcOrd="2" destOrd="0" parTransId="{54FDB1D4-1166-4FE2-A1BC-4048FFE45152}" sibTransId="{5637E299-1557-47A2-BD80-8E80FE8F04D1}"/>
    <dgm:cxn modelId="{2FBFEB7A-0662-463E-A280-1F7DE06EEEAF}" type="presOf" srcId="{69C49456-5E6F-4878-BCF2-5C0A82C8DDB8}" destId="{6AF3E037-5312-4DAE-9B27-B6E451AA8451}" srcOrd="1" destOrd="0" presId="urn:microsoft.com/office/officeart/2005/8/layout/lProcess2"/>
    <dgm:cxn modelId="{0316467C-CFBD-4033-8853-D64AF4E6A77C}" srcId="{F85AF2E6-D1BF-4840-B28D-83A07487072B}" destId="{B10894ED-E439-4499-976B-A56B29980C39}" srcOrd="2" destOrd="0" parTransId="{48A3CAB6-E3A3-4F8E-B4E4-570AD5F16FE4}" sibTransId="{78689219-1A07-4B49-B659-FCFA7FD8BE64}"/>
    <dgm:cxn modelId="{DABAB11B-0DB7-40E7-A162-84AF655955E3}" type="presOf" srcId="{69C49456-5E6F-4878-BCF2-5C0A82C8DDB8}" destId="{792E0410-49F4-460E-B7CF-DAF429B68ACC}" srcOrd="0" destOrd="0" presId="urn:microsoft.com/office/officeart/2005/8/layout/lProcess2"/>
    <dgm:cxn modelId="{D396EF94-B334-4C05-9B09-BCA3B01FB419}" type="presOf" srcId="{E07DC995-6BCE-4468-84D5-E985AD39BD2D}" destId="{FC222857-031C-43AA-82B0-6214B9F9A6F2}" srcOrd="0" destOrd="0" presId="urn:microsoft.com/office/officeart/2005/8/layout/lProcess2"/>
    <dgm:cxn modelId="{472E9328-8E49-4541-A6A4-A46E83372462}" type="presOf" srcId="{B10894ED-E439-4499-976B-A56B29980C39}" destId="{6772DBDD-CEE9-4066-9617-CC2339DE2CAA}" srcOrd="0" destOrd="0" presId="urn:microsoft.com/office/officeart/2005/8/layout/lProcess2"/>
    <dgm:cxn modelId="{E0571BB4-FFE6-458C-81A2-074EA566F41F}" srcId="{F85AF2E6-D1BF-4840-B28D-83A07487072B}" destId="{9A28805F-EBBD-4863-8207-FC7D23D9C748}" srcOrd="1" destOrd="0" parTransId="{2825BF6D-2824-47DD-BDD6-308093D4E33E}" sibTransId="{24100614-2140-4310-88E0-AFD0AB33D8AF}"/>
    <dgm:cxn modelId="{E1AD68AE-FE72-4668-8983-DEF51120C94C}" srcId="{69C49456-5E6F-4878-BCF2-5C0A82C8DDB8}" destId="{1D1EA906-2A1B-4F42-9709-4F4341DE6042}" srcOrd="1" destOrd="0" parTransId="{4BEEAF77-7E35-4F6A-881F-C3E91F73FB00}" sibTransId="{7D0798AE-44A9-4296-AB0E-1E5659B97EEE}"/>
    <dgm:cxn modelId="{09919BA6-004D-4D34-AEC2-AC65E1F69E7E}" srcId="{364B1DD0-1076-4F0D-997A-FD75FEDD3A57}" destId="{E07DC995-6BCE-4468-84D5-E985AD39BD2D}" srcOrd="0" destOrd="0" parTransId="{B6C8715B-EA68-45B4-B4F9-14BDAA2BCF4D}" sibTransId="{C8FC2392-E9E0-4A23-89C3-2832583AEB49}"/>
    <dgm:cxn modelId="{F6A256CA-66EF-485D-B696-B3EAC4F1D501}" type="presOf" srcId="{8D3F9F14-AEDA-4AA8-8868-71A5FF230889}" destId="{19D2C143-9CB9-4EFE-8EF9-F9E13080AB6A}" srcOrd="0" destOrd="0" presId="urn:microsoft.com/office/officeart/2005/8/layout/lProcess2"/>
    <dgm:cxn modelId="{314ADF6D-9E80-4764-BF45-65C56ACA0032}" type="presOf" srcId="{F85AF2E6-D1BF-4840-B28D-83A07487072B}" destId="{368CEF2F-4A36-43D2-991B-2B3DA6181095}" srcOrd="1" destOrd="0" presId="urn:microsoft.com/office/officeart/2005/8/layout/lProcess2"/>
    <dgm:cxn modelId="{5953FB72-1F17-451B-880B-DB4307B80C9B}" type="presOf" srcId="{50AAAB83-9477-4223-BD20-B7F6BC891AA4}" destId="{6FE7E59C-D9B1-4A68-98DF-7BABEDBFE79B}" srcOrd="0" destOrd="0" presId="urn:microsoft.com/office/officeart/2005/8/layout/lProcess2"/>
    <dgm:cxn modelId="{006C6CD2-D798-4998-BE07-F66CA2D67ECF}" srcId="{736D213B-67DA-4CF7-AAB4-A04110786052}" destId="{F85AF2E6-D1BF-4840-B28D-83A07487072B}" srcOrd="0" destOrd="0" parTransId="{0D8D8F8F-A5A4-4FC0-A526-36E94D958B94}" sibTransId="{C03C1298-19C3-4DC3-9F43-9050C8C856D6}"/>
    <dgm:cxn modelId="{54BB0491-B2DC-4F4A-A862-DBA764C2510F}" type="presOf" srcId="{1D1EA906-2A1B-4F42-9709-4F4341DE6042}" destId="{EFD229A2-D3A7-4DF0-B5BE-9D4E5A872798}" srcOrd="0" destOrd="0" presId="urn:microsoft.com/office/officeart/2005/8/layout/lProcess2"/>
    <dgm:cxn modelId="{6AC75FE3-2B61-40F1-AE2A-EDE089259F67}" type="presParOf" srcId="{B4E56ED6-3139-47A4-8BBB-95F8B46CA0A5}" destId="{2A8697DB-E977-4369-B721-50B667E87660}" srcOrd="0" destOrd="0" presId="urn:microsoft.com/office/officeart/2005/8/layout/lProcess2"/>
    <dgm:cxn modelId="{54D62D23-CC59-4DF7-BB82-1837D05984A5}" type="presParOf" srcId="{2A8697DB-E977-4369-B721-50B667E87660}" destId="{7B7D1E71-0B3B-4B1E-9C99-ACAF065C5113}" srcOrd="0" destOrd="0" presId="urn:microsoft.com/office/officeart/2005/8/layout/lProcess2"/>
    <dgm:cxn modelId="{D4C46434-AE20-4351-A890-7055A128BC52}" type="presParOf" srcId="{2A8697DB-E977-4369-B721-50B667E87660}" destId="{368CEF2F-4A36-43D2-991B-2B3DA6181095}" srcOrd="1" destOrd="0" presId="urn:microsoft.com/office/officeart/2005/8/layout/lProcess2"/>
    <dgm:cxn modelId="{EE804B2A-1635-4649-9253-87D7A1A44A27}" type="presParOf" srcId="{2A8697DB-E977-4369-B721-50B667E87660}" destId="{F5EA9D0F-F4AE-4196-835E-ACF7CB73F95B}" srcOrd="2" destOrd="0" presId="urn:microsoft.com/office/officeart/2005/8/layout/lProcess2"/>
    <dgm:cxn modelId="{56148A06-6F46-4C2C-AE5F-3ED95C5525EE}" type="presParOf" srcId="{F5EA9D0F-F4AE-4196-835E-ACF7CB73F95B}" destId="{AAF19D23-5B81-41F2-B832-D3F99045C2D6}" srcOrd="0" destOrd="0" presId="urn:microsoft.com/office/officeart/2005/8/layout/lProcess2"/>
    <dgm:cxn modelId="{883C6A8D-5352-4B61-8FD0-4EBFADEAE2AB}" type="presParOf" srcId="{AAF19D23-5B81-41F2-B832-D3F99045C2D6}" destId="{B4A1D1AE-10BD-4384-87BB-2D019986F9BC}" srcOrd="0" destOrd="0" presId="urn:microsoft.com/office/officeart/2005/8/layout/lProcess2"/>
    <dgm:cxn modelId="{20191711-45E0-458C-A360-F5540A18ABE0}" type="presParOf" srcId="{AAF19D23-5B81-41F2-B832-D3F99045C2D6}" destId="{2824A477-ADC6-4A16-9392-9B8F6169304D}" srcOrd="1" destOrd="0" presId="urn:microsoft.com/office/officeart/2005/8/layout/lProcess2"/>
    <dgm:cxn modelId="{52C641EC-C888-46EF-A1A6-91F01C42AD32}" type="presParOf" srcId="{AAF19D23-5B81-41F2-B832-D3F99045C2D6}" destId="{2DFCC985-3B8B-4B5D-A32B-29C3C0FE8257}" srcOrd="2" destOrd="0" presId="urn:microsoft.com/office/officeart/2005/8/layout/lProcess2"/>
    <dgm:cxn modelId="{51B243AE-84E7-4174-9175-63222277A19C}" type="presParOf" srcId="{AAF19D23-5B81-41F2-B832-D3F99045C2D6}" destId="{483F7223-C878-4464-BD93-1B626DF7DCA0}" srcOrd="3" destOrd="0" presId="urn:microsoft.com/office/officeart/2005/8/layout/lProcess2"/>
    <dgm:cxn modelId="{C9DB710B-0D61-4DAD-A43A-17C4AC319C00}" type="presParOf" srcId="{AAF19D23-5B81-41F2-B832-D3F99045C2D6}" destId="{6772DBDD-CEE9-4066-9617-CC2339DE2CAA}" srcOrd="4" destOrd="0" presId="urn:microsoft.com/office/officeart/2005/8/layout/lProcess2"/>
    <dgm:cxn modelId="{10A73E60-5E0F-4CA3-8A81-933F2AEC2F3D}" type="presParOf" srcId="{B4E56ED6-3139-47A4-8BBB-95F8B46CA0A5}" destId="{BE3D8AE7-335B-4D0B-9B3F-1ACD8AEC21F6}" srcOrd="1" destOrd="0" presId="urn:microsoft.com/office/officeart/2005/8/layout/lProcess2"/>
    <dgm:cxn modelId="{86423A71-8958-4D9E-B92D-FCF0B16E381D}" type="presParOf" srcId="{B4E56ED6-3139-47A4-8BBB-95F8B46CA0A5}" destId="{178811E8-5004-4E83-96AD-117569678E47}" srcOrd="2" destOrd="0" presId="urn:microsoft.com/office/officeart/2005/8/layout/lProcess2"/>
    <dgm:cxn modelId="{99E3878F-BE87-4973-B284-22563B74B91B}" type="presParOf" srcId="{178811E8-5004-4E83-96AD-117569678E47}" destId="{19D2C143-9CB9-4EFE-8EF9-F9E13080AB6A}" srcOrd="0" destOrd="0" presId="urn:microsoft.com/office/officeart/2005/8/layout/lProcess2"/>
    <dgm:cxn modelId="{EA745ABF-787A-4C09-B338-2AA5C2062E45}" type="presParOf" srcId="{178811E8-5004-4E83-96AD-117569678E47}" destId="{9E00D358-A6F6-4AEE-9EAD-2BB97F4E6E26}" srcOrd="1" destOrd="0" presId="urn:microsoft.com/office/officeart/2005/8/layout/lProcess2"/>
    <dgm:cxn modelId="{D4B5DFDC-D26F-405A-9018-6260B71AB1B5}" type="presParOf" srcId="{178811E8-5004-4E83-96AD-117569678E47}" destId="{78406E10-5C94-4EFA-BF03-8EAA48A82DE5}" srcOrd="2" destOrd="0" presId="urn:microsoft.com/office/officeart/2005/8/layout/lProcess2"/>
    <dgm:cxn modelId="{083A8708-C48A-4B32-A62F-3E1EC0BE99ED}" type="presParOf" srcId="{78406E10-5C94-4EFA-BF03-8EAA48A82DE5}" destId="{5DC970B7-38FC-48CD-A0E3-A5F47980DEE7}" srcOrd="0" destOrd="0" presId="urn:microsoft.com/office/officeart/2005/8/layout/lProcess2"/>
    <dgm:cxn modelId="{2E9165F3-1E4E-490E-893F-E5A20CB06843}" type="presParOf" srcId="{B4E56ED6-3139-47A4-8BBB-95F8B46CA0A5}" destId="{0C60DD09-D18F-491A-A8B7-BEB4DF58A0C6}" srcOrd="3" destOrd="0" presId="urn:microsoft.com/office/officeart/2005/8/layout/lProcess2"/>
    <dgm:cxn modelId="{DC21A573-3B00-4239-9756-4CE696D7F189}" type="presParOf" srcId="{B4E56ED6-3139-47A4-8BBB-95F8B46CA0A5}" destId="{0DD0E6ED-9B1D-4B86-9C8F-DA7C3D8E9B22}" srcOrd="4" destOrd="0" presId="urn:microsoft.com/office/officeart/2005/8/layout/lProcess2"/>
    <dgm:cxn modelId="{15C9E8B5-386E-4100-BCB4-955EA001A8D3}" type="presParOf" srcId="{0DD0E6ED-9B1D-4B86-9C8F-DA7C3D8E9B22}" destId="{1AAEF3F0-B8E3-4036-AB92-3400CFF6170F}" srcOrd="0" destOrd="0" presId="urn:microsoft.com/office/officeart/2005/8/layout/lProcess2"/>
    <dgm:cxn modelId="{50941127-B24E-4228-8329-5AA7484ADC9F}" type="presParOf" srcId="{0DD0E6ED-9B1D-4B86-9C8F-DA7C3D8E9B22}" destId="{8A609B03-3054-44F1-A3BB-52EE9D0E4CD0}" srcOrd="1" destOrd="0" presId="urn:microsoft.com/office/officeart/2005/8/layout/lProcess2"/>
    <dgm:cxn modelId="{B0D68CA5-D402-4E07-9E4E-7C73B6EA2066}" type="presParOf" srcId="{0DD0E6ED-9B1D-4B86-9C8F-DA7C3D8E9B22}" destId="{A91C81F7-3B85-4080-AF1E-3524E151A572}" srcOrd="2" destOrd="0" presId="urn:microsoft.com/office/officeart/2005/8/layout/lProcess2"/>
    <dgm:cxn modelId="{D29FAE37-B288-424B-A02E-910F5A4A7B02}" type="presParOf" srcId="{A91C81F7-3B85-4080-AF1E-3524E151A572}" destId="{1582EAFC-9E57-4316-B625-805D6F206DB9}" srcOrd="0" destOrd="0" presId="urn:microsoft.com/office/officeart/2005/8/layout/lProcess2"/>
    <dgm:cxn modelId="{E7C32A0D-F894-4387-B958-BDBF9DC5D016}" type="presParOf" srcId="{1582EAFC-9E57-4316-B625-805D6F206DB9}" destId="{FC222857-031C-43AA-82B0-6214B9F9A6F2}" srcOrd="0" destOrd="0" presId="urn:microsoft.com/office/officeart/2005/8/layout/lProcess2"/>
    <dgm:cxn modelId="{91897EDD-B08D-43A7-A1D5-FD8A262977DE}" type="presParOf" srcId="{1582EAFC-9E57-4316-B625-805D6F206DB9}" destId="{77BB621E-CD32-4218-ABAB-988CF18CAE0C}" srcOrd="1" destOrd="0" presId="urn:microsoft.com/office/officeart/2005/8/layout/lProcess2"/>
    <dgm:cxn modelId="{D5928C81-D9AE-4BA1-A9B9-FA76EE50F1C6}" type="presParOf" srcId="{1582EAFC-9E57-4316-B625-805D6F206DB9}" destId="{A167A99B-F749-4723-9DBB-38F64A5C299C}" srcOrd="2" destOrd="0" presId="urn:microsoft.com/office/officeart/2005/8/layout/lProcess2"/>
    <dgm:cxn modelId="{B934BCAC-61F9-4EFB-96C3-629301BF8C02}" type="presParOf" srcId="{B4E56ED6-3139-47A4-8BBB-95F8B46CA0A5}" destId="{A7DC3F4F-718C-4305-96E5-A0C6034889D3}" srcOrd="5" destOrd="0" presId="urn:microsoft.com/office/officeart/2005/8/layout/lProcess2"/>
    <dgm:cxn modelId="{A9FAD0F8-C8DD-4584-9E50-3AA0CC631E39}" type="presParOf" srcId="{B4E56ED6-3139-47A4-8BBB-95F8B46CA0A5}" destId="{B19DAB2F-2B24-47B1-BB97-772454DA6826}" srcOrd="6" destOrd="0" presId="urn:microsoft.com/office/officeart/2005/8/layout/lProcess2"/>
    <dgm:cxn modelId="{B4EC12D6-AB2E-488D-BCC2-6C0F0601FDDB}" type="presParOf" srcId="{B19DAB2F-2B24-47B1-BB97-772454DA6826}" destId="{792E0410-49F4-460E-B7CF-DAF429B68ACC}" srcOrd="0" destOrd="0" presId="urn:microsoft.com/office/officeart/2005/8/layout/lProcess2"/>
    <dgm:cxn modelId="{A7C86E74-D474-433A-BDCF-382074FC9182}" type="presParOf" srcId="{B19DAB2F-2B24-47B1-BB97-772454DA6826}" destId="{6AF3E037-5312-4DAE-9B27-B6E451AA8451}" srcOrd="1" destOrd="0" presId="urn:microsoft.com/office/officeart/2005/8/layout/lProcess2"/>
    <dgm:cxn modelId="{4E9122A9-575C-410B-A398-F79FCAEFC072}" type="presParOf" srcId="{B19DAB2F-2B24-47B1-BB97-772454DA6826}" destId="{5C2EE67C-9697-4806-A994-AA5D96D761F2}" srcOrd="2" destOrd="0" presId="urn:microsoft.com/office/officeart/2005/8/layout/lProcess2"/>
    <dgm:cxn modelId="{3313F369-6124-4025-8B1B-5489732C42D0}" type="presParOf" srcId="{5C2EE67C-9697-4806-A994-AA5D96D761F2}" destId="{1293CFCB-4C40-455A-BC90-FBAE4C1898AE}" srcOrd="0" destOrd="0" presId="urn:microsoft.com/office/officeart/2005/8/layout/lProcess2"/>
    <dgm:cxn modelId="{C12AA8E4-14C6-43A3-8B90-80933298921D}" type="presParOf" srcId="{1293CFCB-4C40-455A-BC90-FBAE4C1898AE}" destId="{6FE7E59C-D9B1-4A68-98DF-7BABEDBFE79B}" srcOrd="0" destOrd="0" presId="urn:microsoft.com/office/officeart/2005/8/layout/lProcess2"/>
    <dgm:cxn modelId="{B00A7562-2B15-4997-8D6F-ED2C3422C9E8}" type="presParOf" srcId="{1293CFCB-4C40-455A-BC90-FBAE4C1898AE}" destId="{7745F4F4-6152-4E06-9898-CB46AF302F01}" srcOrd="1" destOrd="0" presId="urn:microsoft.com/office/officeart/2005/8/layout/lProcess2"/>
    <dgm:cxn modelId="{CD4E4B4F-F451-400E-B066-FB766A05B699}" type="presParOf" srcId="{1293CFCB-4C40-455A-BC90-FBAE4C1898AE}" destId="{EFD229A2-D3A7-4DF0-B5BE-9D4E5A87279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D1E71-0B3B-4B1E-9C99-ACAF065C5113}">
      <dsp:nvSpPr>
        <dsp:cNvPr id="0" name=""/>
        <dsp:cNvSpPr/>
      </dsp:nvSpPr>
      <dsp:spPr>
        <a:xfrm>
          <a:off x="135132" y="0"/>
          <a:ext cx="1946895" cy="4285673"/>
        </a:xfrm>
        <a:prstGeom prst="roundRect">
          <a:avLst>
            <a:gd name="adj" fmla="val 10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 Medical care – may </a:t>
          </a:r>
          <a:r>
            <a:rPr lang="en-US" sz="1700" i="1" kern="1200" dirty="0" smtClean="0"/>
            <a:t>choose</a:t>
          </a:r>
          <a:r>
            <a:rPr lang="en-US" sz="1700" kern="1200" dirty="0" smtClean="0"/>
            <a:t> </a:t>
          </a:r>
          <a:endParaRPr lang="en-US" sz="1700" kern="1200" dirty="0"/>
        </a:p>
      </dsp:txBody>
      <dsp:txXfrm>
        <a:off x="135132" y="0"/>
        <a:ext cx="1946895" cy="1285701"/>
      </dsp:txXfrm>
    </dsp:sp>
    <dsp:sp modelId="{B4A1D1AE-10BD-4384-87BB-2D019986F9BC}">
      <dsp:nvSpPr>
        <dsp:cNvPr id="0" name=""/>
        <dsp:cNvSpPr/>
      </dsp:nvSpPr>
      <dsp:spPr>
        <a:xfrm>
          <a:off x="261326" y="1111232"/>
          <a:ext cx="1557516" cy="1054154"/>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ORIGINAL Medicare </a:t>
          </a:r>
        </a:p>
        <a:p>
          <a:pPr lvl="0" algn="ctr" defTabSz="666750">
            <a:lnSpc>
              <a:spcPct val="90000"/>
            </a:lnSpc>
            <a:spcBef>
              <a:spcPct val="0"/>
            </a:spcBef>
            <a:spcAft>
              <a:spcPct val="35000"/>
            </a:spcAft>
          </a:pPr>
          <a:r>
            <a:rPr lang="en-US" sz="1500" kern="1200" dirty="0" smtClean="0"/>
            <a:t>Part A and Part B + Part D</a:t>
          </a:r>
          <a:endParaRPr lang="en-US" sz="1500" kern="1200" dirty="0"/>
        </a:p>
      </dsp:txBody>
      <dsp:txXfrm>
        <a:off x="292201" y="1142107"/>
        <a:ext cx="1495766" cy="992404"/>
      </dsp:txXfrm>
    </dsp:sp>
    <dsp:sp modelId="{2DFCC985-3B8B-4B5D-A32B-29C3C0FE8257}">
      <dsp:nvSpPr>
        <dsp:cNvPr id="0" name=""/>
        <dsp:cNvSpPr/>
      </dsp:nvSpPr>
      <dsp:spPr>
        <a:xfrm>
          <a:off x="563048" y="2382982"/>
          <a:ext cx="1046432" cy="35098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OR</a:t>
          </a:r>
          <a:endParaRPr lang="en-US" sz="1500" kern="1200" dirty="0"/>
        </a:p>
      </dsp:txBody>
      <dsp:txXfrm>
        <a:off x="573328" y="2393262"/>
        <a:ext cx="1025872" cy="330420"/>
      </dsp:txXfrm>
    </dsp:sp>
    <dsp:sp modelId="{6772DBDD-CEE9-4066-9617-CC2339DE2CAA}">
      <dsp:nvSpPr>
        <dsp:cNvPr id="0" name=""/>
        <dsp:cNvSpPr/>
      </dsp:nvSpPr>
      <dsp:spPr>
        <a:xfrm>
          <a:off x="307506" y="2933086"/>
          <a:ext cx="1557516" cy="1054154"/>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 Medicare Advantage</a:t>
          </a:r>
          <a:endParaRPr lang="en-US" sz="1500" kern="1200" dirty="0"/>
        </a:p>
      </dsp:txBody>
      <dsp:txXfrm>
        <a:off x="338381" y="2963961"/>
        <a:ext cx="1495766" cy="992404"/>
      </dsp:txXfrm>
    </dsp:sp>
    <dsp:sp modelId="{19D2C143-9CB9-4EFE-8EF9-F9E13080AB6A}">
      <dsp:nvSpPr>
        <dsp:cNvPr id="0" name=""/>
        <dsp:cNvSpPr/>
      </dsp:nvSpPr>
      <dsp:spPr>
        <a:xfrm>
          <a:off x="2384049" y="0"/>
          <a:ext cx="1946895" cy="4285673"/>
        </a:xfrm>
        <a:prstGeom prst="roundRect">
          <a:avLst>
            <a:gd name="adj" fmla="val 10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Medicare Advantage (voluntary)</a:t>
          </a:r>
          <a:endParaRPr lang="en-US" sz="1700" kern="1200" dirty="0"/>
        </a:p>
      </dsp:txBody>
      <dsp:txXfrm>
        <a:off x="2384049" y="0"/>
        <a:ext cx="1946895" cy="1285701"/>
      </dsp:txXfrm>
    </dsp:sp>
    <dsp:sp modelId="{1AAEF3F0-B8E3-4036-AB92-3400CFF6170F}">
      <dsp:nvSpPr>
        <dsp:cNvPr id="0" name=""/>
        <dsp:cNvSpPr/>
      </dsp:nvSpPr>
      <dsp:spPr>
        <a:xfrm>
          <a:off x="2501077" y="0"/>
          <a:ext cx="1946895" cy="4285673"/>
        </a:xfrm>
        <a:prstGeom prst="roundRect">
          <a:avLst>
            <a:gd name="adj" fmla="val 10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r>
            <a:rPr lang="en-US" sz="1700" kern="1200" dirty="0" smtClean="0"/>
            <a:t>Long Term Care</a:t>
          </a:r>
        </a:p>
        <a:p>
          <a:pPr lvl="0" algn="ctr" defTabSz="755650">
            <a:lnSpc>
              <a:spcPct val="90000"/>
            </a:lnSpc>
            <a:spcBef>
              <a:spcPct val="0"/>
            </a:spcBef>
            <a:spcAft>
              <a:spcPct val="35000"/>
            </a:spcAft>
          </a:pPr>
          <a:r>
            <a:rPr lang="en-US" sz="1700" kern="1200" dirty="0" smtClean="0"/>
            <a:t>  </a:t>
          </a:r>
        </a:p>
        <a:p>
          <a:pPr lvl="0" algn="ctr" defTabSz="755650">
            <a:lnSpc>
              <a:spcPct val="90000"/>
            </a:lnSpc>
            <a:spcBef>
              <a:spcPct val="0"/>
            </a:spcBef>
            <a:spcAft>
              <a:spcPct val="35000"/>
            </a:spcAft>
          </a:pPr>
          <a:r>
            <a:rPr lang="en-US" sz="1700" kern="1200" dirty="0" smtClean="0"/>
            <a:t> </a:t>
          </a:r>
          <a:endParaRPr lang="en-US" sz="1700" kern="1200" dirty="0"/>
        </a:p>
      </dsp:txBody>
      <dsp:txXfrm>
        <a:off x="2501077" y="0"/>
        <a:ext cx="1946895" cy="1285701"/>
      </dsp:txXfrm>
    </dsp:sp>
    <dsp:sp modelId="{FC222857-031C-43AA-82B0-6214B9F9A6F2}">
      <dsp:nvSpPr>
        <dsp:cNvPr id="0" name=""/>
        <dsp:cNvSpPr/>
      </dsp:nvSpPr>
      <dsp:spPr>
        <a:xfrm>
          <a:off x="2633812" y="1287014"/>
          <a:ext cx="1557516" cy="150982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Medicaid</a:t>
          </a:r>
        </a:p>
        <a:p>
          <a:pPr lvl="0" algn="ctr" defTabSz="666750">
            <a:lnSpc>
              <a:spcPct val="90000"/>
            </a:lnSpc>
            <a:spcBef>
              <a:spcPct val="0"/>
            </a:spcBef>
            <a:spcAft>
              <a:spcPct val="35000"/>
            </a:spcAft>
          </a:pPr>
          <a:r>
            <a:rPr lang="en-US" sz="1500" kern="1200" dirty="0" smtClean="0"/>
            <a:t>Managed Long Term Care </a:t>
          </a:r>
          <a:r>
            <a:rPr lang="en-US" sz="1500" b="1" kern="1200" dirty="0" smtClean="0"/>
            <a:t>(mandatory)</a:t>
          </a:r>
          <a:endParaRPr lang="en-US" sz="1500" b="1" kern="1200" dirty="0"/>
        </a:p>
      </dsp:txBody>
      <dsp:txXfrm>
        <a:off x="2678033" y="1331235"/>
        <a:ext cx="1469074" cy="1421378"/>
      </dsp:txXfrm>
    </dsp:sp>
    <dsp:sp modelId="{A167A99B-F749-4723-9DBB-38F64A5C299C}">
      <dsp:nvSpPr>
        <dsp:cNvPr id="0" name=""/>
        <dsp:cNvSpPr/>
      </dsp:nvSpPr>
      <dsp:spPr>
        <a:xfrm>
          <a:off x="4608353" y="1501922"/>
          <a:ext cx="1557516" cy="104096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 OR may combine both Medical and Long Term Care:</a:t>
          </a:r>
          <a:endParaRPr lang="en-US" sz="1500" kern="1200" dirty="0"/>
        </a:p>
      </dsp:txBody>
      <dsp:txXfrm>
        <a:off x="4638842" y="1532411"/>
        <a:ext cx="1496538" cy="979983"/>
      </dsp:txXfrm>
    </dsp:sp>
    <dsp:sp modelId="{792E0410-49F4-460E-B7CF-DAF429B68ACC}">
      <dsp:nvSpPr>
        <dsp:cNvPr id="0" name=""/>
        <dsp:cNvSpPr/>
      </dsp:nvSpPr>
      <dsp:spPr>
        <a:xfrm>
          <a:off x="6282704" y="0"/>
          <a:ext cx="1946895" cy="4285673"/>
        </a:xfrm>
        <a:prstGeom prst="roundRect">
          <a:avLst>
            <a:gd name="adj" fmla="val 10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a:off x="6282704" y="0"/>
        <a:ext cx="1946895" cy="1285701"/>
      </dsp:txXfrm>
    </dsp:sp>
    <dsp:sp modelId="{6FE7E59C-D9B1-4A68-98DF-7BABEDBFE79B}">
      <dsp:nvSpPr>
        <dsp:cNvPr id="0" name=""/>
        <dsp:cNvSpPr/>
      </dsp:nvSpPr>
      <dsp:spPr>
        <a:xfrm>
          <a:off x="6373813" y="306860"/>
          <a:ext cx="1557516" cy="72298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FIDA</a:t>
          </a:r>
          <a:endParaRPr lang="en-US" sz="1500" kern="1200" dirty="0"/>
        </a:p>
      </dsp:txBody>
      <dsp:txXfrm>
        <a:off x="6394988" y="328035"/>
        <a:ext cx="1515166" cy="680631"/>
      </dsp:txXfrm>
    </dsp:sp>
    <dsp:sp modelId="{EFD229A2-D3A7-4DF0-B5BE-9D4E5A872798}">
      <dsp:nvSpPr>
        <dsp:cNvPr id="0" name=""/>
        <dsp:cNvSpPr/>
      </dsp:nvSpPr>
      <dsp:spPr>
        <a:xfrm>
          <a:off x="6456938" y="1286348"/>
          <a:ext cx="1557516" cy="178730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Or </a:t>
          </a:r>
        </a:p>
        <a:p>
          <a:pPr lvl="0" algn="ctr" defTabSz="666750">
            <a:lnSpc>
              <a:spcPct val="90000"/>
            </a:lnSpc>
            <a:spcBef>
              <a:spcPct val="0"/>
            </a:spcBef>
            <a:spcAft>
              <a:spcPct val="35000"/>
            </a:spcAft>
          </a:pPr>
          <a:r>
            <a:rPr lang="en-US" sz="1500" kern="1200" dirty="0" smtClean="0"/>
            <a:t>Medicaid Advantage Plus</a:t>
          </a:r>
        </a:p>
        <a:p>
          <a:pPr lvl="0" algn="ctr" defTabSz="666750">
            <a:lnSpc>
              <a:spcPct val="90000"/>
            </a:lnSpc>
            <a:spcBef>
              <a:spcPct val="0"/>
            </a:spcBef>
            <a:spcAft>
              <a:spcPct val="35000"/>
            </a:spcAft>
          </a:pPr>
          <a:r>
            <a:rPr lang="en-US" sz="1500" kern="1200" dirty="0" smtClean="0"/>
            <a:t>Or</a:t>
          </a:r>
        </a:p>
        <a:p>
          <a:pPr lvl="0" algn="ctr" defTabSz="666750">
            <a:lnSpc>
              <a:spcPct val="90000"/>
            </a:lnSpc>
            <a:spcBef>
              <a:spcPct val="0"/>
            </a:spcBef>
            <a:spcAft>
              <a:spcPct val="35000"/>
            </a:spcAft>
          </a:pPr>
          <a:r>
            <a:rPr lang="en-US" sz="1500" kern="1200" dirty="0" smtClean="0"/>
            <a:t> </a:t>
          </a:r>
        </a:p>
        <a:p>
          <a:pPr lvl="0" algn="ctr" defTabSz="666750">
            <a:lnSpc>
              <a:spcPct val="90000"/>
            </a:lnSpc>
            <a:spcBef>
              <a:spcPct val="0"/>
            </a:spcBef>
            <a:spcAft>
              <a:spcPct val="35000"/>
            </a:spcAft>
          </a:pPr>
          <a:r>
            <a:rPr lang="en-US" sz="1500" kern="1200" dirty="0" smtClean="0"/>
            <a:t>PACE</a:t>
          </a:r>
          <a:endParaRPr lang="en-US" sz="1500" kern="1200" dirty="0"/>
        </a:p>
      </dsp:txBody>
      <dsp:txXfrm>
        <a:off x="6502556" y="1331966"/>
        <a:ext cx="1466280" cy="16960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078559" cy="51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4" rIns="99046" bIns="49524" numCol="1" anchor="t" anchorCtr="0" compatLnSpc="1">
            <a:prstTxWarp prst="textNoShape">
              <a:avLst/>
            </a:prstTxWarp>
          </a:bodyPr>
          <a:lstStyle>
            <a:lvl1pPr defTabSz="989815">
              <a:defRPr sz="1300"/>
            </a:lvl1pPr>
          </a:lstStyle>
          <a:p>
            <a:pPr>
              <a:defRPr/>
            </a:pPr>
            <a:endParaRPr lang="en-US"/>
          </a:p>
        </p:txBody>
      </p:sp>
      <p:sp>
        <p:nvSpPr>
          <p:cNvPr id="125955" name="Rectangle 3"/>
          <p:cNvSpPr>
            <a:spLocks noGrp="1" noChangeArrowheads="1"/>
          </p:cNvSpPr>
          <p:nvPr>
            <p:ph type="dt" sz="quarter" idx="1"/>
          </p:nvPr>
        </p:nvSpPr>
        <p:spPr bwMode="auto">
          <a:xfrm>
            <a:off x="4022278" y="0"/>
            <a:ext cx="3078558" cy="51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4" rIns="99046" bIns="49524" numCol="1" anchor="t" anchorCtr="0" compatLnSpc="1">
            <a:prstTxWarp prst="textNoShape">
              <a:avLst/>
            </a:prstTxWarp>
          </a:bodyPr>
          <a:lstStyle>
            <a:lvl1pPr algn="r" defTabSz="989815">
              <a:defRPr sz="1300"/>
            </a:lvl1pPr>
          </a:lstStyle>
          <a:p>
            <a:pPr>
              <a:defRPr/>
            </a:pPr>
            <a:fld id="{706FA405-18E1-4466-995D-70F5721C7AE4}" type="datetimeFigureOut">
              <a:rPr lang="en-US"/>
              <a:pPr>
                <a:defRPr/>
              </a:pPr>
              <a:t>4/23/2015</a:t>
            </a:fld>
            <a:endParaRPr lang="en-US"/>
          </a:p>
        </p:txBody>
      </p:sp>
      <p:sp>
        <p:nvSpPr>
          <p:cNvPr id="125956" name="Rectangle 4"/>
          <p:cNvSpPr>
            <a:spLocks noGrp="1" noChangeArrowheads="1"/>
          </p:cNvSpPr>
          <p:nvPr>
            <p:ph type="ftr" sz="quarter" idx="2"/>
          </p:nvPr>
        </p:nvSpPr>
        <p:spPr bwMode="auto">
          <a:xfrm>
            <a:off x="0" y="9719277"/>
            <a:ext cx="3078559" cy="51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4" rIns="99046" bIns="49524" numCol="1" anchor="b" anchorCtr="0" compatLnSpc="1">
            <a:prstTxWarp prst="textNoShape">
              <a:avLst/>
            </a:prstTxWarp>
          </a:bodyPr>
          <a:lstStyle>
            <a:lvl1pPr defTabSz="989815">
              <a:defRPr sz="1200"/>
            </a:lvl1pPr>
          </a:lstStyle>
          <a:p>
            <a:pPr>
              <a:defRPr/>
            </a:pPr>
            <a:r>
              <a:rPr lang="en-US" smtClean="0"/>
              <a:t>©2014 New York Legal Assistance Group</a:t>
            </a:r>
            <a:endParaRPr lang="en-US"/>
          </a:p>
        </p:txBody>
      </p:sp>
      <p:sp>
        <p:nvSpPr>
          <p:cNvPr id="125957" name="Rectangle 5"/>
          <p:cNvSpPr>
            <a:spLocks noGrp="1" noChangeArrowheads="1"/>
          </p:cNvSpPr>
          <p:nvPr>
            <p:ph type="sldNum" sz="quarter" idx="3"/>
          </p:nvPr>
        </p:nvSpPr>
        <p:spPr bwMode="auto">
          <a:xfrm>
            <a:off x="4022278" y="9719277"/>
            <a:ext cx="3078558" cy="51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4" rIns="99046" bIns="49524" numCol="1" anchor="b" anchorCtr="0" compatLnSpc="1">
            <a:prstTxWarp prst="textNoShape">
              <a:avLst/>
            </a:prstTxWarp>
          </a:bodyPr>
          <a:lstStyle>
            <a:lvl1pPr algn="r" defTabSz="989815">
              <a:defRPr sz="1300"/>
            </a:lvl1pPr>
          </a:lstStyle>
          <a:p>
            <a:pPr>
              <a:defRPr/>
            </a:pPr>
            <a:fld id="{B9BF6A94-BD2C-4E4E-A2A7-92C2A45BFC76}" type="slidenum">
              <a:rPr lang="en-US"/>
              <a:pPr>
                <a:defRPr/>
              </a:pPr>
              <a:t>‹#›</a:t>
            </a:fld>
            <a:endParaRPr lang="en-US"/>
          </a:p>
        </p:txBody>
      </p:sp>
    </p:spTree>
    <p:extLst>
      <p:ext uri="{BB962C8B-B14F-4D97-AF65-F5344CB8AC3E}">
        <p14:creationId xmlns:p14="http://schemas.microsoft.com/office/powerpoint/2010/main" val="2998590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8559" cy="51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6" tIns="49524" rIns="99046" bIns="49524" numCol="1" anchor="t" anchorCtr="0" compatLnSpc="1">
            <a:prstTxWarp prst="textNoShape">
              <a:avLst/>
            </a:prstTxWarp>
          </a:bodyPr>
          <a:lstStyle>
            <a:lvl1pPr defTabSz="989815">
              <a:defRPr sz="1300"/>
            </a:lvl1pPr>
          </a:lstStyle>
          <a:p>
            <a:pPr>
              <a:defRPr/>
            </a:pPr>
            <a:endParaRPr lang="en-US"/>
          </a:p>
        </p:txBody>
      </p:sp>
      <p:sp>
        <p:nvSpPr>
          <p:cNvPr id="3" name="Date Placeholder 2"/>
          <p:cNvSpPr>
            <a:spLocks noGrp="1"/>
          </p:cNvSpPr>
          <p:nvPr>
            <p:ph type="dt" idx="1"/>
          </p:nvPr>
        </p:nvSpPr>
        <p:spPr bwMode="auto">
          <a:xfrm>
            <a:off x="4022278" y="0"/>
            <a:ext cx="3078558" cy="51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6" tIns="49524" rIns="99046" bIns="49524" numCol="1" anchor="t" anchorCtr="0" compatLnSpc="1">
            <a:prstTxWarp prst="textNoShape">
              <a:avLst/>
            </a:prstTxWarp>
          </a:bodyPr>
          <a:lstStyle>
            <a:lvl1pPr algn="r" defTabSz="989815">
              <a:defRPr sz="1300"/>
            </a:lvl1pPr>
          </a:lstStyle>
          <a:p>
            <a:pPr>
              <a:defRPr/>
            </a:pPr>
            <a:fld id="{C1F14BA9-2FE6-4BE1-90E7-C487AD282F08}" type="datetimeFigureOut">
              <a:rPr lang="en-US"/>
              <a:pPr>
                <a:defRPr/>
              </a:pPr>
              <a:t>4/23/2015</a:t>
            </a:fld>
            <a:endParaRPr lang="en-US"/>
          </a:p>
        </p:txBody>
      </p:sp>
      <p:sp>
        <p:nvSpPr>
          <p:cNvPr id="4" name="Slide Image Placeholder 3"/>
          <p:cNvSpPr>
            <a:spLocks noGrp="1" noRot="1" noChangeAspect="1"/>
          </p:cNvSpPr>
          <p:nvPr>
            <p:ph type="sldImg" idx="2"/>
          </p:nvPr>
        </p:nvSpPr>
        <p:spPr>
          <a:xfrm>
            <a:off x="995363" y="766763"/>
            <a:ext cx="5113337" cy="3836987"/>
          </a:xfrm>
          <a:prstGeom prst="rect">
            <a:avLst/>
          </a:prstGeom>
          <a:noFill/>
          <a:ln w="12700">
            <a:solidFill>
              <a:prstClr val="black"/>
            </a:solidFill>
          </a:ln>
        </p:spPr>
        <p:txBody>
          <a:bodyPr vert="horz" lIns="97458" tIns="48730" rIns="97458" bIns="48730" rtlCol="0" anchor="ctr"/>
          <a:lstStyle/>
          <a:p>
            <a:pPr lvl="0"/>
            <a:endParaRPr lang="en-US" noProof="0"/>
          </a:p>
        </p:txBody>
      </p:sp>
      <p:sp>
        <p:nvSpPr>
          <p:cNvPr id="5" name="Notes Placeholder 4"/>
          <p:cNvSpPr>
            <a:spLocks noGrp="1"/>
          </p:cNvSpPr>
          <p:nvPr>
            <p:ph type="body" sz="quarter" idx="3"/>
          </p:nvPr>
        </p:nvSpPr>
        <p:spPr bwMode="auto">
          <a:xfrm>
            <a:off x="709430" y="4861387"/>
            <a:ext cx="5683617" cy="460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6" tIns="49524" rIns="99046"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719277"/>
            <a:ext cx="3078559" cy="51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6" tIns="49524" rIns="99046" bIns="49524" numCol="1" anchor="b" anchorCtr="0" compatLnSpc="1">
            <a:prstTxWarp prst="textNoShape">
              <a:avLst/>
            </a:prstTxWarp>
          </a:bodyPr>
          <a:lstStyle>
            <a:lvl1pPr defTabSz="989815">
              <a:defRPr sz="1300"/>
            </a:lvl1pPr>
          </a:lstStyle>
          <a:p>
            <a:pPr>
              <a:defRPr/>
            </a:pPr>
            <a:r>
              <a:rPr lang="en-US" smtClean="0"/>
              <a:t>©2014 New York Legal Assistance Group</a:t>
            </a:r>
            <a:endParaRPr lang="en-US"/>
          </a:p>
        </p:txBody>
      </p:sp>
      <p:sp>
        <p:nvSpPr>
          <p:cNvPr id="7" name="Slide Number Placeholder 6"/>
          <p:cNvSpPr>
            <a:spLocks noGrp="1"/>
          </p:cNvSpPr>
          <p:nvPr>
            <p:ph type="sldNum" sz="quarter" idx="5"/>
          </p:nvPr>
        </p:nvSpPr>
        <p:spPr bwMode="auto">
          <a:xfrm>
            <a:off x="4022278" y="9719277"/>
            <a:ext cx="3078558" cy="51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6" tIns="49524" rIns="99046" bIns="49524" numCol="1" anchor="b" anchorCtr="0" compatLnSpc="1">
            <a:prstTxWarp prst="textNoShape">
              <a:avLst/>
            </a:prstTxWarp>
          </a:bodyPr>
          <a:lstStyle>
            <a:lvl1pPr algn="r" defTabSz="989815">
              <a:defRPr sz="1300"/>
            </a:lvl1pPr>
          </a:lstStyle>
          <a:p>
            <a:pPr>
              <a:defRPr/>
            </a:pPr>
            <a:fld id="{E5B41C89-2418-48CC-A14C-F9EDA02C5ECE}" type="slidenum">
              <a:rPr lang="en-US"/>
              <a:pPr>
                <a:defRPr/>
              </a:pPr>
              <a:t>‹#›</a:t>
            </a:fld>
            <a:endParaRPr lang="en-US"/>
          </a:p>
        </p:txBody>
      </p:sp>
    </p:spTree>
    <p:extLst>
      <p:ext uri="{BB962C8B-B14F-4D97-AF65-F5344CB8AC3E}">
        <p14:creationId xmlns:p14="http://schemas.microsoft.com/office/powerpoint/2010/main" val="141309425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5"/>
          <p:cNvSpPr>
            <a:spLocks noGrp="1"/>
          </p:cNvSpPr>
          <p:nvPr>
            <p:ph type="ftr" sz="quarter" idx="4"/>
          </p:nvPr>
        </p:nvSpPr>
        <p:spPr>
          <a:noFill/>
        </p:spPr>
        <p:txBody>
          <a:bodyPr/>
          <a:lstStyle>
            <a:lvl1pPr defTabSz="1011714" eaLnBrk="0" hangingPunct="0">
              <a:spcBef>
                <a:spcPct val="30000"/>
              </a:spcBef>
              <a:defRPr sz="1200">
                <a:solidFill>
                  <a:schemeClr val="tx1"/>
                </a:solidFill>
                <a:latin typeface="Calibri" pitchFamily="34" charset="0"/>
              </a:defRPr>
            </a:lvl1pPr>
            <a:lvl2pPr marL="761225" indent="-292779" defTabSz="1011714" eaLnBrk="0" hangingPunct="0">
              <a:spcBef>
                <a:spcPct val="30000"/>
              </a:spcBef>
              <a:defRPr sz="1200">
                <a:solidFill>
                  <a:schemeClr val="tx1"/>
                </a:solidFill>
                <a:latin typeface="Calibri" pitchFamily="34" charset="0"/>
              </a:defRPr>
            </a:lvl2pPr>
            <a:lvl3pPr marL="1171115" indent="-234223" defTabSz="1011714" eaLnBrk="0" hangingPunct="0">
              <a:spcBef>
                <a:spcPct val="30000"/>
              </a:spcBef>
              <a:defRPr sz="1200">
                <a:solidFill>
                  <a:schemeClr val="tx1"/>
                </a:solidFill>
                <a:latin typeface="Calibri" pitchFamily="34" charset="0"/>
              </a:defRPr>
            </a:lvl3pPr>
            <a:lvl4pPr marL="1639560" indent="-234223" defTabSz="1011714" eaLnBrk="0" hangingPunct="0">
              <a:spcBef>
                <a:spcPct val="30000"/>
              </a:spcBef>
              <a:defRPr sz="1200">
                <a:solidFill>
                  <a:schemeClr val="tx1"/>
                </a:solidFill>
                <a:latin typeface="Calibri" pitchFamily="34" charset="0"/>
              </a:defRPr>
            </a:lvl4pPr>
            <a:lvl5pPr marL="2108007" indent="-234223" defTabSz="1011714" eaLnBrk="0" hangingPunct="0">
              <a:spcBef>
                <a:spcPct val="30000"/>
              </a:spcBef>
              <a:defRPr sz="1200">
                <a:solidFill>
                  <a:schemeClr val="tx1"/>
                </a:solidFill>
                <a:latin typeface="Calibri" pitchFamily="34" charset="0"/>
              </a:defRPr>
            </a:lvl5pPr>
            <a:lvl6pPr marL="2576453" indent="-234223" defTabSz="1011714" eaLnBrk="0" fontAlgn="base" hangingPunct="0">
              <a:spcBef>
                <a:spcPct val="30000"/>
              </a:spcBef>
              <a:spcAft>
                <a:spcPct val="0"/>
              </a:spcAft>
              <a:defRPr sz="1200">
                <a:solidFill>
                  <a:schemeClr val="tx1"/>
                </a:solidFill>
                <a:latin typeface="Calibri" pitchFamily="34" charset="0"/>
              </a:defRPr>
            </a:lvl6pPr>
            <a:lvl7pPr marL="3044898" indent="-234223" defTabSz="1011714" eaLnBrk="0" fontAlgn="base" hangingPunct="0">
              <a:spcBef>
                <a:spcPct val="30000"/>
              </a:spcBef>
              <a:spcAft>
                <a:spcPct val="0"/>
              </a:spcAft>
              <a:defRPr sz="1200">
                <a:solidFill>
                  <a:schemeClr val="tx1"/>
                </a:solidFill>
                <a:latin typeface="Calibri" pitchFamily="34" charset="0"/>
              </a:defRPr>
            </a:lvl7pPr>
            <a:lvl8pPr marL="3513345" indent="-234223" defTabSz="1011714" eaLnBrk="0" fontAlgn="base" hangingPunct="0">
              <a:spcBef>
                <a:spcPct val="30000"/>
              </a:spcBef>
              <a:spcAft>
                <a:spcPct val="0"/>
              </a:spcAft>
              <a:defRPr sz="1200">
                <a:solidFill>
                  <a:schemeClr val="tx1"/>
                </a:solidFill>
                <a:latin typeface="Calibri" pitchFamily="34" charset="0"/>
              </a:defRPr>
            </a:lvl8pPr>
            <a:lvl9pPr marL="3981790" indent="-234223" defTabSz="10117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300"/>
              <a:t>©2014 New York Legal Assistance Group</a:t>
            </a:r>
          </a:p>
        </p:txBody>
      </p:sp>
      <p:sp>
        <p:nvSpPr>
          <p:cNvPr id="113667" name="Slide Number Placeholder 6"/>
          <p:cNvSpPr>
            <a:spLocks noGrp="1"/>
          </p:cNvSpPr>
          <p:nvPr>
            <p:ph type="sldNum" sz="quarter" idx="5"/>
          </p:nvPr>
        </p:nvSpPr>
        <p:spPr>
          <a:noFill/>
        </p:spPr>
        <p:txBody>
          <a:bodyPr/>
          <a:lstStyle>
            <a:lvl1pPr defTabSz="1011714" eaLnBrk="0" hangingPunct="0">
              <a:spcBef>
                <a:spcPct val="30000"/>
              </a:spcBef>
              <a:defRPr sz="1200">
                <a:solidFill>
                  <a:schemeClr val="tx1"/>
                </a:solidFill>
                <a:latin typeface="Calibri" pitchFamily="34" charset="0"/>
              </a:defRPr>
            </a:lvl1pPr>
            <a:lvl2pPr marL="761225" indent="-292779" defTabSz="1011714" eaLnBrk="0" hangingPunct="0">
              <a:spcBef>
                <a:spcPct val="30000"/>
              </a:spcBef>
              <a:defRPr sz="1200">
                <a:solidFill>
                  <a:schemeClr val="tx1"/>
                </a:solidFill>
                <a:latin typeface="Calibri" pitchFamily="34" charset="0"/>
              </a:defRPr>
            </a:lvl2pPr>
            <a:lvl3pPr marL="1171115" indent="-234223" defTabSz="1011714" eaLnBrk="0" hangingPunct="0">
              <a:spcBef>
                <a:spcPct val="30000"/>
              </a:spcBef>
              <a:defRPr sz="1200">
                <a:solidFill>
                  <a:schemeClr val="tx1"/>
                </a:solidFill>
                <a:latin typeface="Calibri" pitchFamily="34" charset="0"/>
              </a:defRPr>
            </a:lvl3pPr>
            <a:lvl4pPr marL="1639560" indent="-234223" defTabSz="1011714" eaLnBrk="0" hangingPunct="0">
              <a:spcBef>
                <a:spcPct val="30000"/>
              </a:spcBef>
              <a:defRPr sz="1200">
                <a:solidFill>
                  <a:schemeClr val="tx1"/>
                </a:solidFill>
                <a:latin typeface="Calibri" pitchFamily="34" charset="0"/>
              </a:defRPr>
            </a:lvl4pPr>
            <a:lvl5pPr marL="2108007" indent="-234223" defTabSz="1011714" eaLnBrk="0" hangingPunct="0">
              <a:spcBef>
                <a:spcPct val="30000"/>
              </a:spcBef>
              <a:defRPr sz="1200">
                <a:solidFill>
                  <a:schemeClr val="tx1"/>
                </a:solidFill>
                <a:latin typeface="Calibri" pitchFamily="34" charset="0"/>
              </a:defRPr>
            </a:lvl5pPr>
            <a:lvl6pPr marL="2576453" indent="-234223" defTabSz="1011714" eaLnBrk="0" fontAlgn="base" hangingPunct="0">
              <a:spcBef>
                <a:spcPct val="30000"/>
              </a:spcBef>
              <a:spcAft>
                <a:spcPct val="0"/>
              </a:spcAft>
              <a:defRPr sz="1200">
                <a:solidFill>
                  <a:schemeClr val="tx1"/>
                </a:solidFill>
                <a:latin typeface="Calibri" pitchFamily="34" charset="0"/>
              </a:defRPr>
            </a:lvl6pPr>
            <a:lvl7pPr marL="3044898" indent="-234223" defTabSz="1011714" eaLnBrk="0" fontAlgn="base" hangingPunct="0">
              <a:spcBef>
                <a:spcPct val="30000"/>
              </a:spcBef>
              <a:spcAft>
                <a:spcPct val="0"/>
              </a:spcAft>
              <a:defRPr sz="1200">
                <a:solidFill>
                  <a:schemeClr val="tx1"/>
                </a:solidFill>
                <a:latin typeface="Calibri" pitchFamily="34" charset="0"/>
              </a:defRPr>
            </a:lvl7pPr>
            <a:lvl8pPr marL="3513345" indent="-234223" defTabSz="1011714" eaLnBrk="0" fontAlgn="base" hangingPunct="0">
              <a:spcBef>
                <a:spcPct val="30000"/>
              </a:spcBef>
              <a:spcAft>
                <a:spcPct val="0"/>
              </a:spcAft>
              <a:defRPr sz="1200">
                <a:solidFill>
                  <a:schemeClr val="tx1"/>
                </a:solidFill>
                <a:latin typeface="Calibri" pitchFamily="34" charset="0"/>
              </a:defRPr>
            </a:lvl8pPr>
            <a:lvl9pPr marL="3981790" indent="-234223" defTabSz="10117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8A4D18-01B7-4B70-8AC2-FA5E0991B791}" type="slidenum">
              <a:rPr lang="en-US" altLang="en-US" sz="1300"/>
              <a:pPr eaLnBrk="1" hangingPunct="1">
                <a:spcBef>
                  <a:spcPct val="0"/>
                </a:spcBef>
              </a:pPr>
              <a:t>11</a:t>
            </a:fld>
            <a:endParaRPr lang="en-US" altLang="en-US" sz="1300"/>
          </a:p>
        </p:txBody>
      </p:sp>
      <p:sp>
        <p:nvSpPr>
          <p:cNvPr id="113668" name="Rectangle 2"/>
          <p:cNvSpPr>
            <a:spLocks noGrp="1" noRot="1" noChangeAspect="1" noTextEdit="1"/>
          </p:cNvSpPr>
          <p:nvPr>
            <p:ph type="sldImg"/>
          </p:nvPr>
        </p:nvSpPr>
        <p:spPr bwMode="auto">
          <a:xfrm>
            <a:off x="995363" y="768350"/>
            <a:ext cx="5118100"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p:cNvSpPr>
          <p:nvPr>
            <p:ph type="body" idx="1"/>
          </p:nvPr>
        </p:nvSpPr>
        <p:spPr>
          <a:xfrm>
            <a:off x="709015" y="4859336"/>
            <a:ext cx="5684446" cy="4605538"/>
          </a:xfrm>
          <a:noFill/>
        </p:spPr>
        <p:txBody>
          <a:bodyPr lIns="101428" tIns="50713" rIns="101428" bIns="50713"/>
          <a:lstStyle/>
          <a:p>
            <a:pPr defTabSz="497724" eaLnBrk="1" hangingPunct="1"/>
            <a:r>
              <a:rPr lang="en-US" altLang="en-US" smtClean="0"/>
              <a:t>Remember to help clients double check with these 4 providers before picking a plan.</a:t>
            </a:r>
          </a:p>
          <a:p>
            <a:pPr defTabSz="497724" eaLnBrk="1" hangingPunct="1"/>
            <a:endParaRPr lang="en-US" altLang="en-US" smtClean="0"/>
          </a:p>
          <a:p>
            <a:pPr defTabSz="497724" eaLnBrk="1" hangingPunct="1"/>
            <a:r>
              <a:rPr lang="en-US" altLang="en-US" smtClean="0"/>
              <a:t>For those with Medigap coverage, Medicaid would not be paying the Medicare co-insurance anyway.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WHEN MORE INFORMATION AVAILABLE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5"/>
          <p:cNvSpPr>
            <a:spLocks noGrp="1"/>
          </p:cNvSpPr>
          <p:nvPr>
            <p:ph type="ftr" sz="quarter" idx="4"/>
          </p:nvPr>
        </p:nvSpPr>
        <p:spPr>
          <a:noFill/>
        </p:spPr>
        <p:txBody>
          <a:bodyPr/>
          <a:lstStyle>
            <a:lvl1pPr defTabSz="1011791" eaLnBrk="0" hangingPunct="0">
              <a:spcBef>
                <a:spcPct val="30000"/>
              </a:spcBef>
              <a:defRPr sz="1200">
                <a:solidFill>
                  <a:schemeClr val="tx1"/>
                </a:solidFill>
                <a:latin typeface="Calibri" pitchFamily="34" charset="0"/>
              </a:defRPr>
            </a:lvl1pPr>
            <a:lvl2pPr marL="761283" indent="-292801" defTabSz="1011791" eaLnBrk="0" hangingPunct="0">
              <a:spcBef>
                <a:spcPct val="30000"/>
              </a:spcBef>
              <a:defRPr sz="1200">
                <a:solidFill>
                  <a:schemeClr val="tx1"/>
                </a:solidFill>
                <a:latin typeface="Calibri" pitchFamily="34" charset="0"/>
              </a:defRPr>
            </a:lvl2pPr>
            <a:lvl3pPr marL="1171204" indent="-234241" defTabSz="1011791" eaLnBrk="0" hangingPunct="0">
              <a:spcBef>
                <a:spcPct val="30000"/>
              </a:spcBef>
              <a:defRPr sz="1200">
                <a:solidFill>
                  <a:schemeClr val="tx1"/>
                </a:solidFill>
                <a:latin typeface="Calibri" pitchFamily="34" charset="0"/>
              </a:defRPr>
            </a:lvl3pPr>
            <a:lvl4pPr marL="1639685" indent="-234241" defTabSz="1011791" eaLnBrk="0" hangingPunct="0">
              <a:spcBef>
                <a:spcPct val="30000"/>
              </a:spcBef>
              <a:defRPr sz="1200">
                <a:solidFill>
                  <a:schemeClr val="tx1"/>
                </a:solidFill>
                <a:latin typeface="Calibri" pitchFamily="34" charset="0"/>
              </a:defRPr>
            </a:lvl4pPr>
            <a:lvl5pPr marL="2108168" indent="-234241" defTabSz="1011791" eaLnBrk="0" hangingPunct="0">
              <a:spcBef>
                <a:spcPct val="30000"/>
              </a:spcBef>
              <a:defRPr sz="1200">
                <a:solidFill>
                  <a:schemeClr val="tx1"/>
                </a:solidFill>
                <a:latin typeface="Calibri" pitchFamily="34" charset="0"/>
              </a:defRPr>
            </a:lvl5pPr>
            <a:lvl6pPr marL="2576649" indent="-234241" defTabSz="1011791" eaLnBrk="0" fontAlgn="base" hangingPunct="0">
              <a:spcBef>
                <a:spcPct val="30000"/>
              </a:spcBef>
              <a:spcAft>
                <a:spcPct val="0"/>
              </a:spcAft>
              <a:defRPr sz="1200">
                <a:solidFill>
                  <a:schemeClr val="tx1"/>
                </a:solidFill>
                <a:latin typeface="Calibri" pitchFamily="34" charset="0"/>
              </a:defRPr>
            </a:lvl6pPr>
            <a:lvl7pPr marL="3045130" indent="-234241" defTabSz="1011791" eaLnBrk="0" fontAlgn="base" hangingPunct="0">
              <a:spcBef>
                <a:spcPct val="30000"/>
              </a:spcBef>
              <a:spcAft>
                <a:spcPct val="0"/>
              </a:spcAft>
              <a:defRPr sz="1200">
                <a:solidFill>
                  <a:schemeClr val="tx1"/>
                </a:solidFill>
                <a:latin typeface="Calibri" pitchFamily="34" charset="0"/>
              </a:defRPr>
            </a:lvl7pPr>
            <a:lvl8pPr marL="3513612" indent="-234241" defTabSz="1011791" eaLnBrk="0" fontAlgn="base" hangingPunct="0">
              <a:spcBef>
                <a:spcPct val="30000"/>
              </a:spcBef>
              <a:spcAft>
                <a:spcPct val="0"/>
              </a:spcAft>
              <a:defRPr sz="1200">
                <a:solidFill>
                  <a:schemeClr val="tx1"/>
                </a:solidFill>
                <a:latin typeface="Calibri" pitchFamily="34" charset="0"/>
              </a:defRPr>
            </a:lvl8pPr>
            <a:lvl9pPr marL="3982094" indent="-234241" defTabSz="10117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300"/>
              <a:t>©2014 New York Legal Assistance Group</a:t>
            </a:r>
          </a:p>
        </p:txBody>
      </p:sp>
      <p:sp>
        <p:nvSpPr>
          <p:cNvPr id="121859" name="Slide Number Placeholder 6"/>
          <p:cNvSpPr>
            <a:spLocks noGrp="1"/>
          </p:cNvSpPr>
          <p:nvPr>
            <p:ph type="sldNum" sz="quarter" idx="5"/>
          </p:nvPr>
        </p:nvSpPr>
        <p:spPr>
          <a:noFill/>
        </p:spPr>
        <p:txBody>
          <a:bodyPr/>
          <a:lstStyle>
            <a:lvl1pPr defTabSz="1011791" eaLnBrk="0" hangingPunct="0">
              <a:spcBef>
                <a:spcPct val="30000"/>
              </a:spcBef>
              <a:defRPr sz="1200">
                <a:solidFill>
                  <a:schemeClr val="tx1"/>
                </a:solidFill>
                <a:latin typeface="Calibri" pitchFamily="34" charset="0"/>
              </a:defRPr>
            </a:lvl1pPr>
            <a:lvl2pPr marL="761283" indent="-292801" defTabSz="1011791" eaLnBrk="0" hangingPunct="0">
              <a:spcBef>
                <a:spcPct val="30000"/>
              </a:spcBef>
              <a:defRPr sz="1200">
                <a:solidFill>
                  <a:schemeClr val="tx1"/>
                </a:solidFill>
                <a:latin typeface="Calibri" pitchFamily="34" charset="0"/>
              </a:defRPr>
            </a:lvl2pPr>
            <a:lvl3pPr marL="1171204" indent="-234241" defTabSz="1011791" eaLnBrk="0" hangingPunct="0">
              <a:spcBef>
                <a:spcPct val="30000"/>
              </a:spcBef>
              <a:defRPr sz="1200">
                <a:solidFill>
                  <a:schemeClr val="tx1"/>
                </a:solidFill>
                <a:latin typeface="Calibri" pitchFamily="34" charset="0"/>
              </a:defRPr>
            </a:lvl3pPr>
            <a:lvl4pPr marL="1639685" indent="-234241" defTabSz="1011791" eaLnBrk="0" hangingPunct="0">
              <a:spcBef>
                <a:spcPct val="30000"/>
              </a:spcBef>
              <a:defRPr sz="1200">
                <a:solidFill>
                  <a:schemeClr val="tx1"/>
                </a:solidFill>
                <a:latin typeface="Calibri" pitchFamily="34" charset="0"/>
              </a:defRPr>
            </a:lvl4pPr>
            <a:lvl5pPr marL="2108168" indent="-234241" defTabSz="1011791" eaLnBrk="0" hangingPunct="0">
              <a:spcBef>
                <a:spcPct val="30000"/>
              </a:spcBef>
              <a:defRPr sz="1200">
                <a:solidFill>
                  <a:schemeClr val="tx1"/>
                </a:solidFill>
                <a:latin typeface="Calibri" pitchFamily="34" charset="0"/>
              </a:defRPr>
            </a:lvl5pPr>
            <a:lvl6pPr marL="2576649" indent="-234241" defTabSz="1011791" eaLnBrk="0" fontAlgn="base" hangingPunct="0">
              <a:spcBef>
                <a:spcPct val="30000"/>
              </a:spcBef>
              <a:spcAft>
                <a:spcPct val="0"/>
              </a:spcAft>
              <a:defRPr sz="1200">
                <a:solidFill>
                  <a:schemeClr val="tx1"/>
                </a:solidFill>
                <a:latin typeface="Calibri" pitchFamily="34" charset="0"/>
              </a:defRPr>
            </a:lvl6pPr>
            <a:lvl7pPr marL="3045130" indent="-234241" defTabSz="1011791" eaLnBrk="0" fontAlgn="base" hangingPunct="0">
              <a:spcBef>
                <a:spcPct val="30000"/>
              </a:spcBef>
              <a:spcAft>
                <a:spcPct val="0"/>
              </a:spcAft>
              <a:defRPr sz="1200">
                <a:solidFill>
                  <a:schemeClr val="tx1"/>
                </a:solidFill>
                <a:latin typeface="Calibri" pitchFamily="34" charset="0"/>
              </a:defRPr>
            </a:lvl7pPr>
            <a:lvl8pPr marL="3513612" indent="-234241" defTabSz="1011791" eaLnBrk="0" fontAlgn="base" hangingPunct="0">
              <a:spcBef>
                <a:spcPct val="30000"/>
              </a:spcBef>
              <a:spcAft>
                <a:spcPct val="0"/>
              </a:spcAft>
              <a:defRPr sz="1200">
                <a:solidFill>
                  <a:schemeClr val="tx1"/>
                </a:solidFill>
                <a:latin typeface="Calibri" pitchFamily="34" charset="0"/>
              </a:defRPr>
            </a:lvl8pPr>
            <a:lvl9pPr marL="3982094" indent="-234241" defTabSz="10117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34773C9-7F1E-4151-8FF1-F7CF83AB177E}" type="slidenum">
              <a:rPr lang="en-US" altLang="en-US" sz="1300"/>
              <a:pPr eaLnBrk="1" hangingPunct="1">
                <a:spcBef>
                  <a:spcPct val="0"/>
                </a:spcBef>
              </a:pPr>
              <a:t>59</a:t>
            </a:fld>
            <a:endParaRPr lang="en-US" altLang="en-US" sz="1300"/>
          </a:p>
        </p:txBody>
      </p:sp>
      <p:sp>
        <p:nvSpPr>
          <p:cNvPr id="121860" name="Rectangle 2"/>
          <p:cNvSpPr>
            <a:spLocks noGrp="1" noRot="1" noChangeAspect="1" noTextEdit="1"/>
          </p:cNvSpPr>
          <p:nvPr>
            <p:ph type="sldImg"/>
          </p:nvPr>
        </p:nvSpPr>
        <p:spPr bwMode="auto">
          <a:xfrm>
            <a:off x="995363" y="768350"/>
            <a:ext cx="5119687"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3"/>
          <p:cNvSpPr>
            <a:spLocks noGrp="1"/>
          </p:cNvSpPr>
          <p:nvPr>
            <p:ph type="body" idx="1"/>
          </p:nvPr>
        </p:nvSpPr>
        <p:spPr>
          <a:xfrm>
            <a:off x="709015" y="4859335"/>
            <a:ext cx="5684446" cy="4605538"/>
          </a:xfrm>
          <a:noFill/>
        </p:spPr>
        <p:txBody>
          <a:bodyPr lIns="101429" tIns="50715" rIns="101429" bIns="50715"/>
          <a:lstStyle/>
          <a:p>
            <a:pPr defTabSz="476615"/>
            <a:r>
              <a:rPr lang="en-US" altLang="en-US"/>
              <a:t>Use Magic Words</a:t>
            </a:r>
          </a:p>
          <a:p>
            <a:pPr defTabSz="476615"/>
            <a:endParaRPr lang="en-US" altLang="en-US"/>
          </a:p>
          <a:p>
            <a:pPr defTabSz="476615"/>
            <a:r>
              <a:rPr lang="en-US" altLang="en-US"/>
              <a:t>PA</a:t>
            </a:r>
          </a:p>
          <a:p>
            <a:pPr defTabSz="476615"/>
            <a:r>
              <a:rPr lang="en-US" altLang="en-US"/>
              <a:t>New Service: DME, adult day care, more hours.</a:t>
            </a:r>
          </a:p>
          <a:p>
            <a:pPr defTabSz="476615"/>
            <a:r>
              <a:rPr lang="en-US" altLang="en-US"/>
              <a:t>for new authorization period)</a:t>
            </a:r>
          </a:p>
          <a:p>
            <a:pPr defTabSz="476615"/>
            <a:endParaRPr lang="en-US" altLang="en-US"/>
          </a:p>
          <a:p>
            <a:pPr defTabSz="476615"/>
            <a:r>
              <a:rPr lang="en-US" altLang="en-US"/>
              <a:t>Concurrent Review; more hours if authorization period is relatively recent (within auth period)</a:t>
            </a:r>
          </a:p>
          <a:p>
            <a:pPr defTabSz="476615"/>
            <a:endParaRPr lang="en-US" altLang="en-US"/>
          </a:p>
          <a:p>
            <a:pPr defTabSz="476615"/>
            <a:r>
              <a:rPr lang="en-US" altLang="en-US"/>
              <a:t>Coming to an end of an authorization period: request both</a:t>
            </a:r>
          </a:p>
          <a:p>
            <a:pPr defTabSz="476615"/>
            <a:endParaRPr lang="en-US" altLang="en-US"/>
          </a:p>
          <a:p>
            <a:pPr defTabSz="476615"/>
            <a:r>
              <a:rPr lang="en-US" altLang="en-US"/>
              <a:t>Can't tell ask for both PA and Concurrent Review</a:t>
            </a:r>
          </a:p>
          <a:p>
            <a:pPr defTabSz="476615"/>
            <a:r>
              <a:rPr lang="en-US" altLang="en-US"/>
              <a:t>Always ask for expedited</a:t>
            </a:r>
          </a:p>
          <a:p>
            <a:pPr defTabSz="476615"/>
            <a:endParaRPr lang="en-US" altLang="en-US"/>
          </a:p>
          <a:p>
            <a:pPr defTabSz="476615"/>
            <a:r>
              <a:rPr lang="en-US" altLang="en-US"/>
              <a:t>Give example:</a:t>
            </a:r>
          </a:p>
          <a:p>
            <a:pPr defTabSz="476615"/>
            <a:endParaRPr lang="en-US" altLang="en-US"/>
          </a:p>
          <a:p>
            <a:pPr defTabSz="476615"/>
            <a:r>
              <a:rPr lang="en-US" altLang="en-US"/>
              <a:t>Advocacy Tips:</a:t>
            </a:r>
          </a:p>
          <a:p>
            <a:pPr defTabSz="476615"/>
            <a:r>
              <a:rPr lang="en-US" altLang="en-US"/>
              <a:t>--Do it in writing (fax)</a:t>
            </a:r>
          </a:p>
          <a:p>
            <a:pPr defTabSz="476615"/>
            <a:r>
              <a:rPr lang="en-US" altLang="en-US"/>
              <a:t>--F/up</a:t>
            </a:r>
          </a:p>
          <a:p>
            <a:pPr defTabSz="476615"/>
            <a:r>
              <a:rPr lang="en-US" altLang="en-US"/>
              <a:t>--if need to prove medical necessity include evidence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5"/>
          <p:cNvSpPr>
            <a:spLocks noGrp="1"/>
          </p:cNvSpPr>
          <p:nvPr>
            <p:ph type="ftr" sz="quarter" idx="4"/>
          </p:nvPr>
        </p:nvSpPr>
        <p:spPr>
          <a:noFill/>
        </p:spPr>
        <p:txBody>
          <a:bodyPr/>
          <a:lstStyle>
            <a:lvl1pPr defTabSz="1011791" eaLnBrk="0" hangingPunct="0">
              <a:spcBef>
                <a:spcPct val="30000"/>
              </a:spcBef>
              <a:defRPr sz="1200">
                <a:solidFill>
                  <a:schemeClr val="tx1"/>
                </a:solidFill>
                <a:latin typeface="Calibri" pitchFamily="34" charset="0"/>
              </a:defRPr>
            </a:lvl1pPr>
            <a:lvl2pPr marL="761283" indent="-292801" defTabSz="1011791" eaLnBrk="0" hangingPunct="0">
              <a:spcBef>
                <a:spcPct val="30000"/>
              </a:spcBef>
              <a:defRPr sz="1200">
                <a:solidFill>
                  <a:schemeClr val="tx1"/>
                </a:solidFill>
                <a:latin typeface="Calibri" pitchFamily="34" charset="0"/>
              </a:defRPr>
            </a:lvl2pPr>
            <a:lvl3pPr marL="1171204" indent="-234241" defTabSz="1011791" eaLnBrk="0" hangingPunct="0">
              <a:spcBef>
                <a:spcPct val="30000"/>
              </a:spcBef>
              <a:defRPr sz="1200">
                <a:solidFill>
                  <a:schemeClr val="tx1"/>
                </a:solidFill>
                <a:latin typeface="Calibri" pitchFamily="34" charset="0"/>
              </a:defRPr>
            </a:lvl3pPr>
            <a:lvl4pPr marL="1639685" indent="-234241" defTabSz="1011791" eaLnBrk="0" hangingPunct="0">
              <a:spcBef>
                <a:spcPct val="30000"/>
              </a:spcBef>
              <a:defRPr sz="1200">
                <a:solidFill>
                  <a:schemeClr val="tx1"/>
                </a:solidFill>
                <a:latin typeface="Calibri" pitchFamily="34" charset="0"/>
              </a:defRPr>
            </a:lvl4pPr>
            <a:lvl5pPr marL="2108168" indent="-234241" defTabSz="1011791" eaLnBrk="0" hangingPunct="0">
              <a:spcBef>
                <a:spcPct val="30000"/>
              </a:spcBef>
              <a:defRPr sz="1200">
                <a:solidFill>
                  <a:schemeClr val="tx1"/>
                </a:solidFill>
                <a:latin typeface="Calibri" pitchFamily="34" charset="0"/>
              </a:defRPr>
            </a:lvl5pPr>
            <a:lvl6pPr marL="2576649" indent="-234241" defTabSz="1011791" eaLnBrk="0" fontAlgn="base" hangingPunct="0">
              <a:spcBef>
                <a:spcPct val="30000"/>
              </a:spcBef>
              <a:spcAft>
                <a:spcPct val="0"/>
              </a:spcAft>
              <a:defRPr sz="1200">
                <a:solidFill>
                  <a:schemeClr val="tx1"/>
                </a:solidFill>
                <a:latin typeface="Calibri" pitchFamily="34" charset="0"/>
              </a:defRPr>
            </a:lvl6pPr>
            <a:lvl7pPr marL="3045130" indent="-234241" defTabSz="1011791" eaLnBrk="0" fontAlgn="base" hangingPunct="0">
              <a:spcBef>
                <a:spcPct val="30000"/>
              </a:spcBef>
              <a:spcAft>
                <a:spcPct val="0"/>
              </a:spcAft>
              <a:defRPr sz="1200">
                <a:solidFill>
                  <a:schemeClr val="tx1"/>
                </a:solidFill>
                <a:latin typeface="Calibri" pitchFamily="34" charset="0"/>
              </a:defRPr>
            </a:lvl7pPr>
            <a:lvl8pPr marL="3513612" indent="-234241" defTabSz="1011791" eaLnBrk="0" fontAlgn="base" hangingPunct="0">
              <a:spcBef>
                <a:spcPct val="30000"/>
              </a:spcBef>
              <a:spcAft>
                <a:spcPct val="0"/>
              </a:spcAft>
              <a:defRPr sz="1200">
                <a:solidFill>
                  <a:schemeClr val="tx1"/>
                </a:solidFill>
                <a:latin typeface="Calibri" pitchFamily="34" charset="0"/>
              </a:defRPr>
            </a:lvl8pPr>
            <a:lvl9pPr marL="3982094" indent="-234241" defTabSz="10117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300"/>
              <a:t>©2014 New York Legal Assistance Group</a:t>
            </a:r>
          </a:p>
        </p:txBody>
      </p:sp>
      <p:sp>
        <p:nvSpPr>
          <p:cNvPr id="122883" name="Slide Number Placeholder 6"/>
          <p:cNvSpPr>
            <a:spLocks noGrp="1"/>
          </p:cNvSpPr>
          <p:nvPr>
            <p:ph type="sldNum" sz="quarter" idx="5"/>
          </p:nvPr>
        </p:nvSpPr>
        <p:spPr>
          <a:noFill/>
        </p:spPr>
        <p:txBody>
          <a:bodyPr/>
          <a:lstStyle>
            <a:lvl1pPr defTabSz="1011791" eaLnBrk="0" hangingPunct="0">
              <a:spcBef>
                <a:spcPct val="30000"/>
              </a:spcBef>
              <a:defRPr sz="1200">
                <a:solidFill>
                  <a:schemeClr val="tx1"/>
                </a:solidFill>
                <a:latin typeface="Calibri" pitchFamily="34" charset="0"/>
              </a:defRPr>
            </a:lvl1pPr>
            <a:lvl2pPr marL="761283" indent="-292801" defTabSz="1011791" eaLnBrk="0" hangingPunct="0">
              <a:spcBef>
                <a:spcPct val="30000"/>
              </a:spcBef>
              <a:defRPr sz="1200">
                <a:solidFill>
                  <a:schemeClr val="tx1"/>
                </a:solidFill>
                <a:latin typeface="Calibri" pitchFamily="34" charset="0"/>
              </a:defRPr>
            </a:lvl2pPr>
            <a:lvl3pPr marL="1171204" indent="-234241" defTabSz="1011791" eaLnBrk="0" hangingPunct="0">
              <a:spcBef>
                <a:spcPct val="30000"/>
              </a:spcBef>
              <a:defRPr sz="1200">
                <a:solidFill>
                  <a:schemeClr val="tx1"/>
                </a:solidFill>
                <a:latin typeface="Calibri" pitchFamily="34" charset="0"/>
              </a:defRPr>
            </a:lvl3pPr>
            <a:lvl4pPr marL="1639685" indent="-234241" defTabSz="1011791" eaLnBrk="0" hangingPunct="0">
              <a:spcBef>
                <a:spcPct val="30000"/>
              </a:spcBef>
              <a:defRPr sz="1200">
                <a:solidFill>
                  <a:schemeClr val="tx1"/>
                </a:solidFill>
                <a:latin typeface="Calibri" pitchFamily="34" charset="0"/>
              </a:defRPr>
            </a:lvl4pPr>
            <a:lvl5pPr marL="2108168" indent="-234241" defTabSz="1011791" eaLnBrk="0" hangingPunct="0">
              <a:spcBef>
                <a:spcPct val="30000"/>
              </a:spcBef>
              <a:defRPr sz="1200">
                <a:solidFill>
                  <a:schemeClr val="tx1"/>
                </a:solidFill>
                <a:latin typeface="Calibri" pitchFamily="34" charset="0"/>
              </a:defRPr>
            </a:lvl5pPr>
            <a:lvl6pPr marL="2576649" indent="-234241" defTabSz="1011791" eaLnBrk="0" fontAlgn="base" hangingPunct="0">
              <a:spcBef>
                <a:spcPct val="30000"/>
              </a:spcBef>
              <a:spcAft>
                <a:spcPct val="0"/>
              </a:spcAft>
              <a:defRPr sz="1200">
                <a:solidFill>
                  <a:schemeClr val="tx1"/>
                </a:solidFill>
                <a:latin typeface="Calibri" pitchFamily="34" charset="0"/>
              </a:defRPr>
            </a:lvl6pPr>
            <a:lvl7pPr marL="3045130" indent="-234241" defTabSz="1011791" eaLnBrk="0" fontAlgn="base" hangingPunct="0">
              <a:spcBef>
                <a:spcPct val="30000"/>
              </a:spcBef>
              <a:spcAft>
                <a:spcPct val="0"/>
              </a:spcAft>
              <a:defRPr sz="1200">
                <a:solidFill>
                  <a:schemeClr val="tx1"/>
                </a:solidFill>
                <a:latin typeface="Calibri" pitchFamily="34" charset="0"/>
              </a:defRPr>
            </a:lvl7pPr>
            <a:lvl8pPr marL="3513612" indent="-234241" defTabSz="1011791" eaLnBrk="0" fontAlgn="base" hangingPunct="0">
              <a:spcBef>
                <a:spcPct val="30000"/>
              </a:spcBef>
              <a:spcAft>
                <a:spcPct val="0"/>
              </a:spcAft>
              <a:defRPr sz="1200">
                <a:solidFill>
                  <a:schemeClr val="tx1"/>
                </a:solidFill>
                <a:latin typeface="Calibri" pitchFamily="34" charset="0"/>
              </a:defRPr>
            </a:lvl8pPr>
            <a:lvl9pPr marL="3982094" indent="-234241" defTabSz="10117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2FA528C-180A-4206-8E0B-4856B919D111}" type="slidenum">
              <a:rPr lang="en-US" altLang="en-US" sz="1300"/>
              <a:pPr eaLnBrk="1" hangingPunct="1">
                <a:spcBef>
                  <a:spcPct val="0"/>
                </a:spcBef>
              </a:pPr>
              <a:t>64</a:t>
            </a:fld>
            <a:endParaRPr lang="en-US" altLang="en-US" sz="1300"/>
          </a:p>
        </p:txBody>
      </p:sp>
      <p:sp>
        <p:nvSpPr>
          <p:cNvPr id="122884" name="Rectangle 2"/>
          <p:cNvSpPr>
            <a:spLocks noGrp="1" noRot="1" noChangeAspect="1" noTextEdit="1"/>
          </p:cNvSpPr>
          <p:nvPr>
            <p:ph type="sldImg"/>
          </p:nvPr>
        </p:nvSpPr>
        <p:spPr bwMode="auto">
          <a:xfrm>
            <a:off x="995363" y="768350"/>
            <a:ext cx="5119687"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3"/>
          <p:cNvSpPr>
            <a:spLocks noGrp="1"/>
          </p:cNvSpPr>
          <p:nvPr>
            <p:ph type="body" idx="1"/>
          </p:nvPr>
        </p:nvSpPr>
        <p:spPr>
          <a:xfrm>
            <a:off x="709015" y="4859335"/>
            <a:ext cx="5684446" cy="4605538"/>
          </a:xfrm>
          <a:noFill/>
        </p:spPr>
        <p:txBody>
          <a:bodyPr lIns="101429" tIns="50715" rIns="101429" bIns="50715"/>
          <a:lstStyle/>
          <a:p>
            <a:pPr defTabSz="476615"/>
            <a:r>
              <a:rPr lang="en-US" altLang="en-US" dirty="0" smtClean="0"/>
              <a:t>MAGIC WORDS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5"/>
          <p:cNvSpPr>
            <a:spLocks noGrp="1"/>
          </p:cNvSpPr>
          <p:nvPr>
            <p:ph type="ftr" sz="quarter" idx="4"/>
          </p:nvPr>
        </p:nvSpPr>
        <p:spPr>
          <a:noFill/>
        </p:spPr>
        <p:txBody>
          <a:bodyPr/>
          <a:lstStyle>
            <a:lvl1pPr defTabSz="1011791" eaLnBrk="0" hangingPunct="0">
              <a:spcBef>
                <a:spcPct val="30000"/>
              </a:spcBef>
              <a:defRPr sz="1200">
                <a:solidFill>
                  <a:schemeClr val="tx1"/>
                </a:solidFill>
                <a:latin typeface="Calibri" pitchFamily="34" charset="0"/>
              </a:defRPr>
            </a:lvl1pPr>
            <a:lvl2pPr marL="761283" indent="-292801" defTabSz="1011791" eaLnBrk="0" hangingPunct="0">
              <a:spcBef>
                <a:spcPct val="30000"/>
              </a:spcBef>
              <a:defRPr sz="1200">
                <a:solidFill>
                  <a:schemeClr val="tx1"/>
                </a:solidFill>
                <a:latin typeface="Calibri" pitchFamily="34" charset="0"/>
              </a:defRPr>
            </a:lvl2pPr>
            <a:lvl3pPr marL="1171204" indent="-234241" defTabSz="1011791" eaLnBrk="0" hangingPunct="0">
              <a:spcBef>
                <a:spcPct val="30000"/>
              </a:spcBef>
              <a:defRPr sz="1200">
                <a:solidFill>
                  <a:schemeClr val="tx1"/>
                </a:solidFill>
                <a:latin typeface="Calibri" pitchFamily="34" charset="0"/>
              </a:defRPr>
            </a:lvl3pPr>
            <a:lvl4pPr marL="1639685" indent="-234241" defTabSz="1011791" eaLnBrk="0" hangingPunct="0">
              <a:spcBef>
                <a:spcPct val="30000"/>
              </a:spcBef>
              <a:defRPr sz="1200">
                <a:solidFill>
                  <a:schemeClr val="tx1"/>
                </a:solidFill>
                <a:latin typeface="Calibri" pitchFamily="34" charset="0"/>
              </a:defRPr>
            </a:lvl4pPr>
            <a:lvl5pPr marL="2108168" indent="-234241" defTabSz="1011791" eaLnBrk="0" hangingPunct="0">
              <a:spcBef>
                <a:spcPct val="30000"/>
              </a:spcBef>
              <a:defRPr sz="1200">
                <a:solidFill>
                  <a:schemeClr val="tx1"/>
                </a:solidFill>
                <a:latin typeface="Calibri" pitchFamily="34" charset="0"/>
              </a:defRPr>
            </a:lvl5pPr>
            <a:lvl6pPr marL="2576649" indent="-234241" defTabSz="1011791" eaLnBrk="0" fontAlgn="base" hangingPunct="0">
              <a:spcBef>
                <a:spcPct val="30000"/>
              </a:spcBef>
              <a:spcAft>
                <a:spcPct val="0"/>
              </a:spcAft>
              <a:defRPr sz="1200">
                <a:solidFill>
                  <a:schemeClr val="tx1"/>
                </a:solidFill>
                <a:latin typeface="Calibri" pitchFamily="34" charset="0"/>
              </a:defRPr>
            </a:lvl6pPr>
            <a:lvl7pPr marL="3045130" indent="-234241" defTabSz="1011791" eaLnBrk="0" fontAlgn="base" hangingPunct="0">
              <a:spcBef>
                <a:spcPct val="30000"/>
              </a:spcBef>
              <a:spcAft>
                <a:spcPct val="0"/>
              </a:spcAft>
              <a:defRPr sz="1200">
                <a:solidFill>
                  <a:schemeClr val="tx1"/>
                </a:solidFill>
                <a:latin typeface="Calibri" pitchFamily="34" charset="0"/>
              </a:defRPr>
            </a:lvl7pPr>
            <a:lvl8pPr marL="3513612" indent="-234241" defTabSz="1011791" eaLnBrk="0" fontAlgn="base" hangingPunct="0">
              <a:spcBef>
                <a:spcPct val="30000"/>
              </a:spcBef>
              <a:spcAft>
                <a:spcPct val="0"/>
              </a:spcAft>
              <a:defRPr sz="1200">
                <a:solidFill>
                  <a:schemeClr val="tx1"/>
                </a:solidFill>
                <a:latin typeface="Calibri" pitchFamily="34" charset="0"/>
              </a:defRPr>
            </a:lvl8pPr>
            <a:lvl9pPr marL="3982094" indent="-234241" defTabSz="10117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300"/>
              <a:t>©2014 New York Legal Assistance Group</a:t>
            </a:r>
          </a:p>
        </p:txBody>
      </p:sp>
      <p:sp>
        <p:nvSpPr>
          <p:cNvPr id="123907" name="Slide Number Placeholder 6"/>
          <p:cNvSpPr>
            <a:spLocks noGrp="1"/>
          </p:cNvSpPr>
          <p:nvPr>
            <p:ph type="sldNum" sz="quarter" idx="5"/>
          </p:nvPr>
        </p:nvSpPr>
        <p:spPr>
          <a:noFill/>
        </p:spPr>
        <p:txBody>
          <a:bodyPr/>
          <a:lstStyle>
            <a:lvl1pPr defTabSz="1011791" eaLnBrk="0" hangingPunct="0">
              <a:spcBef>
                <a:spcPct val="30000"/>
              </a:spcBef>
              <a:defRPr sz="1200">
                <a:solidFill>
                  <a:schemeClr val="tx1"/>
                </a:solidFill>
                <a:latin typeface="Calibri" pitchFamily="34" charset="0"/>
              </a:defRPr>
            </a:lvl1pPr>
            <a:lvl2pPr marL="761283" indent="-292801" defTabSz="1011791" eaLnBrk="0" hangingPunct="0">
              <a:spcBef>
                <a:spcPct val="30000"/>
              </a:spcBef>
              <a:defRPr sz="1200">
                <a:solidFill>
                  <a:schemeClr val="tx1"/>
                </a:solidFill>
                <a:latin typeface="Calibri" pitchFamily="34" charset="0"/>
              </a:defRPr>
            </a:lvl2pPr>
            <a:lvl3pPr marL="1171204" indent="-234241" defTabSz="1011791" eaLnBrk="0" hangingPunct="0">
              <a:spcBef>
                <a:spcPct val="30000"/>
              </a:spcBef>
              <a:defRPr sz="1200">
                <a:solidFill>
                  <a:schemeClr val="tx1"/>
                </a:solidFill>
                <a:latin typeface="Calibri" pitchFamily="34" charset="0"/>
              </a:defRPr>
            </a:lvl3pPr>
            <a:lvl4pPr marL="1639685" indent="-234241" defTabSz="1011791" eaLnBrk="0" hangingPunct="0">
              <a:spcBef>
                <a:spcPct val="30000"/>
              </a:spcBef>
              <a:defRPr sz="1200">
                <a:solidFill>
                  <a:schemeClr val="tx1"/>
                </a:solidFill>
                <a:latin typeface="Calibri" pitchFamily="34" charset="0"/>
              </a:defRPr>
            </a:lvl4pPr>
            <a:lvl5pPr marL="2108168" indent="-234241" defTabSz="1011791" eaLnBrk="0" hangingPunct="0">
              <a:spcBef>
                <a:spcPct val="30000"/>
              </a:spcBef>
              <a:defRPr sz="1200">
                <a:solidFill>
                  <a:schemeClr val="tx1"/>
                </a:solidFill>
                <a:latin typeface="Calibri" pitchFamily="34" charset="0"/>
              </a:defRPr>
            </a:lvl5pPr>
            <a:lvl6pPr marL="2576649" indent="-234241" defTabSz="1011791" eaLnBrk="0" fontAlgn="base" hangingPunct="0">
              <a:spcBef>
                <a:spcPct val="30000"/>
              </a:spcBef>
              <a:spcAft>
                <a:spcPct val="0"/>
              </a:spcAft>
              <a:defRPr sz="1200">
                <a:solidFill>
                  <a:schemeClr val="tx1"/>
                </a:solidFill>
                <a:latin typeface="Calibri" pitchFamily="34" charset="0"/>
              </a:defRPr>
            </a:lvl6pPr>
            <a:lvl7pPr marL="3045130" indent="-234241" defTabSz="1011791" eaLnBrk="0" fontAlgn="base" hangingPunct="0">
              <a:spcBef>
                <a:spcPct val="30000"/>
              </a:spcBef>
              <a:spcAft>
                <a:spcPct val="0"/>
              </a:spcAft>
              <a:defRPr sz="1200">
                <a:solidFill>
                  <a:schemeClr val="tx1"/>
                </a:solidFill>
                <a:latin typeface="Calibri" pitchFamily="34" charset="0"/>
              </a:defRPr>
            </a:lvl7pPr>
            <a:lvl8pPr marL="3513612" indent="-234241" defTabSz="1011791" eaLnBrk="0" fontAlgn="base" hangingPunct="0">
              <a:spcBef>
                <a:spcPct val="30000"/>
              </a:spcBef>
              <a:spcAft>
                <a:spcPct val="0"/>
              </a:spcAft>
              <a:defRPr sz="1200">
                <a:solidFill>
                  <a:schemeClr val="tx1"/>
                </a:solidFill>
                <a:latin typeface="Calibri" pitchFamily="34" charset="0"/>
              </a:defRPr>
            </a:lvl8pPr>
            <a:lvl9pPr marL="3982094" indent="-234241" defTabSz="10117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D9A849B-819F-44BB-A2DD-87CE4031DF2A}" type="slidenum">
              <a:rPr lang="en-US" altLang="en-US" sz="1300"/>
              <a:pPr eaLnBrk="1" hangingPunct="1">
                <a:spcBef>
                  <a:spcPct val="0"/>
                </a:spcBef>
              </a:pPr>
              <a:t>68</a:t>
            </a:fld>
            <a:endParaRPr lang="en-US" altLang="en-US" sz="1300"/>
          </a:p>
        </p:txBody>
      </p:sp>
      <p:sp>
        <p:nvSpPr>
          <p:cNvPr id="123908" name="Rectangle 2"/>
          <p:cNvSpPr>
            <a:spLocks noGrp="1" noRot="1" noChangeAspect="1" noTextEdit="1"/>
          </p:cNvSpPr>
          <p:nvPr>
            <p:ph type="sldImg"/>
          </p:nvPr>
        </p:nvSpPr>
        <p:spPr bwMode="auto">
          <a:xfrm>
            <a:off x="995363" y="768350"/>
            <a:ext cx="5119687"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3"/>
          <p:cNvSpPr>
            <a:spLocks noGrp="1"/>
          </p:cNvSpPr>
          <p:nvPr>
            <p:ph type="body" idx="1"/>
          </p:nvPr>
        </p:nvSpPr>
        <p:spPr>
          <a:xfrm>
            <a:off x="709015" y="4859335"/>
            <a:ext cx="5684446" cy="4605538"/>
          </a:xfrm>
          <a:noFill/>
        </p:spPr>
        <p:txBody>
          <a:bodyPr lIns="101429" tIns="50715" rIns="101429" bIns="50715"/>
          <a:lstStyle/>
          <a:p>
            <a:pPr defTabSz="476615"/>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Calibri" pitchFamily="34" charset="0"/>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50" y="554038"/>
            <a:ext cx="2667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ctrTitle"/>
          </p:nvPr>
        </p:nvSpPr>
        <p:spPr bwMode="auto">
          <a:xfrm>
            <a:off x="685800" y="2693988"/>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mtClean="0"/>
            </a:lvl1pPr>
          </a:lstStyle>
          <a:p>
            <a:pPr lvl="0"/>
            <a:r>
              <a:rPr lang="en-US" noProof="0" smtClean="0"/>
              <a:t>Click to edit Master title style</a:t>
            </a:r>
          </a:p>
        </p:txBody>
      </p:sp>
      <p:sp>
        <p:nvSpPr>
          <p:cNvPr id="36868" name="Text Placeholder 2"/>
          <p:cNvSpPr>
            <a:spLocks noGrp="1"/>
          </p:cNvSpPr>
          <p:nvPr>
            <p:ph type="subTitle" idx="1"/>
          </p:nvPr>
        </p:nvSpPr>
        <p:spPr>
          <a:xfrm>
            <a:off x="685800" y="4449763"/>
            <a:ext cx="6400800" cy="1752600"/>
          </a:xfrm>
        </p:spPr>
        <p:txBody>
          <a:bodyPr/>
          <a:lstStyle>
            <a:lvl1pPr marL="0" indent="0">
              <a:buFont typeface="Calibri" pitchFamily="34" charset="0"/>
              <a:buNone/>
              <a:defRPr smtClean="0"/>
            </a:lvl1pPr>
          </a:lstStyle>
          <a:p>
            <a:pPr lvl="0"/>
            <a:r>
              <a:rPr lang="en-US" noProof="0" smtClean="0"/>
              <a:t>Click to edit Master subtitle style</a:t>
            </a:r>
          </a:p>
        </p:txBody>
      </p:sp>
      <p:sp>
        <p:nvSpPr>
          <p:cNvPr id="6" name="Date Placeholder 3"/>
          <p:cNvSpPr>
            <a:spLocks noGrp="1"/>
          </p:cNvSpPr>
          <p:nvPr>
            <p:ph type="dt" sz="half" idx="10"/>
          </p:nvPr>
        </p:nvSpPr>
        <p:spPr>
          <a:xfrm>
            <a:off x="457200" y="6245225"/>
            <a:ext cx="2133600" cy="476250"/>
          </a:xfrm>
        </p:spPr>
        <p:txBody>
          <a:bodyPr/>
          <a:lstStyle>
            <a:lvl1pPr>
              <a:defRPr/>
            </a:lvl1pPr>
          </a:lstStyle>
          <a:p>
            <a:pPr>
              <a:defRPr/>
            </a:pPr>
            <a:fld id="{5E76739A-E08F-459C-9402-113A8F557153}" type="datetime1">
              <a:rPr lang="en-US" smtClean="0"/>
              <a:t>4/23/2015</a:t>
            </a:fld>
            <a:endParaRPr lang="en-US" dirty="0"/>
          </a:p>
        </p:txBody>
      </p:sp>
      <p:sp>
        <p:nvSpPr>
          <p:cNvPr id="7"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32039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F8D96B-74E0-4323-A8CE-B20AA2D13634}" type="datetime1">
              <a:rPr lang="en-US" smtClean="0"/>
              <a:t>4/23/2015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999B49-E287-4EF6-B190-3B8DDB97DF02}" type="slidenum">
              <a:rPr lang="en-US"/>
              <a:pPr>
                <a:defRPr/>
              </a:pPr>
              <a:t>‹#›</a:t>
            </a:fld>
            <a:endParaRPr lang="en-US" dirty="0"/>
          </a:p>
        </p:txBody>
      </p:sp>
    </p:spTree>
    <p:extLst>
      <p:ext uri="{BB962C8B-B14F-4D97-AF65-F5344CB8AC3E}">
        <p14:creationId xmlns:p14="http://schemas.microsoft.com/office/powerpoint/2010/main" val="113157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A0AAF4-8D46-4ABE-B3BF-708E38EFC34A}" type="datetime1">
              <a:rPr lang="en-US" smtClean="0"/>
              <a:t>4/23/2015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87ACCD-2A73-4DA2-A905-392FB1C6FDA3}" type="slidenum">
              <a:rPr lang="en-US"/>
              <a:pPr>
                <a:defRPr/>
              </a:pPr>
              <a:t>‹#›</a:t>
            </a:fld>
            <a:endParaRPr lang="en-US" dirty="0"/>
          </a:p>
        </p:txBody>
      </p:sp>
    </p:spTree>
    <p:extLst>
      <p:ext uri="{BB962C8B-B14F-4D97-AF65-F5344CB8AC3E}">
        <p14:creationId xmlns:p14="http://schemas.microsoft.com/office/powerpoint/2010/main" val="290660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4551C1-CE75-4DB1-8D7B-D6DE60B8C81A}" type="datetime1">
              <a:rPr lang="en-US" smtClean="0"/>
              <a:t>4/23/2015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A98A8D-B960-407A-9FEF-B41ACB67CB7E}" type="slidenum">
              <a:rPr lang="en-US"/>
              <a:pPr>
                <a:defRPr/>
              </a:pPr>
              <a:t>‹#›</a:t>
            </a:fld>
            <a:endParaRPr lang="en-US" dirty="0"/>
          </a:p>
        </p:txBody>
      </p:sp>
    </p:spTree>
    <p:extLst>
      <p:ext uri="{BB962C8B-B14F-4D97-AF65-F5344CB8AC3E}">
        <p14:creationId xmlns:p14="http://schemas.microsoft.com/office/powerpoint/2010/main" val="2047366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76800"/>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BB6B8E75-B1E8-4056-95C4-69EC2471BCF5}" type="datetime1">
              <a:rPr lang="en-US" smtClean="0"/>
              <a:t>4/23/2015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8BC3B3-C5A8-4F46-A51F-BC2A3BEF6CFE}" type="slidenum">
              <a:rPr lang="en-US"/>
              <a:pPr>
                <a:defRPr/>
              </a:pPr>
              <a:t>‹#›</a:t>
            </a:fld>
            <a:endParaRPr lang="en-US" dirty="0"/>
          </a:p>
        </p:txBody>
      </p:sp>
    </p:spTree>
    <p:extLst>
      <p:ext uri="{BB962C8B-B14F-4D97-AF65-F5344CB8AC3E}">
        <p14:creationId xmlns:p14="http://schemas.microsoft.com/office/powerpoint/2010/main" val="311081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8"/>
          <p:cNvCxnSpPr>
            <a:cxnSpLocks noChangeShapeType="1"/>
          </p:cNvCxnSpPr>
          <p:nvPr userDrawn="1"/>
        </p:nvCxnSpPr>
        <p:spPr bwMode="auto">
          <a:xfrm>
            <a:off x="685800" y="1556648"/>
            <a:ext cx="7772400" cy="1588"/>
          </a:xfrm>
          <a:prstGeom prst="line">
            <a:avLst/>
          </a:prstGeom>
          <a:noFill/>
          <a:ln w="9525" algn="ctr">
            <a:solidFill>
              <a:schemeClr val="tx1"/>
            </a:solidFill>
            <a:round/>
            <a:headEnd/>
            <a:tailEnd/>
          </a:ln>
        </p:spPr>
      </p:cxnSp>
      <p:sp>
        <p:nvSpPr>
          <p:cNvPr id="3" name="Content Placeholder 2"/>
          <p:cNvSpPr>
            <a:spLocks noGrp="1"/>
          </p:cNvSpPr>
          <p:nvPr>
            <p:ph idx="1"/>
          </p:nvPr>
        </p:nvSpPr>
        <p:spPr>
          <a:xfrm>
            <a:off x="685799" y="1557443"/>
            <a:ext cx="3886200" cy="4498056"/>
          </a:xfrm>
          <a:prstGeom prst="rect">
            <a:avLst/>
          </a:prstGeom>
        </p:spPr>
        <p:txBody>
          <a:bodyPr/>
          <a:lstStyle>
            <a:lvl1pPr marL="0" indent="0">
              <a:spcBef>
                <a:spcPts val="1000"/>
              </a:spcBef>
              <a:buNone/>
              <a:defRPr sz="2800">
                <a:latin typeface="Arial" pitchFamily="34" charset="0"/>
                <a:cs typeface="Arial" pitchFamily="34" charset="0"/>
              </a:defRPr>
            </a:lvl1pPr>
            <a:lvl2pPr marL="234950" indent="-233363">
              <a:spcBef>
                <a:spcPts val="1000"/>
              </a:spcBef>
              <a:buFont typeface="Arial"/>
              <a:buChar char="•"/>
              <a:tabLst/>
              <a:defRPr sz="2400">
                <a:latin typeface="Arial" pitchFamily="34" charset="0"/>
                <a:cs typeface="Arial" pitchFamily="34" charset="0"/>
              </a:defRPr>
            </a:lvl2pPr>
            <a:lvl3pPr marL="454025" indent="-219075">
              <a:spcBef>
                <a:spcPts val="1000"/>
              </a:spcBef>
              <a:buSzPct val="100000"/>
              <a:buFont typeface="Arial" panose="020B0604020202020204" pitchFamily="34" charset="0"/>
              <a:buChar char="–"/>
              <a:defRPr sz="2400">
                <a:latin typeface="Arial" pitchFamily="34" charset="0"/>
                <a:cs typeface="Arial" pitchFamily="34" charset="0"/>
              </a:defRPr>
            </a:lvl3pPr>
            <a:lvl4pPr marL="695325" indent="-234950">
              <a:spcBef>
                <a:spcPts val="1000"/>
              </a:spcBef>
              <a:buFont typeface="Courier New"/>
              <a:buChar char="o"/>
              <a:defRPr sz="2400">
                <a:latin typeface="Arial" pitchFamily="34" charset="0"/>
                <a:cs typeface="Arial" pitchFamily="34" charset="0"/>
              </a:defRPr>
            </a:lvl4pPr>
            <a:lvl5pPr marL="912813" indent="-222250">
              <a:spcBef>
                <a:spcPts val="1000"/>
              </a:spcBef>
              <a:defRPr sz="2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8229600" y="6172200"/>
            <a:ext cx="533400" cy="381000"/>
          </a:xfrm>
        </p:spPr>
        <p:txBody>
          <a:bodyPr/>
          <a:lstStyle>
            <a:lvl1pPr algn="r">
              <a:defRPr sz="1400"/>
            </a:lvl1pPr>
          </a:lstStyle>
          <a:p>
            <a:pPr>
              <a:defRPr/>
            </a:pPr>
            <a:fld id="{F3263679-F7BB-49E8-95E2-F03518C2E2A5}" type="slidenum">
              <a:rPr lang="en-US">
                <a:solidFill>
                  <a:prstClr val="black"/>
                </a:solidFill>
              </a:rPr>
              <a:pPr>
                <a:defRPr/>
              </a:pPr>
              <a:t>‹#›</a:t>
            </a:fld>
            <a:endParaRPr lang="en-US" dirty="0">
              <a:solidFill>
                <a:prstClr val="black"/>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7334" y="152400"/>
            <a:ext cx="1069244" cy="1264829"/>
          </a:xfrm>
          <a:prstGeom prst="rect">
            <a:avLst/>
          </a:prstGeom>
        </p:spPr>
      </p:pic>
      <p:sp>
        <p:nvSpPr>
          <p:cNvPr id="7" name="Title 1"/>
          <p:cNvSpPr>
            <a:spLocks noGrp="1"/>
          </p:cNvSpPr>
          <p:nvPr>
            <p:ph type="title"/>
          </p:nvPr>
        </p:nvSpPr>
        <p:spPr>
          <a:xfrm>
            <a:off x="685800" y="152400"/>
            <a:ext cx="7772400" cy="1405836"/>
          </a:xfrm>
        </p:spPr>
        <p:txBody>
          <a:bodyPr anchor="b" anchorCtr="0"/>
          <a:lstStyle/>
          <a:p>
            <a:r>
              <a:rPr lang="en-US" smtClean="0"/>
              <a:t>Click to edit Master title style</a:t>
            </a:r>
            <a:endParaRPr lang="en-US" dirty="0"/>
          </a:p>
        </p:txBody>
      </p:sp>
      <p:sp>
        <p:nvSpPr>
          <p:cNvPr id="8" name="Footer Placeholder 6"/>
          <p:cNvSpPr>
            <a:spLocks noGrp="1"/>
          </p:cNvSpPr>
          <p:nvPr>
            <p:ph type="ftr" sz="quarter" idx="3"/>
          </p:nvPr>
        </p:nvSpPr>
        <p:spPr>
          <a:xfrm>
            <a:off x="376556" y="6188075"/>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9" name="Content Placeholder 8"/>
          <p:cNvSpPr>
            <a:spLocks noGrp="1"/>
          </p:cNvSpPr>
          <p:nvPr>
            <p:ph sz="quarter" idx="11"/>
          </p:nvPr>
        </p:nvSpPr>
        <p:spPr>
          <a:xfrm>
            <a:off x="4572000" y="1558235"/>
            <a:ext cx="3886200" cy="449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44371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50" y="554038"/>
            <a:ext cx="2667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ctrTitle"/>
          </p:nvPr>
        </p:nvSpPr>
        <p:spPr bwMode="auto">
          <a:xfrm>
            <a:off x="685800" y="2693988"/>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mtClean="0"/>
            </a:lvl1pPr>
          </a:lstStyle>
          <a:p>
            <a:pPr lvl="0"/>
            <a:r>
              <a:rPr lang="en-US" noProof="0" smtClean="0"/>
              <a:t>Click to edit Master title style</a:t>
            </a:r>
            <a:endParaRPr lang="en-US" noProof="0" dirty="0" smtClean="0"/>
          </a:p>
        </p:txBody>
      </p:sp>
      <p:sp>
        <p:nvSpPr>
          <p:cNvPr id="36868" name="Text Placeholder 2"/>
          <p:cNvSpPr>
            <a:spLocks noGrp="1"/>
          </p:cNvSpPr>
          <p:nvPr>
            <p:ph type="subTitle" idx="1"/>
          </p:nvPr>
        </p:nvSpPr>
        <p:spPr>
          <a:xfrm>
            <a:off x="685800" y="4449763"/>
            <a:ext cx="6400800" cy="1752600"/>
          </a:xfrm>
        </p:spPr>
        <p:txBody>
          <a:bodyPr/>
          <a:lstStyle>
            <a:lvl1pPr marL="0" indent="0">
              <a:buFont typeface="Calibri" pitchFamily="34" charset="0"/>
              <a:buNone/>
              <a:defRPr smtClean="0"/>
            </a:lvl1pPr>
          </a:lstStyle>
          <a:p>
            <a:pPr lvl="0"/>
            <a:r>
              <a:rPr lang="en-US" noProof="0" smtClean="0"/>
              <a:t>Click to edit Master subtitle style</a:t>
            </a:r>
          </a:p>
        </p:txBody>
      </p:sp>
      <p:sp>
        <p:nvSpPr>
          <p:cNvPr id="6" name="Date Placeholder 3"/>
          <p:cNvSpPr>
            <a:spLocks noGrp="1"/>
          </p:cNvSpPr>
          <p:nvPr>
            <p:ph type="dt" sz="half" idx="10"/>
          </p:nvPr>
        </p:nvSpPr>
        <p:spPr>
          <a:xfrm>
            <a:off x="457200" y="6245225"/>
            <a:ext cx="2133600" cy="476250"/>
          </a:xfrm>
        </p:spPr>
        <p:txBody>
          <a:bodyPr/>
          <a:lstStyle>
            <a:lvl1pPr>
              <a:defRPr smtClean="0"/>
            </a:lvl1pPr>
          </a:lstStyle>
          <a:p>
            <a:pPr>
              <a:defRPr/>
            </a:pPr>
            <a:fld id="{ABF28105-062A-4504-B6A4-B695FC4A8FCA}" type="datetime1">
              <a:rPr lang="en-US" smtClean="0"/>
              <a:t>4/23/2015</a:t>
            </a:fld>
            <a:endParaRPr lang="en-US"/>
          </a:p>
        </p:txBody>
      </p:sp>
      <p:sp>
        <p:nvSpPr>
          <p:cNvPr id="7"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24477549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cxnSp>
        <p:nvCxnSpPr>
          <p:cNvPr id="5"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1BFD71D3-6EC9-41B3-9166-0208898DD030}" type="datetime1">
              <a:rPr lang="en-US" smtClean="0"/>
              <a:t>4/23/2015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A15B10-59EB-4966-9748-B0E43A67668C}" type="slidenum">
              <a:rPr lang="en-US"/>
              <a:pPr>
                <a:defRPr/>
              </a:pPr>
              <a:t>‹#›</a:t>
            </a:fld>
            <a:endParaRPr lang="en-US"/>
          </a:p>
        </p:txBody>
      </p:sp>
    </p:spTree>
    <p:extLst>
      <p:ext uri="{BB962C8B-B14F-4D97-AF65-F5344CB8AC3E}">
        <p14:creationId xmlns:p14="http://schemas.microsoft.com/office/powerpoint/2010/main" val="12142601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noAutofit/>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600"/>
              </a:spcBef>
              <a:buSzPct val="100000"/>
              <a:buFontTx/>
              <a:buNone/>
              <a:defRPr sz="2800"/>
            </a:lvl1pPr>
            <a:lvl2pPr marL="225425" indent="-225425">
              <a:spcBef>
                <a:spcPts val="600"/>
              </a:spcBef>
              <a:buSzPct val="100000"/>
              <a:buFont typeface="Calibri" panose="020F0502020204030204" pitchFamily="34" charset="0"/>
              <a:buChar char="•"/>
              <a:defRPr sz="2800"/>
            </a:lvl2pPr>
            <a:lvl3pPr marL="457200" indent="-228600">
              <a:spcBef>
                <a:spcPts val="600"/>
              </a:spcBef>
              <a:buSzPct val="100000"/>
              <a:buFont typeface="Calibri" panose="020F0502020204030204" pitchFamily="34" charset="0"/>
              <a:buChar char="–"/>
              <a:defRPr sz="2400"/>
            </a:lvl3pPr>
            <a:lvl4pPr marL="688975" indent="-225425">
              <a:spcBef>
                <a:spcPts val="400"/>
              </a:spcBef>
              <a:buFont typeface="Courier New" panose="02070309020205020404" pitchFamily="49" charset="0"/>
              <a:buChar char="o"/>
              <a:defRPr sz="2200"/>
            </a:lvl4pPr>
            <a:lvl5pPr marL="914400" indent="-225425">
              <a:spcBef>
                <a:spcPts val="20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1DC6B36-9709-4915-AE26-28E5E09F6D8B}" type="datetime1">
              <a:rPr lang="en-US" smtClean="0"/>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bwMode="white"/>
        <p:txBody>
          <a:bodyPr/>
          <a:lstStyle>
            <a:lvl1pPr>
              <a:defRPr/>
            </a:lvl1pPr>
          </a:lstStyle>
          <a:p>
            <a:pPr>
              <a:defRPr/>
            </a:pPr>
            <a:fld id="{1E107DAD-D09B-451F-85A5-E6AF2E2057A5}" type="slidenum">
              <a:rPr lang="en-US"/>
              <a:pPr>
                <a:defRPr/>
              </a:pPr>
              <a:t>‹#›</a:t>
            </a:fld>
            <a:endParaRPr lang="en-US"/>
          </a:p>
        </p:txBody>
      </p:sp>
    </p:spTree>
    <p:extLst>
      <p:ext uri="{BB962C8B-B14F-4D97-AF65-F5344CB8AC3E}">
        <p14:creationId xmlns:p14="http://schemas.microsoft.com/office/powerpoint/2010/main" val="32174637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Text no Logo">
    <p:spTree>
      <p:nvGrpSpPr>
        <p:cNvPr id="1" name=""/>
        <p:cNvGrpSpPr/>
        <p:nvPr/>
      </p:nvGrpSpPr>
      <p:grpSpPr>
        <a:xfrm>
          <a:off x="0" y="0"/>
          <a:ext cx="0" cy="0"/>
          <a:chOff x="0" y="0"/>
          <a:chExt cx="0" cy="0"/>
        </a:xfrm>
      </p:grpSpPr>
      <p:sp>
        <p:nvSpPr>
          <p:cNvPr id="8" name="Rectangle 7"/>
          <p:cNvSpPr/>
          <p:nvPr userDrawn="1"/>
        </p:nvSpPr>
        <p:spPr bwMode="white">
          <a:xfrm>
            <a:off x="6996832" y="5764628"/>
            <a:ext cx="193249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chor="b" anchorCtr="0">
            <a:noAutofit/>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600"/>
              </a:spcBef>
              <a:buSzPct val="100000"/>
              <a:buFontTx/>
              <a:buNone/>
              <a:defRPr sz="2800"/>
            </a:lvl1pPr>
            <a:lvl2pPr marL="225425" indent="-225425">
              <a:spcBef>
                <a:spcPts val="600"/>
              </a:spcBef>
              <a:buSzPct val="100000"/>
              <a:buFont typeface="Calibri" panose="020F0502020204030204" pitchFamily="34" charset="0"/>
              <a:buChar char="•"/>
              <a:defRPr sz="2800"/>
            </a:lvl2pPr>
            <a:lvl3pPr marL="457200" indent="-228600">
              <a:spcBef>
                <a:spcPts val="600"/>
              </a:spcBef>
              <a:buSzPct val="100000"/>
              <a:buFont typeface="Calibri" panose="020F0502020204030204" pitchFamily="34" charset="0"/>
              <a:buChar char="–"/>
              <a:defRPr sz="2400"/>
            </a:lvl3pPr>
            <a:lvl4pPr marL="688975" indent="-225425">
              <a:spcBef>
                <a:spcPts val="400"/>
              </a:spcBef>
              <a:buFont typeface="Courier New" panose="02070309020205020404" pitchFamily="49" charset="0"/>
              <a:buChar char="o"/>
              <a:defRPr sz="2200"/>
            </a:lvl4pPr>
            <a:lvl5pPr marL="914400" indent="-225425">
              <a:spcBef>
                <a:spcPts val="20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A9F6BED-8C9A-49F0-8201-5F89CEAC1FC9}" type="datetime1">
              <a:rPr lang="en-US" smtClean="0"/>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bwMode="white"/>
        <p:txBody>
          <a:bodyPr/>
          <a:lstStyle>
            <a:lvl1pPr>
              <a:defRPr/>
            </a:lvl1pPr>
          </a:lstStyle>
          <a:p>
            <a:pPr>
              <a:defRPr/>
            </a:pPr>
            <a:fld id="{1E107DAD-D09B-451F-85A5-E6AF2E2057A5}" type="slidenum">
              <a:rPr lang="en-US"/>
              <a:pPr>
                <a:defRPr/>
              </a:pPr>
              <a:t>‹#›</a:t>
            </a:fld>
            <a:endParaRPr lang="en-US"/>
          </a:p>
        </p:txBody>
      </p:sp>
    </p:spTree>
    <p:extLst>
      <p:ext uri="{BB962C8B-B14F-4D97-AF65-F5344CB8AC3E}">
        <p14:creationId xmlns:p14="http://schemas.microsoft.com/office/powerpoint/2010/main" val="1421744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cxnSp>
        <p:nvCxnSpPr>
          <p:cNvPr id="5"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1" descr="NYLAG_LOGO_Inverse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013575" y="5791200"/>
            <a:ext cx="1892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F0111279-D0F4-407E-B2A5-D25BAF4DFE60}" type="datetime1">
              <a:rPr lang="en-US" smtClean="0"/>
              <a:t>4/23/2015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7002CB-6CCD-4E63-A6DE-B4FBCE461E87}" type="slidenum">
              <a:rPr lang="en-US"/>
              <a:pPr>
                <a:defRPr/>
              </a:pPr>
              <a:t>‹#›</a:t>
            </a:fld>
            <a:endParaRPr lang="en-US"/>
          </a:p>
        </p:txBody>
      </p:sp>
    </p:spTree>
    <p:extLst>
      <p:ext uri="{BB962C8B-B14F-4D97-AF65-F5344CB8AC3E}">
        <p14:creationId xmlns:p14="http://schemas.microsoft.com/office/powerpoint/2010/main" val="6561218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Calibri" pitchFamily="34" charset="0"/>
            </a:endParaRPr>
          </a:p>
        </p:txBody>
      </p:sp>
      <p:cxnSp>
        <p:nvCxnSpPr>
          <p:cNvPr id="5"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5030DFE4-31DF-40EB-9DD3-1F815856CCFD}" type="datetime1">
              <a:rPr lang="en-US" smtClean="0"/>
              <a:t>4/23/2015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E29021-0CE2-4EE5-9729-28C4C015C018}" type="slidenum">
              <a:rPr lang="en-US"/>
              <a:pPr>
                <a:defRPr/>
              </a:pPr>
              <a:t>‹#›</a:t>
            </a:fld>
            <a:endParaRPr lang="en-US" dirty="0"/>
          </a:p>
        </p:txBody>
      </p:sp>
    </p:spTree>
    <p:extLst>
      <p:ext uri="{BB962C8B-B14F-4D97-AF65-F5344CB8AC3E}">
        <p14:creationId xmlns:p14="http://schemas.microsoft.com/office/powerpoint/2010/main" val="147228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DEF7CCA-D42F-4A89-919B-AFCF542C12C2}" type="datetime1">
              <a:rPr lang="en-US" smtClean="0"/>
              <a:t>4/23/2015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5F0FF0-CE75-4D15-A0DC-B7480DAD83CC}" type="slidenum">
              <a:rPr lang="en-US"/>
              <a:pPr>
                <a:defRPr/>
              </a:pPr>
              <a:t>‹#›</a:t>
            </a:fld>
            <a:endParaRPr lang="en-US"/>
          </a:p>
        </p:txBody>
      </p:sp>
    </p:spTree>
    <p:extLst>
      <p:ext uri="{BB962C8B-B14F-4D97-AF65-F5344CB8AC3E}">
        <p14:creationId xmlns:p14="http://schemas.microsoft.com/office/powerpoint/2010/main" val="3409635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cxnSp>
        <p:nvCxnSpPr>
          <p:cNvPr id="8"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smtClean="0"/>
            </a:lvl1pPr>
          </a:lstStyle>
          <a:p>
            <a:pPr>
              <a:defRPr/>
            </a:pPr>
            <a:fld id="{CA69D031-EDFC-4345-BD6B-32E3AB0703D2}" type="datetime1">
              <a:rPr lang="en-US" smtClean="0"/>
              <a:t>4/23/2015</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D14899F0-2C95-4BE1-BC0A-93322E954E29}" type="slidenum">
              <a:rPr lang="en-US"/>
              <a:pPr>
                <a:defRPr/>
              </a:pPr>
              <a:t>‹#›</a:t>
            </a:fld>
            <a:endParaRPr lang="en-US"/>
          </a:p>
        </p:txBody>
      </p:sp>
    </p:spTree>
    <p:extLst>
      <p:ext uri="{BB962C8B-B14F-4D97-AF65-F5344CB8AC3E}">
        <p14:creationId xmlns:p14="http://schemas.microsoft.com/office/powerpoint/2010/main" val="2900722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FFE3AA-3022-4729-94F1-CD0E5FE9F59F}" type="datetime1">
              <a:rPr lang="en-US" smtClean="0"/>
              <a:t>4/23/2015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903847-E8FE-42DD-8DFA-25ECAFB37722}" type="slidenum">
              <a:rPr lang="en-US"/>
              <a:pPr>
                <a:defRPr/>
              </a:pPr>
              <a:t>‹#›</a:t>
            </a:fld>
            <a:endParaRPr lang="en-US"/>
          </a:p>
        </p:txBody>
      </p:sp>
    </p:spTree>
    <p:extLst>
      <p:ext uri="{BB962C8B-B14F-4D97-AF65-F5344CB8AC3E}">
        <p14:creationId xmlns:p14="http://schemas.microsoft.com/office/powerpoint/2010/main" val="159547903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5F51D1-05E9-4351-92AC-E9D8EB7367C5}" type="datetime1">
              <a:rPr lang="en-US" smtClean="0"/>
              <a:t>4/23/2015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FD1947-A896-4743-BB27-5045311004AB}" type="slidenum">
              <a:rPr lang="en-US"/>
              <a:pPr>
                <a:defRPr/>
              </a:pPr>
              <a:t>‹#›</a:t>
            </a:fld>
            <a:endParaRPr lang="en-US"/>
          </a:p>
        </p:txBody>
      </p:sp>
    </p:spTree>
    <p:extLst>
      <p:ext uri="{BB962C8B-B14F-4D97-AF65-F5344CB8AC3E}">
        <p14:creationId xmlns:p14="http://schemas.microsoft.com/office/powerpoint/2010/main" val="13685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cxnSp>
        <p:nvCxnSpPr>
          <p:cNvPr id="6" name="Straight Connector 5"/>
          <p:cNvCxnSpPr/>
          <p:nvPr/>
        </p:nvCxnSpPr>
        <p:spPr>
          <a:xfrm rot="5400000">
            <a:off x="390525" y="3984625"/>
            <a:ext cx="4770438"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AB240FB2-D4DF-4FD8-81EF-65DEA5FE36F4}" type="datetime1">
              <a:rPr lang="en-US" smtClean="0"/>
              <a:t>4/23/2015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4D3A089-FEAB-4716-AA2A-906A8645526C}" type="slidenum">
              <a:rPr lang="en-US"/>
              <a:pPr>
                <a:defRPr/>
              </a:pPr>
              <a:t>‹#›</a:t>
            </a:fld>
            <a:endParaRPr lang="en-US"/>
          </a:p>
        </p:txBody>
      </p:sp>
    </p:spTree>
    <p:extLst>
      <p:ext uri="{BB962C8B-B14F-4D97-AF65-F5344CB8AC3E}">
        <p14:creationId xmlns:p14="http://schemas.microsoft.com/office/powerpoint/2010/main" val="475212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FD5C03-3A7F-4C3B-B057-B99E30B25EF9}" type="datetime1">
              <a:rPr lang="en-US" smtClean="0"/>
              <a:t>4/23/2015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7B897F-98F3-4BD0-9E73-8B636AA67513}" type="slidenum">
              <a:rPr lang="en-US"/>
              <a:pPr>
                <a:defRPr/>
              </a:pPr>
              <a:t>‹#›</a:t>
            </a:fld>
            <a:endParaRPr lang="en-US"/>
          </a:p>
        </p:txBody>
      </p:sp>
    </p:spTree>
    <p:extLst>
      <p:ext uri="{BB962C8B-B14F-4D97-AF65-F5344CB8AC3E}">
        <p14:creationId xmlns:p14="http://schemas.microsoft.com/office/powerpoint/2010/main" val="2789178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B43125-B0FE-43CE-A888-D3054149EE0E}" type="datetime1">
              <a:rPr lang="en-US" smtClean="0"/>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D9528-AB83-4D22-B62C-953F363A0105}" type="slidenum">
              <a:rPr lang="en-US"/>
              <a:pPr>
                <a:defRPr/>
              </a:pPr>
              <a:t>‹#›</a:t>
            </a:fld>
            <a:endParaRPr lang="en-US"/>
          </a:p>
        </p:txBody>
      </p:sp>
    </p:spTree>
    <p:extLst>
      <p:ext uri="{BB962C8B-B14F-4D97-AF65-F5344CB8AC3E}">
        <p14:creationId xmlns:p14="http://schemas.microsoft.com/office/powerpoint/2010/main" val="3608282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996EBB0-6E56-4047-A540-70571F52BE31}" type="datetime1">
              <a:rPr lang="en-US" smtClean="0"/>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A3E62D-9C7D-4761-82A6-CF0FC5CBD5B8}" type="slidenum">
              <a:rPr lang="en-US"/>
              <a:pPr>
                <a:defRPr/>
              </a:pPr>
              <a:t>‹#›</a:t>
            </a:fld>
            <a:endParaRPr lang="en-US"/>
          </a:p>
        </p:txBody>
      </p:sp>
    </p:spTree>
    <p:extLst>
      <p:ext uri="{BB962C8B-B14F-4D97-AF65-F5344CB8AC3E}">
        <p14:creationId xmlns:p14="http://schemas.microsoft.com/office/powerpoint/2010/main" val="686056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76800"/>
          </a:xfrm>
        </p:spPr>
        <p:txBody>
          <a:bodyPr/>
          <a:lstStyle/>
          <a:p>
            <a:pPr lvl="0"/>
            <a:r>
              <a:rPr lang="en-US" noProof="0" smtClean="0"/>
              <a:t>Click icon to add table</a:t>
            </a:r>
            <a:endParaRPr lang="en-US" noProof="0"/>
          </a:p>
        </p:txBody>
      </p:sp>
      <p:sp>
        <p:nvSpPr>
          <p:cNvPr id="4" name="Date Placeholder 3"/>
          <p:cNvSpPr>
            <a:spLocks noGrp="1"/>
          </p:cNvSpPr>
          <p:nvPr>
            <p:ph type="dt" sz="half" idx="10"/>
          </p:nvPr>
        </p:nvSpPr>
        <p:spPr/>
        <p:txBody>
          <a:bodyPr/>
          <a:lstStyle>
            <a:lvl1pPr>
              <a:defRPr/>
            </a:lvl1pPr>
          </a:lstStyle>
          <a:p>
            <a:pPr>
              <a:defRPr/>
            </a:pPr>
            <a:fld id="{EAFDCD8F-F103-462E-AFE1-AC3CB6627E1A}" type="datetime1">
              <a:rPr lang="en-US" smtClean="0"/>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E2C75-9E21-4612-A031-0E85E6667489}" type="slidenum">
              <a:rPr lang="en-US"/>
              <a:pPr>
                <a:defRPr/>
              </a:pPr>
              <a:t>‹#›</a:t>
            </a:fld>
            <a:endParaRPr lang="en-US"/>
          </a:p>
        </p:txBody>
      </p:sp>
    </p:spTree>
    <p:extLst>
      <p:ext uri="{BB962C8B-B14F-4D97-AF65-F5344CB8AC3E}">
        <p14:creationId xmlns:p14="http://schemas.microsoft.com/office/powerpoint/2010/main" val="231677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A0A067-CEAE-4E4A-A67B-65E8BC744F1B}" type="datetime1">
              <a:rPr lang="en-US" smtClean="0"/>
              <a:t>4/23/2015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9DE49B-3CFF-48D3-956C-AFE0666D0030}" type="slidenum">
              <a:rPr lang="en-US"/>
              <a:pPr>
                <a:defRPr/>
              </a:pPr>
              <a:t>‹#›</a:t>
            </a:fld>
            <a:endParaRPr lang="en-US" dirty="0"/>
          </a:p>
        </p:txBody>
      </p:sp>
    </p:spTree>
    <p:extLst>
      <p:ext uri="{BB962C8B-B14F-4D97-AF65-F5344CB8AC3E}">
        <p14:creationId xmlns:p14="http://schemas.microsoft.com/office/powerpoint/2010/main" val="194607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Calibri" pitchFamily="34" charset="0"/>
            </a:endParaRPr>
          </a:p>
        </p:txBody>
      </p:sp>
      <p:cxnSp>
        <p:nvCxnSpPr>
          <p:cNvPr id="5"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1" descr="NYLAG_LOGO_Inverse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013575" y="5791200"/>
            <a:ext cx="1892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A4DBE566-8B72-4922-9C6D-8FE0790EE729}" type="datetime1">
              <a:rPr lang="en-US" smtClean="0"/>
              <a:t>4/23/2015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531CA1-9D84-49E4-BA30-3553AB7CEBE4}" type="slidenum">
              <a:rPr lang="en-US"/>
              <a:pPr>
                <a:defRPr/>
              </a:pPr>
              <a:t>‹#›</a:t>
            </a:fld>
            <a:endParaRPr lang="en-US" dirty="0"/>
          </a:p>
        </p:txBody>
      </p:sp>
    </p:spTree>
    <p:extLst>
      <p:ext uri="{BB962C8B-B14F-4D97-AF65-F5344CB8AC3E}">
        <p14:creationId xmlns:p14="http://schemas.microsoft.com/office/powerpoint/2010/main" val="197427360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464C65D-53AA-4A2C-831D-937002908D91}" type="datetime1">
              <a:rPr lang="en-US" smtClean="0"/>
              <a:t>4/23/2015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989640-5D49-4EEE-A038-6551BF0C92DE}" type="slidenum">
              <a:rPr lang="en-US"/>
              <a:pPr>
                <a:defRPr/>
              </a:pPr>
              <a:t>‹#›</a:t>
            </a:fld>
            <a:endParaRPr lang="en-US" dirty="0"/>
          </a:p>
        </p:txBody>
      </p:sp>
    </p:spTree>
    <p:extLst>
      <p:ext uri="{BB962C8B-B14F-4D97-AF65-F5344CB8AC3E}">
        <p14:creationId xmlns:p14="http://schemas.microsoft.com/office/powerpoint/2010/main" val="241329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Calibri" pitchFamily="34" charset="0"/>
            </a:endParaRPr>
          </a:p>
        </p:txBody>
      </p:sp>
      <p:cxnSp>
        <p:nvCxnSpPr>
          <p:cNvPr id="8"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pPr>
              <a:defRPr/>
            </a:pPr>
            <a:fld id="{BAB54F82-FF31-4F04-B47A-1A5511428150}" type="datetime1">
              <a:rPr lang="en-US" smtClean="0"/>
              <a:t>4/23/2015</a:t>
            </a:fld>
            <a:endParaRPr lang="en-US" dirty="0"/>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31C1405C-4B4E-42AE-8A86-480FE8A2BD96}" type="slidenum">
              <a:rPr lang="en-US"/>
              <a:pPr>
                <a:defRPr/>
              </a:pPr>
              <a:t>‹#›</a:t>
            </a:fld>
            <a:endParaRPr lang="en-US" dirty="0"/>
          </a:p>
        </p:txBody>
      </p:sp>
    </p:spTree>
    <p:extLst>
      <p:ext uri="{BB962C8B-B14F-4D97-AF65-F5344CB8AC3E}">
        <p14:creationId xmlns:p14="http://schemas.microsoft.com/office/powerpoint/2010/main" val="352539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0A0780-D1A1-4896-BFE9-B80FFF059428}" type="datetime1">
              <a:rPr lang="en-US" smtClean="0"/>
              <a:t>4/23/2015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2C6C40-7C81-424E-924F-62781B8A9E71}" type="slidenum">
              <a:rPr lang="en-US"/>
              <a:pPr>
                <a:defRPr/>
              </a:pPr>
              <a:t>‹#›</a:t>
            </a:fld>
            <a:endParaRPr lang="en-US" dirty="0"/>
          </a:p>
        </p:txBody>
      </p:sp>
    </p:spTree>
    <p:extLst>
      <p:ext uri="{BB962C8B-B14F-4D97-AF65-F5344CB8AC3E}">
        <p14:creationId xmlns:p14="http://schemas.microsoft.com/office/powerpoint/2010/main" val="250172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0AA07A-0278-4E2D-8F1D-19B971AE737B}" type="datetime1">
              <a:rPr lang="en-US" smtClean="0"/>
              <a:t>4/23/2015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C28124-3507-4750-AF41-D72E06547748}" type="slidenum">
              <a:rPr lang="en-US"/>
              <a:pPr>
                <a:defRPr/>
              </a:pPr>
              <a:t>‹#›</a:t>
            </a:fld>
            <a:endParaRPr lang="en-US" dirty="0"/>
          </a:p>
        </p:txBody>
      </p:sp>
    </p:spTree>
    <p:extLst>
      <p:ext uri="{BB962C8B-B14F-4D97-AF65-F5344CB8AC3E}">
        <p14:creationId xmlns:p14="http://schemas.microsoft.com/office/powerpoint/2010/main" val="219443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Calibri" pitchFamily="34" charset="0"/>
            </a:endParaRPr>
          </a:p>
        </p:txBody>
      </p:sp>
      <p:cxnSp>
        <p:nvCxnSpPr>
          <p:cNvPr id="6" name="Straight Connector 5"/>
          <p:cNvCxnSpPr/>
          <p:nvPr/>
        </p:nvCxnSpPr>
        <p:spPr>
          <a:xfrm rot="5400000">
            <a:off x="390525" y="3984625"/>
            <a:ext cx="4770438"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892B23CB-2732-4DE9-A6EC-B0650EDAF43E}" type="datetime1">
              <a:rPr lang="en-US" smtClean="0"/>
              <a:t>4/23/2015</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B7450BCE-1E5C-4A99-BA10-13E57B47FED5}" type="slidenum">
              <a:rPr lang="en-US"/>
              <a:pPr>
                <a:defRPr/>
              </a:pPr>
              <a:t>‹#›</a:t>
            </a:fld>
            <a:endParaRPr lang="en-US" dirty="0"/>
          </a:p>
        </p:txBody>
      </p:sp>
    </p:spTree>
    <p:extLst>
      <p:ext uri="{BB962C8B-B14F-4D97-AF65-F5344CB8AC3E}">
        <p14:creationId xmlns:p14="http://schemas.microsoft.com/office/powerpoint/2010/main" val="237752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Calibri" pitchFamily="34" charset="0"/>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cs typeface="+mn-cs"/>
              </a:defRPr>
            </a:lvl1pPr>
          </a:lstStyle>
          <a:p>
            <a:pPr>
              <a:defRPr/>
            </a:pPr>
            <a:fld id="{BF80B806-4D03-41D8-BA86-7A3259A0776E}" type="datetime1">
              <a:rPr lang="en-US" smtClean="0"/>
              <a:t>4/23/2015</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FFFFFF"/>
                </a:solidFill>
                <a:cs typeface="+mn-cs"/>
              </a:defRPr>
            </a:lvl1pPr>
          </a:lstStyle>
          <a:p>
            <a:pPr>
              <a:defRPr/>
            </a:pPr>
            <a:fld id="{845382C8-CA5C-44A8-A1E0-5464D0D29CFC}" type="slidenum">
              <a:rPr lang="en-US"/>
              <a:pPr>
                <a:defRPr/>
              </a:pPr>
              <a:t>‹#›</a:t>
            </a:fld>
            <a:endParaRPr lang="en-US" dirty="0"/>
          </a:p>
        </p:txBody>
      </p:sp>
      <p:pic>
        <p:nvPicPr>
          <p:cNvPr id="2056" name="Picture 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9813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spc="-100">
          <a:solidFill>
            <a:schemeClr val="tx2"/>
          </a:solidFill>
          <a:latin typeface="Calibri" pitchFamily="34" charset="0"/>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182563" indent="-182563" algn="l" rtl="0" eaLnBrk="0" fontAlgn="base" hangingPunct="0">
        <a:spcBef>
          <a:spcPct val="20000"/>
        </a:spcBef>
        <a:spcAft>
          <a:spcPct val="0"/>
        </a:spcAft>
        <a:buClr>
          <a:schemeClr val="accent1"/>
        </a:buClr>
        <a:buSzPct val="85000"/>
        <a:buFont typeface="Calibri" pitchFamily="34" charset="0"/>
        <a:buChar char="•"/>
        <a:defRPr sz="2400" kern="1200">
          <a:solidFill>
            <a:schemeClr val="tx1"/>
          </a:solidFill>
          <a:latin typeface="Calibri"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Calibri" pitchFamily="34" charset="0"/>
        <a:buChar char="•"/>
        <a:defRPr sz="2000" kern="1200">
          <a:solidFill>
            <a:schemeClr val="tx1"/>
          </a:solidFill>
          <a:latin typeface="Calibri"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Calibri" pitchFamily="34" charset="0"/>
        <a:buChar char="•"/>
        <a:defRPr kern="1200">
          <a:solidFill>
            <a:schemeClr val="tx1"/>
          </a:solidFill>
          <a:latin typeface="Calibri" pitchFamily="34" charset="0"/>
          <a:ea typeface="+mn-ea"/>
          <a:cs typeface="+mn-cs"/>
        </a:defRPr>
      </a:lvl3pPr>
      <a:lvl4pPr marL="1004888" indent="-182563" algn="l" rtl="0" eaLnBrk="0" fontAlgn="base" hangingPunct="0">
        <a:spcBef>
          <a:spcPct val="20000"/>
        </a:spcBef>
        <a:spcAft>
          <a:spcPct val="0"/>
        </a:spcAft>
        <a:buClr>
          <a:schemeClr val="accent1"/>
        </a:buClr>
        <a:buFont typeface="Calibri" pitchFamily="34" charset="0"/>
        <a:buChar char="•"/>
        <a:defRPr sz="1600" kern="1200">
          <a:solidFill>
            <a:schemeClr val="tx1"/>
          </a:solidFill>
          <a:latin typeface="Calibri"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Calibri" pitchFamily="34" charset="0"/>
        <a:buChar char="•"/>
        <a:defRPr sz="1400" kern="1200">
          <a:solidFill>
            <a:schemeClr val="tx1"/>
          </a:solidFill>
          <a:latin typeface="Calibri"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wrap="square" lIns="91440" tIns="45720" rIns="91440" bIns="45720" numCol="1" anchor="b" anchorCtr="0" compatLnSpc="1">
            <a:prstTxWarp prst="textNoShape">
              <a:avLst/>
            </a:prstTxWarp>
            <a:no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sp>
        <p:nvSpPr>
          <p:cNvPr id="4" name="Date Placeholder 3"/>
          <p:cNvSpPr>
            <a:spLocks noGrp="1"/>
          </p:cNvSpPr>
          <p:nvPr>
            <p:ph type="dt" sz="half" idx="2"/>
          </p:nvPr>
        </p:nvSpPr>
        <p:spPr bwMode="white">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defRPr>
            </a:lvl1pPr>
          </a:lstStyle>
          <a:p>
            <a:pPr>
              <a:defRPr/>
            </a:pPr>
            <a:fld id="{EA7EB16C-B91B-4C16-832C-DA3D3473D45A}" type="datetime1">
              <a:rPr lang="en-US" smtClean="0"/>
              <a:t>4/23/2015</a:t>
            </a:fld>
            <a:endParaRPr lang="en-US"/>
          </a:p>
        </p:txBody>
      </p:sp>
      <p:sp>
        <p:nvSpPr>
          <p:cNvPr id="5" name="Footer Placeholder 4"/>
          <p:cNvSpPr>
            <a:spLocks noGrp="1"/>
          </p:cNvSpPr>
          <p:nvPr>
            <p:ph type="ftr" sz="quarter" idx="3"/>
          </p:nvPr>
        </p:nvSpPr>
        <p:spPr bwMode="white">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bwMode="white">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FFFFFF"/>
                </a:solidFill>
              </a:defRPr>
            </a:lvl1pPr>
          </a:lstStyle>
          <a:p>
            <a:pPr>
              <a:defRPr/>
            </a:pPr>
            <a:fld id="{A572ABA2-5892-4E21-8BBD-490019909FDE}" type="slidenum">
              <a:rPr lang="en-US"/>
              <a:pPr>
                <a:defRPr/>
              </a:pPr>
              <a:t>‹#›</a:t>
            </a:fld>
            <a:endParaRPr lang="en-US"/>
          </a:p>
        </p:txBody>
      </p:sp>
      <p:pic>
        <p:nvPicPr>
          <p:cNvPr id="1032" name="Picture 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06336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4000" kern="1200" spc="-100">
          <a:solidFill>
            <a:schemeClr val="tx2"/>
          </a:solidFill>
          <a:latin typeface="Calibri" pitchFamily="34" charset="0"/>
          <a:ea typeface="+mj-ea"/>
          <a:cs typeface="+mj-cs"/>
        </a:defRPr>
      </a:lvl1pPr>
      <a:lvl2pPr algn="l" rtl="0" eaLnBrk="1" fontAlgn="base" hangingPunct="1">
        <a:spcBef>
          <a:spcPct val="0"/>
        </a:spcBef>
        <a:spcAft>
          <a:spcPct val="0"/>
        </a:spcAft>
        <a:defRPr sz="4000">
          <a:solidFill>
            <a:schemeClr val="tx2"/>
          </a:solidFill>
          <a:latin typeface="Calibri" pitchFamily="34" charset="0"/>
        </a:defRPr>
      </a:lvl2pPr>
      <a:lvl3pPr algn="l" rtl="0" eaLnBrk="1" fontAlgn="base" hangingPunct="1">
        <a:spcBef>
          <a:spcPct val="0"/>
        </a:spcBef>
        <a:spcAft>
          <a:spcPct val="0"/>
        </a:spcAft>
        <a:defRPr sz="4000">
          <a:solidFill>
            <a:schemeClr val="tx2"/>
          </a:solidFill>
          <a:latin typeface="Calibri" pitchFamily="34" charset="0"/>
        </a:defRPr>
      </a:lvl3pPr>
      <a:lvl4pPr algn="l" rtl="0" eaLnBrk="1" fontAlgn="base" hangingPunct="1">
        <a:spcBef>
          <a:spcPct val="0"/>
        </a:spcBef>
        <a:spcAft>
          <a:spcPct val="0"/>
        </a:spcAft>
        <a:defRPr sz="4000">
          <a:solidFill>
            <a:schemeClr val="tx2"/>
          </a:solidFill>
          <a:latin typeface="Calibri" pitchFamily="34" charset="0"/>
        </a:defRPr>
      </a:lvl4pPr>
      <a:lvl5pPr algn="l" rtl="0" eaLnBrk="1" fontAlgn="base" hangingPunct="1">
        <a:spcBef>
          <a:spcPct val="0"/>
        </a:spcBef>
        <a:spcAft>
          <a:spcPct val="0"/>
        </a:spcAft>
        <a:defRPr sz="4000">
          <a:solidFill>
            <a:schemeClr val="tx2"/>
          </a:solidFill>
          <a:latin typeface="Calibri" pitchFamily="34" charset="0"/>
        </a:defRPr>
      </a:lvl5pPr>
      <a:lvl6pPr marL="457200" algn="l" rtl="0" eaLnBrk="1" fontAlgn="base" hangingPunct="1">
        <a:spcBef>
          <a:spcPct val="0"/>
        </a:spcBef>
        <a:spcAft>
          <a:spcPct val="0"/>
        </a:spcAft>
        <a:defRPr sz="4000">
          <a:solidFill>
            <a:schemeClr val="tx2"/>
          </a:solidFill>
          <a:latin typeface="Calibri" pitchFamily="34" charset="0"/>
        </a:defRPr>
      </a:lvl6pPr>
      <a:lvl7pPr marL="914400" algn="l" rtl="0" eaLnBrk="1" fontAlgn="base" hangingPunct="1">
        <a:spcBef>
          <a:spcPct val="0"/>
        </a:spcBef>
        <a:spcAft>
          <a:spcPct val="0"/>
        </a:spcAft>
        <a:defRPr sz="4000">
          <a:solidFill>
            <a:schemeClr val="tx2"/>
          </a:solidFill>
          <a:latin typeface="Calibri" pitchFamily="34" charset="0"/>
        </a:defRPr>
      </a:lvl7pPr>
      <a:lvl8pPr marL="1371600" algn="l" rtl="0" eaLnBrk="1" fontAlgn="base" hangingPunct="1">
        <a:spcBef>
          <a:spcPct val="0"/>
        </a:spcBef>
        <a:spcAft>
          <a:spcPct val="0"/>
        </a:spcAft>
        <a:defRPr sz="4000">
          <a:solidFill>
            <a:schemeClr val="tx2"/>
          </a:solidFill>
          <a:latin typeface="Calibri" pitchFamily="34" charset="0"/>
        </a:defRPr>
      </a:lvl8pPr>
      <a:lvl9pPr marL="1828800" algn="l" rtl="0" eaLnBrk="1" fontAlgn="base" hangingPunct="1">
        <a:spcBef>
          <a:spcPct val="0"/>
        </a:spcBef>
        <a:spcAft>
          <a:spcPct val="0"/>
        </a:spcAft>
        <a:defRPr sz="4000">
          <a:solidFill>
            <a:schemeClr val="tx2"/>
          </a:solidFill>
          <a:latin typeface="Calibri" pitchFamily="34" charset="0"/>
        </a:defRPr>
      </a:lvl9pPr>
    </p:titleStyle>
    <p:bodyStyle>
      <a:lvl1pPr marL="0" indent="0" algn="l" rtl="0" eaLnBrk="1" fontAlgn="base" hangingPunct="1">
        <a:spcBef>
          <a:spcPts val="600"/>
        </a:spcBef>
        <a:spcAft>
          <a:spcPct val="0"/>
        </a:spcAft>
        <a:buClr>
          <a:schemeClr val="accent1"/>
        </a:buClr>
        <a:buSzPct val="85000"/>
        <a:buFont typeface="Calibri" pitchFamily="34" charset="0"/>
        <a:buNone/>
        <a:defRPr sz="2800" kern="1200">
          <a:solidFill>
            <a:schemeClr val="tx1"/>
          </a:solidFill>
          <a:latin typeface="Calibri" pitchFamily="34" charset="0"/>
          <a:ea typeface="+mn-ea"/>
          <a:cs typeface="+mn-cs"/>
        </a:defRPr>
      </a:lvl1pPr>
      <a:lvl2pPr marL="225425" indent="-225425" algn="l" rtl="0" eaLnBrk="1" fontAlgn="base" hangingPunct="1">
        <a:spcBef>
          <a:spcPts val="600"/>
        </a:spcBef>
        <a:spcAft>
          <a:spcPct val="0"/>
        </a:spcAft>
        <a:buClr>
          <a:schemeClr val="accent1"/>
        </a:buClr>
        <a:buSzPct val="100000"/>
        <a:buFont typeface="Calibri" pitchFamily="34" charset="0"/>
        <a:buChar char="•"/>
        <a:defRPr sz="2800" kern="1200">
          <a:solidFill>
            <a:schemeClr val="tx1"/>
          </a:solidFill>
          <a:latin typeface="Calibri" pitchFamily="34" charset="0"/>
          <a:ea typeface="+mn-ea"/>
          <a:cs typeface="+mn-cs"/>
        </a:defRPr>
      </a:lvl2pPr>
      <a:lvl3pPr marL="457200" indent="-228600" algn="l" rtl="0" eaLnBrk="1" fontAlgn="base" hangingPunct="1">
        <a:spcBef>
          <a:spcPts val="600"/>
        </a:spcBef>
        <a:spcAft>
          <a:spcPct val="0"/>
        </a:spcAft>
        <a:buClr>
          <a:schemeClr val="accent1"/>
        </a:buClr>
        <a:buSzPct val="100000"/>
        <a:buFont typeface="Calibri" panose="020F0502020204030204" pitchFamily="34" charset="0"/>
        <a:buChar char="–"/>
        <a:defRPr sz="2400" kern="1200">
          <a:solidFill>
            <a:schemeClr val="tx1"/>
          </a:solidFill>
          <a:latin typeface="Calibri" pitchFamily="34" charset="0"/>
          <a:ea typeface="+mn-ea"/>
          <a:cs typeface="+mn-cs"/>
        </a:defRPr>
      </a:lvl3pPr>
      <a:lvl4pPr marL="684213" indent="-228600" algn="l" rtl="0" eaLnBrk="1" fontAlgn="base" hangingPunct="1">
        <a:spcBef>
          <a:spcPts val="400"/>
        </a:spcBef>
        <a:spcAft>
          <a:spcPct val="0"/>
        </a:spcAft>
        <a:buClr>
          <a:schemeClr val="accent1"/>
        </a:buClr>
        <a:buFont typeface="Courier New" panose="02070309020205020404" pitchFamily="49" charset="0"/>
        <a:buChar char="o"/>
        <a:defRPr sz="2200" kern="1200">
          <a:solidFill>
            <a:schemeClr val="tx1"/>
          </a:solidFill>
          <a:latin typeface="Calibri" pitchFamily="34" charset="0"/>
          <a:ea typeface="+mn-ea"/>
          <a:cs typeface="+mn-cs"/>
        </a:defRPr>
      </a:lvl4pPr>
      <a:lvl5pPr marL="914400" indent="-228600" algn="l" rtl="0" eaLnBrk="1" fontAlgn="base" hangingPunct="1">
        <a:spcBef>
          <a:spcPts val="200"/>
        </a:spcBef>
        <a:spcAft>
          <a:spcPct val="0"/>
        </a:spcAft>
        <a:buClr>
          <a:schemeClr val="accent1"/>
        </a:buClr>
        <a:buSzPct val="100000"/>
        <a:buFont typeface="Calibri" pitchFamily="34" charset="0"/>
        <a:buChar char="•"/>
        <a:defRPr sz="2000" kern="1200">
          <a:solidFill>
            <a:schemeClr val="tx1"/>
          </a:solidFill>
          <a:latin typeface="Calibri"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icannys.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health.ny.gov/health_care/medicaid/redesign/docs/2015-01-22_nh_transition_rev.pdf" TargetMode="External"/><Relationship Id="rId2" Type="http://schemas.openxmlformats.org/officeDocument/2006/relationships/hyperlink" Target="http://www.health.ny.gov/health_care/medicaid/redesign/mrt_1458.htm" TargetMode="External"/><Relationship Id="rId1" Type="http://schemas.openxmlformats.org/officeDocument/2006/relationships/slideLayout" Target="../slideLayouts/slideLayout3.xml"/><Relationship Id="rId5" Type="http://schemas.openxmlformats.org/officeDocument/2006/relationships/hyperlink" Target="http://www.health.ny.gov/health_care/medicaid/redesign/2015-march_transition_nursing_home_population_benefits_to_mmc_faq.htm" TargetMode="External"/><Relationship Id="rId4" Type="http://schemas.openxmlformats.org/officeDocument/2006/relationships/hyperlink" Target="http://www.health.ny.gov/health_care/medicaid/redesign/docs/nursing_home_transition_final_policy_paper.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www.health.ny.gov/health_care/medicaid/redesign/mrt_90.htm"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health.ny.gov/health_care/medicaid/redesign/mrt_90.htm" TargetMode="External"/><Relationship Id="rId2" Type="http://schemas.openxmlformats.org/officeDocument/2006/relationships/hyperlink" Target="http://www.health.ny.gov/health_care/medicaid/redesign/mrt_90.htm" TargetMode="External"/><Relationship Id="rId1" Type="http://schemas.openxmlformats.org/officeDocument/2006/relationships/slideLayout" Target="../slideLayouts/slideLayout3.xml"/><Relationship Id="rId5" Type="http://schemas.openxmlformats.org/officeDocument/2006/relationships/hyperlink" Target="http://nymedicaidchoice.com/ask/conflict-free-evaluation-and-enrollment-center" TargetMode="External"/><Relationship Id="rId4" Type="http://schemas.openxmlformats.org/officeDocument/2006/relationships/hyperlink" Target="http://nymedicaidchoice.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huduser.org/portal/datasets/fmr.htm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wnylc.com/health/download/439/"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www.health.ny.gov/health_care/medicaid/program/update/2014/mar14_mu.pdf"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www.wnylc.com/health/download/450/" TargetMode="External"/><Relationship Id="rId2" Type="http://schemas.openxmlformats.org/officeDocument/2006/relationships/hyperlink" Target="http://www.wnylc.com/health/download/449/"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hyperlink" Target="http://www.health.ny.gov/health_care/medicaid/publications/docs/gis/12ma026.pdf"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wnylc.com/health/entry/114/" TargetMode="Externa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hyperlink" Target="http://wnylc.com/health/entry/7/"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http://www.wnylc.com/health/entry/184/"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http://www.wnylc.com/health/entry/184/" TargetMode="Externa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otda.ny.gov/oah/FHReq.asp" TargetMode="External"/><Relationship Id="rId2" Type="http://schemas.openxmlformats.org/officeDocument/2006/relationships/hyperlink" Target="mailto:mltcworkgroup@health.state.ny.u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hyperlink" Target="mailto:btaylor@nylag.org" TargetMode="Externa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8" Type="http://schemas.openxmlformats.org/officeDocument/2006/relationships/hyperlink" Target="http://www.wnylc.com/health/entry/114/" TargetMode="External"/><Relationship Id="rId3" Type="http://schemas.openxmlformats.org/officeDocument/2006/relationships/hyperlink" Target="http://www.nymedicaidchoice.com/program-materials" TargetMode="External"/><Relationship Id="rId7" Type="http://schemas.openxmlformats.org/officeDocument/2006/relationships/hyperlink" Target="http://nyhealthaccess.org/" TargetMode="External"/><Relationship Id="rId12" Type="http://schemas.openxmlformats.org/officeDocument/2006/relationships/hyperlink" Target="http://www.wnylc.com/health/news/33/" TargetMode="External"/><Relationship Id="rId2" Type="http://schemas.openxmlformats.org/officeDocument/2006/relationships/hyperlink" Target="http://nymedicaidchoice.com/" TargetMode="External"/><Relationship Id="rId1" Type="http://schemas.openxmlformats.org/officeDocument/2006/relationships/slideLayout" Target="../slideLayouts/slideLayout8.xml"/><Relationship Id="rId6" Type="http://schemas.openxmlformats.org/officeDocument/2006/relationships/hyperlink" Target="mailto:managedcarecomplaint@health.state.ny.us" TargetMode="External"/><Relationship Id="rId11" Type="http://schemas.openxmlformats.org/officeDocument/2006/relationships/hyperlink" Target="http://www.wnylc.com/health/news/41/" TargetMode="External"/><Relationship Id="rId5" Type="http://schemas.openxmlformats.org/officeDocument/2006/relationships/hyperlink" Target="mailto:mltcworkgroup@health.state.ny.us?subject=COMPLAINT:%20" TargetMode="External"/><Relationship Id="rId10" Type="http://schemas.openxmlformats.org/officeDocument/2006/relationships/hyperlink" Target="http://www.wnylc.com/health/entry/184/" TargetMode="External"/><Relationship Id="rId4" Type="http://schemas.openxmlformats.org/officeDocument/2006/relationships/hyperlink" Target="http://tinyurl.com/MLTCGuide" TargetMode="External"/><Relationship Id="rId9" Type="http://schemas.openxmlformats.org/officeDocument/2006/relationships/hyperlink" Target="http://wnylc.com/health/entry/16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www.nyc.gov/html/hra/html/facts/hra_facts.shtml" TargetMode="External"/><Relationship Id="rId2" Type="http://schemas.openxmlformats.org/officeDocument/2006/relationships/hyperlink" Target="http://www.health.ny.gov/health_care/managed_care/reports/enrollment/monthly/"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defRPr/>
            </a:pPr>
            <a:r>
              <a:rPr lang="en-US" b="1" dirty="0" smtClean="0"/>
              <a:t>FIDA: Fully </a:t>
            </a:r>
            <a:r>
              <a:rPr lang="en-US" b="1" dirty="0"/>
              <a:t>Integrated Dual </a:t>
            </a:r>
            <a:r>
              <a:rPr lang="en-US" b="1" dirty="0" smtClean="0"/>
              <a:t>Advantage</a:t>
            </a:r>
            <a:br>
              <a:rPr lang="en-US" b="1" dirty="0" smtClean="0"/>
            </a:br>
            <a:r>
              <a:rPr lang="en-US" b="1" dirty="0" smtClean="0"/>
              <a:t>&amp;  MLTC UPDATE</a:t>
            </a:r>
            <a:endParaRPr lang="en-US" dirty="0"/>
          </a:p>
        </p:txBody>
      </p:sp>
      <p:sp>
        <p:nvSpPr>
          <p:cNvPr id="4" name="Subtitle 3"/>
          <p:cNvSpPr>
            <a:spLocks noGrp="1"/>
          </p:cNvSpPr>
          <p:nvPr>
            <p:ph type="subTitle" idx="1"/>
          </p:nvPr>
        </p:nvSpPr>
        <p:spPr>
          <a:xfrm>
            <a:off x="685800" y="4239491"/>
            <a:ext cx="6400800" cy="1962872"/>
          </a:xfrm>
        </p:spPr>
        <p:txBody>
          <a:bodyPr/>
          <a:lstStyle/>
          <a:p>
            <a:r>
              <a:rPr lang="en-US" dirty="0" smtClean="0"/>
              <a:t>FIDA Demonstration Program </a:t>
            </a:r>
          </a:p>
          <a:p>
            <a:r>
              <a:rPr lang="en-US" dirty="0" smtClean="0"/>
              <a:t>New York City and Nassau – Currently Enrolling</a:t>
            </a:r>
          </a:p>
          <a:p>
            <a:r>
              <a:rPr lang="en-US" dirty="0" smtClean="0"/>
              <a:t>Suffolk and Westchester Counties – Delayed</a:t>
            </a:r>
          </a:p>
          <a:p>
            <a:endParaRPr lang="en-US" dirty="0" smtClean="0"/>
          </a:p>
          <a:p>
            <a:r>
              <a:rPr lang="en-US" sz="1800" dirty="0" smtClean="0"/>
              <a:t>Evelyn Frank Legal Resources Program, NYLAG   April 20. 2015</a:t>
            </a:r>
            <a:endParaRPr lang="en-US" sz="1800" dirty="0"/>
          </a:p>
        </p:txBody>
      </p:sp>
    </p:spTree>
    <p:extLst>
      <p:ext uri="{BB962C8B-B14F-4D97-AF65-F5344CB8AC3E}">
        <p14:creationId xmlns:p14="http://schemas.microsoft.com/office/powerpoint/2010/main" val="1938979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Who is </a:t>
            </a:r>
            <a:r>
              <a:rPr lang="en-US" b="1" dirty="0" smtClean="0"/>
              <a:t>EXCLUDED</a:t>
            </a:r>
            <a:r>
              <a:rPr lang="en-US" dirty="0" smtClean="0"/>
              <a:t> from MLTC?</a:t>
            </a:r>
            <a:endParaRPr lang="en-US" dirty="0"/>
          </a:p>
        </p:txBody>
      </p:sp>
      <p:sp>
        <p:nvSpPr>
          <p:cNvPr id="22531" name="Content Placeholder 2"/>
          <p:cNvSpPr>
            <a:spLocks noGrp="1"/>
          </p:cNvSpPr>
          <p:nvPr>
            <p:ph idx="1"/>
          </p:nvPr>
        </p:nvSpPr>
        <p:spPr>
          <a:xfrm>
            <a:off x="457200" y="1443038"/>
            <a:ext cx="8229600" cy="5141912"/>
          </a:xfrm>
        </p:spPr>
        <p:txBody>
          <a:bodyPr/>
          <a:lstStyle/>
          <a:p>
            <a:pPr>
              <a:defRPr/>
            </a:pPr>
            <a:r>
              <a:rPr lang="en-US" sz="2000" b="1" dirty="0" smtClean="0"/>
              <a:t>Duals who may not enroll in MLTC even in mandatory county –  </a:t>
            </a:r>
          </a:p>
          <a:p>
            <a:pPr lvl="1">
              <a:defRPr/>
            </a:pPr>
            <a:r>
              <a:rPr lang="en-US" dirty="0" smtClean="0"/>
              <a:t>In </a:t>
            </a:r>
            <a:r>
              <a:rPr lang="en-US" b="1" dirty="0" smtClean="0"/>
              <a:t>Traumatic Brain Injury, Nursing Home Transition &amp; Diversion or Office for People with Developmental Disabilities waivers</a:t>
            </a:r>
          </a:p>
          <a:p>
            <a:pPr lvl="1">
              <a:defRPr/>
            </a:pPr>
            <a:r>
              <a:rPr lang="en-US" dirty="0" smtClean="0"/>
              <a:t>Have </a:t>
            </a:r>
            <a:r>
              <a:rPr lang="en-US" b="1" dirty="0" smtClean="0"/>
              <a:t>hospice</a:t>
            </a:r>
            <a:r>
              <a:rPr lang="en-US" dirty="0" smtClean="0"/>
              <a:t> care at time of enrollment  (but may stay in MLTC if enroll in hospice once already in MLTC. </a:t>
            </a:r>
            <a:r>
              <a:rPr lang="en-US" dirty="0"/>
              <a:t>MLTC Policy 13.18 (June 25, 2013)* </a:t>
            </a:r>
            <a:r>
              <a:rPr lang="en-US" dirty="0" smtClean="0"/>
              <a:t>or </a:t>
            </a:r>
          </a:p>
          <a:p>
            <a:pPr lvl="1">
              <a:defRPr/>
            </a:pPr>
            <a:r>
              <a:rPr lang="en-US" dirty="0" smtClean="0"/>
              <a:t>Live in </a:t>
            </a:r>
            <a:r>
              <a:rPr lang="en-US" b="1" dirty="0" smtClean="0"/>
              <a:t>Assisted Living Program</a:t>
            </a:r>
          </a:p>
          <a:p>
            <a:pPr lvl="1">
              <a:defRPr/>
            </a:pPr>
            <a:r>
              <a:rPr lang="en-US" dirty="0" smtClean="0"/>
              <a:t>Under </a:t>
            </a:r>
            <a:r>
              <a:rPr lang="en-US" b="1" dirty="0" smtClean="0"/>
              <a:t>age 18</a:t>
            </a:r>
          </a:p>
          <a:p>
            <a:pPr lvl="1">
              <a:defRPr/>
            </a:pPr>
            <a:r>
              <a:rPr lang="en-US" sz="1800" b="1" dirty="0" smtClean="0"/>
              <a:t>Needs are not extensive enough to qualify  -- If need only --</a:t>
            </a:r>
          </a:p>
          <a:p>
            <a:pPr lvl="2">
              <a:defRPr/>
            </a:pPr>
            <a:r>
              <a:rPr lang="en-US" b="1" dirty="0" smtClean="0"/>
              <a:t>Housekeeping</a:t>
            </a:r>
            <a:r>
              <a:rPr lang="en-US" dirty="0" smtClean="0"/>
              <a:t> services – apply at HRA HCSP (</a:t>
            </a:r>
            <a:r>
              <a:rPr lang="en-US" altLang="en-US" dirty="0"/>
              <a:t>See MLTC Policy </a:t>
            </a:r>
            <a:r>
              <a:rPr lang="en-US" altLang="en-US" dirty="0" smtClean="0"/>
              <a:t>13.21*) (if have housekeeping and then later need upgrade to home attendant, submit M11q to HCSP – will get thru CASA.  Eventually will be required to join MLTC. </a:t>
            </a:r>
            <a:endParaRPr lang="en-US" dirty="0" smtClean="0"/>
          </a:p>
          <a:p>
            <a:pPr lvl="2">
              <a:defRPr/>
            </a:pPr>
            <a:r>
              <a:rPr lang="en-US" b="1" dirty="0" smtClean="0"/>
              <a:t>Social Adult Day </a:t>
            </a:r>
            <a:r>
              <a:rPr lang="en-US" dirty="0" smtClean="0"/>
              <a:t>Care services – not available thru Medicaid</a:t>
            </a:r>
          </a:p>
          <a:p>
            <a:pPr>
              <a:defRPr/>
            </a:pPr>
            <a:r>
              <a:rPr lang="en-US" dirty="0" smtClean="0"/>
              <a:t>Who </a:t>
            </a:r>
            <a:r>
              <a:rPr lang="en-US" b="1" dirty="0" smtClean="0"/>
              <a:t>MAY </a:t>
            </a:r>
            <a:r>
              <a:rPr lang="en-US" dirty="0" smtClean="0"/>
              <a:t>enroll but not required?  Age 18-21 with or without Medicare, if would otherwise need Nursing Home</a:t>
            </a:r>
            <a:endParaRPr lang="en-US" sz="1600" dirty="0" smtClean="0"/>
          </a:p>
          <a:p>
            <a:pPr marL="0" indent="0">
              <a:buFont typeface="Calibri" pitchFamily="34" charset="0"/>
              <a:buNone/>
              <a:defRPr/>
            </a:pPr>
            <a:r>
              <a:rPr lang="en-US" sz="1600" dirty="0" smtClean="0"/>
              <a:t>* Policies posted at http</a:t>
            </a:r>
            <a:r>
              <a:rPr lang="en-US" sz="1600" dirty="0"/>
              <a:t>://www.health.ny.gov/health_care/medicaid</a:t>
            </a:r>
            <a:r>
              <a:rPr lang="en-US" sz="1600" dirty="0" smtClean="0"/>
              <a:t>/</a:t>
            </a:r>
            <a:br>
              <a:rPr lang="en-US" sz="1600" dirty="0" smtClean="0"/>
            </a:br>
            <a:r>
              <a:rPr lang="en-US" sz="1600" dirty="0" smtClean="0"/>
              <a:t>redesign/mrt_90.htm .   </a:t>
            </a:r>
          </a:p>
          <a:p>
            <a:pPr lvl="1">
              <a:defRPr/>
            </a:pPr>
            <a:endParaRPr lang="en-US" dirty="0" smtClean="0"/>
          </a:p>
          <a:p>
            <a:pPr>
              <a:defRPr/>
            </a:pPr>
            <a:endParaRPr lang="en-US" dirty="0" smtClean="0"/>
          </a:p>
        </p:txBody>
      </p:sp>
      <p:sp>
        <p:nvSpPr>
          <p:cNvPr id="80900"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07BDF8F9-022B-4185-8486-9FCC8D64C33A}" type="slidenum">
              <a:rPr lang="en-US" altLang="en-US" sz="1400" smtClean="0">
                <a:solidFill>
                  <a:srgbClr val="FFFFFF"/>
                </a:solidFill>
              </a:rPr>
              <a:pPr eaLnBrk="1" hangingPunct="1">
                <a:spcBef>
                  <a:spcPct val="0"/>
                </a:spcBef>
                <a:buClrTx/>
                <a:buSzTx/>
                <a:buFontTx/>
                <a:buNone/>
              </a:pPr>
              <a:t>10</a:t>
            </a:fld>
            <a:endParaRPr lang="en-US" altLang="en-US" sz="1400" smtClean="0">
              <a:solidFill>
                <a:srgbClr val="FFFFFF"/>
              </a:solidFill>
            </a:endParaRPr>
          </a:p>
        </p:txBody>
      </p:sp>
    </p:spTree>
    <p:extLst>
      <p:ext uri="{BB962C8B-B14F-4D97-AF65-F5344CB8AC3E}">
        <p14:creationId xmlns:p14="http://schemas.microsoft.com/office/powerpoint/2010/main" val="3681594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5527" y="1600200"/>
            <a:ext cx="8631382" cy="17664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Slide Number Placeholder 17"/>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8A70D9E8-428F-4CEE-97FF-AC31D9B63956}" type="slidenum">
              <a:rPr lang="en-US" altLang="en-US" sz="1000">
                <a:ea typeface="ＭＳ Ｐゴシック" pitchFamily="34" charset="-128"/>
              </a:rPr>
              <a:pPr algn="r" eaLnBrk="1" hangingPunct="1">
                <a:spcBef>
                  <a:spcPct val="0"/>
                </a:spcBef>
                <a:buClrTx/>
                <a:buSzTx/>
                <a:buFontTx/>
                <a:buNone/>
              </a:pPr>
              <a:t>11</a:t>
            </a:fld>
            <a:endParaRPr lang="en-US" altLang="en-US" sz="1000">
              <a:ea typeface="ＭＳ Ｐゴシック" pitchFamily="34" charset="-128"/>
            </a:endParaRPr>
          </a:p>
        </p:txBody>
      </p:sp>
      <p:sp>
        <p:nvSpPr>
          <p:cNvPr id="40963" name="Slide Number Placeholder 17"/>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362A9744-06CB-42BC-8A6D-24877C4CF1DA}" type="slidenum">
              <a:rPr lang="en-US" altLang="en-US" sz="1000">
                <a:ea typeface="ＭＳ Ｐゴシック" pitchFamily="34" charset="-128"/>
              </a:rPr>
              <a:pPr algn="r" eaLnBrk="1" hangingPunct="1">
                <a:spcBef>
                  <a:spcPct val="0"/>
                </a:spcBef>
                <a:buClrTx/>
                <a:buSzTx/>
                <a:buFontTx/>
                <a:buNone/>
              </a:pPr>
              <a:t>11</a:t>
            </a:fld>
            <a:endParaRPr lang="en-US" altLang="en-US" sz="1000">
              <a:ea typeface="ＭＳ Ｐゴシック" pitchFamily="34" charset="-128"/>
            </a:endParaRPr>
          </a:p>
        </p:txBody>
      </p:sp>
      <p:sp>
        <p:nvSpPr>
          <p:cNvPr id="40964" name="Slide Number Placeholder 17"/>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76948F43-5DC9-447F-AC24-163DFA35DCC2}" type="slidenum">
              <a:rPr lang="en-US" altLang="en-US" sz="1000">
                <a:ea typeface="ＭＳ Ｐゴシック" pitchFamily="34" charset="-128"/>
              </a:rPr>
              <a:pPr algn="r" eaLnBrk="1" hangingPunct="1">
                <a:spcBef>
                  <a:spcPct val="0"/>
                </a:spcBef>
                <a:buClrTx/>
                <a:buSzTx/>
                <a:buFontTx/>
                <a:buNone/>
              </a:pPr>
              <a:t>11</a:t>
            </a:fld>
            <a:endParaRPr lang="en-US" altLang="en-US" sz="1000">
              <a:ea typeface="ＭＳ Ｐゴシック" pitchFamily="34" charset="-128"/>
            </a:endParaRPr>
          </a:p>
        </p:txBody>
      </p:sp>
      <p:sp>
        <p:nvSpPr>
          <p:cNvPr id="40965" name="Slide Number Placeholder 17"/>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34F4BE93-8537-48B5-8F5C-ACE5BCB8024D}" type="slidenum">
              <a:rPr lang="en-US" altLang="en-US" sz="1000">
                <a:ea typeface="ＭＳ Ｐゴシック" pitchFamily="34" charset="-128"/>
              </a:rPr>
              <a:pPr algn="r" eaLnBrk="1" hangingPunct="1">
                <a:spcBef>
                  <a:spcPct val="0"/>
                </a:spcBef>
                <a:buClrTx/>
                <a:buSzTx/>
                <a:buFontTx/>
                <a:buNone/>
              </a:pPr>
              <a:t>11</a:t>
            </a:fld>
            <a:endParaRPr lang="en-US" altLang="en-US" sz="1000">
              <a:ea typeface="ＭＳ Ｐゴシック" pitchFamily="34" charset="-128"/>
            </a:endParaRPr>
          </a:p>
        </p:txBody>
      </p:sp>
      <p:sp>
        <p:nvSpPr>
          <p:cNvPr id="47111"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0000"/>
          </a:bodyPr>
          <a:lstStyle/>
          <a:p>
            <a:pPr algn="ctr" eaLnBrk="1" hangingPunct="1">
              <a:defRPr/>
            </a:pPr>
            <a:r>
              <a:rPr lang="en-US" sz="3600" dirty="0" smtClean="0"/>
              <a:t>Managed Long Term Care (MLTC) Benefit Package</a:t>
            </a:r>
            <a:br>
              <a:rPr lang="en-US" sz="3600" dirty="0" smtClean="0"/>
            </a:br>
            <a:r>
              <a:rPr lang="en-US" sz="2900" dirty="0" smtClean="0"/>
              <a:t>(Medicaid services that must come from a managed care plan)</a:t>
            </a:r>
          </a:p>
        </p:txBody>
      </p:sp>
      <p:sp>
        <p:nvSpPr>
          <p:cNvPr id="40966" name="Rectangle 3"/>
          <p:cNvSpPr>
            <a:spLocks noGrp="1"/>
          </p:cNvSpPr>
          <p:nvPr>
            <p:ph idx="1"/>
          </p:nvPr>
        </p:nvSpPr>
        <p:spPr/>
        <p:txBody>
          <a:bodyPr/>
          <a:lstStyle/>
          <a:p>
            <a:pPr marL="230188" lvl="1" indent="-228600" eaLnBrk="1" hangingPunct="1">
              <a:lnSpc>
                <a:spcPct val="90000"/>
              </a:lnSpc>
            </a:pPr>
            <a:r>
              <a:rPr lang="en-US" altLang="en-US" sz="2100" b="1" dirty="0" smtClean="0"/>
              <a:t>Various types of home care (More than 120 days):</a:t>
            </a:r>
          </a:p>
          <a:p>
            <a:pPr marL="460375" lvl="2" indent="-228600" eaLnBrk="1" hangingPunct="1">
              <a:lnSpc>
                <a:spcPct val="90000"/>
              </a:lnSpc>
            </a:pPr>
            <a:r>
              <a:rPr lang="en-US" altLang="en-US" sz="2100" b="1" dirty="0" smtClean="0"/>
              <a:t>Personal Care (home attendant and housekeeping)  </a:t>
            </a:r>
          </a:p>
          <a:p>
            <a:pPr marL="460375" lvl="2" indent="-228600" eaLnBrk="1" hangingPunct="1">
              <a:lnSpc>
                <a:spcPct val="90000"/>
              </a:lnSpc>
            </a:pPr>
            <a:r>
              <a:rPr lang="en-US" altLang="en-US" sz="2100" b="1" dirty="0" smtClean="0"/>
              <a:t>Consumer-Directed Personal Assistance Program (CDPAP)</a:t>
            </a:r>
          </a:p>
          <a:p>
            <a:pPr marL="460375" lvl="2" indent="-228600" eaLnBrk="1" hangingPunct="1">
              <a:lnSpc>
                <a:spcPct val="90000"/>
              </a:lnSpc>
            </a:pPr>
            <a:r>
              <a:rPr lang="en-US" altLang="en-US" sz="2100" b="1" dirty="0" smtClean="0"/>
              <a:t>Home Health Aide, PT, OT (CHHA Personal Care)</a:t>
            </a:r>
          </a:p>
          <a:p>
            <a:pPr marL="460375" lvl="2" indent="-228600" eaLnBrk="1" hangingPunct="1">
              <a:lnSpc>
                <a:spcPct val="90000"/>
              </a:lnSpc>
            </a:pPr>
            <a:r>
              <a:rPr lang="en-US" altLang="en-US" sz="2100" b="1" dirty="0" smtClean="0"/>
              <a:t>Private Duty Nursing </a:t>
            </a:r>
          </a:p>
          <a:p>
            <a:pPr marL="230188" lvl="1" indent="-228600" eaLnBrk="1" hangingPunct="1">
              <a:lnSpc>
                <a:spcPct val="90000"/>
              </a:lnSpc>
            </a:pPr>
            <a:r>
              <a:rPr lang="en-US" altLang="en-US" sz="2100" dirty="0" smtClean="0"/>
              <a:t>Adult day care – medical &amp; social</a:t>
            </a:r>
          </a:p>
          <a:p>
            <a:pPr marL="461963" lvl="2">
              <a:lnSpc>
                <a:spcPct val="90000"/>
              </a:lnSpc>
            </a:pPr>
            <a:r>
              <a:rPr lang="en-US" altLang="en-US" sz="1700" dirty="0"/>
              <a:t>S</a:t>
            </a:r>
            <a:r>
              <a:rPr lang="en-US" altLang="en-US" sz="1700" dirty="0" smtClean="0"/>
              <a:t>ocial day care alone is </a:t>
            </a:r>
            <a:r>
              <a:rPr lang="en-US" altLang="en-US" sz="1700" u="sng" dirty="0" smtClean="0"/>
              <a:t>not</a:t>
            </a:r>
            <a:r>
              <a:rPr lang="en-US" altLang="en-US" sz="1700" dirty="0" smtClean="0"/>
              <a:t> enough for MLTC</a:t>
            </a:r>
          </a:p>
          <a:p>
            <a:pPr marL="230188" lvl="1" indent="-228600" eaLnBrk="1" hangingPunct="1">
              <a:lnSpc>
                <a:spcPct val="90000"/>
              </a:lnSpc>
            </a:pPr>
            <a:r>
              <a:rPr lang="en-US" altLang="en-US" sz="2100" dirty="0" smtClean="0"/>
              <a:t>Medical alert button, home-delivered meals, congregate meals</a:t>
            </a:r>
          </a:p>
          <a:p>
            <a:pPr marL="230188" lvl="1" indent="-228600" eaLnBrk="1" hangingPunct="1">
              <a:lnSpc>
                <a:spcPct val="90000"/>
              </a:lnSpc>
            </a:pPr>
            <a:r>
              <a:rPr lang="en-US" altLang="en-US" sz="2100" dirty="0" smtClean="0"/>
              <a:t>Medical equipment, supplies, prostheses, orthotics, hearing aids, eyeglasses, respiratory therapy, Home modifications</a:t>
            </a:r>
          </a:p>
          <a:p>
            <a:pPr marL="230188" lvl="1" indent="-228600" eaLnBrk="1" hangingPunct="1">
              <a:lnSpc>
                <a:spcPct val="90000"/>
              </a:lnSpc>
            </a:pPr>
            <a:r>
              <a:rPr lang="en-US" altLang="en-US" sz="2100" b="1" u="sng" dirty="0" smtClean="0"/>
              <a:t>4 doctors—Podiatry, Audiology, Dental, Optometry</a:t>
            </a:r>
          </a:p>
          <a:p>
            <a:pPr marL="230188" lvl="1" indent="-228600" eaLnBrk="1" hangingPunct="1">
              <a:lnSpc>
                <a:spcPct val="90000"/>
              </a:lnSpc>
            </a:pPr>
            <a:r>
              <a:rPr lang="en-US" altLang="en-US" sz="2100" dirty="0" smtClean="0"/>
              <a:t>Non-emergency medical transportation</a:t>
            </a:r>
          </a:p>
          <a:p>
            <a:pPr marL="230188" lvl="1" indent="-228600" eaLnBrk="1" hangingPunct="1">
              <a:lnSpc>
                <a:spcPct val="90000"/>
              </a:lnSpc>
            </a:pPr>
            <a:r>
              <a:rPr lang="en-US" altLang="en-US" sz="2100" b="1" dirty="0" smtClean="0"/>
              <a:t>Nursing home</a:t>
            </a:r>
            <a:endParaRPr lang="en-US" altLang="en-US" sz="2100" dirty="0" smtClean="0"/>
          </a:p>
        </p:txBody>
      </p:sp>
      <p:sp>
        <p:nvSpPr>
          <p:cNvPr id="40969"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DB5D04D2-0CF7-421D-BBED-8488D1BF215E}" type="slidenum">
              <a:rPr lang="en-US" altLang="en-US" sz="1400" smtClean="0">
                <a:solidFill>
                  <a:srgbClr val="FFFFFF"/>
                </a:solidFill>
              </a:rPr>
              <a:pPr eaLnBrk="1" hangingPunct="1">
                <a:spcBef>
                  <a:spcPct val="0"/>
                </a:spcBef>
                <a:buClrTx/>
                <a:buSzTx/>
                <a:buFontTx/>
                <a:buNone/>
              </a:pPr>
              <a:t>11</a:t>
            </a:fld>
            <a:endParaRPr lang="en-US" altLang="en-US" sz="1400" smtClean="0">
              <a:solidFill>
                <a:srgbClr val="FFFFFF"/>
              </a:solidFill>
            </a:endParaRPr>
          </a:p>
        </p:txBody>
      </p:sp>
      <p:sp>
        <p:nvSpPr>
          <p:cNvPr id="9" name="AutoShape 7"/>
          <p:cNvSpPr>
            <a:spLocks noChangeArrowheads="1"/>
          </p:cNvSpPr>
          <p:nvPr/>
        </p:nvSpPr>
        <p:spPr bwMode="auto">
          <a:xfrm>
            <a:off x="5136572" y="5503712"/>
            <a:ext cx="3730337" cy="1108365"/>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dirty="0" err="1">
                <a:latin typeface="Impact" pitchFamily="34" charset="0"/>
              </a:rPr>
              <a:t>SeniorHealthChoiceWell-PlusCare</a:t>
            </a:r>
            <a:endParaRPr lang="en-US" altLang="en-US" sz="1800" dirty="0">
              <a:latin typeface="Impact" pitchFamily="34" charset="0"/>
            </a:endParaRPr>
          </a:p>
          <a:p>
            <a:pPr eaLnBrk="1" hangingPunct="1">
              <a:spcBef>
                <a:spcPct val="0"/>
              </a:spcBef>
              <a:buClrTx/>
              <a:buSzTx/>
              <a:buFontTx/>
              <a:buNone/>
            </a:pPr>
            <a:r>
              <a:rPr lang="en-US" altLang="en-US" sz="1600" dirty="0"/>
              <a:t>MLTC Plan</a:t>
            </a:r>
          </a:p>
          <a:p>
            <a:pPr eaLnBrk="1" hangingPunct="1">
              <a:spcBef>
                <a:spcPct val="0"/>
              </a:spcBef>
              <a:buClrTx/>
              <a:buSzTx/>
              <a:buFontTx/>
              <a:buNone/>
            </a:pPr>
            <a:r>
              <a:rPr lang="en-US" altLang="en-US" sz="1600" dirty="0">
                <a:latin typeface="Courier New" pitchFamily="49" charset="0"/>
              </a:rPr>
              <a:t>John </a:t>
            </a:r>
            <a:r>
              <a:rPr lang="en-US" altLang="en-US" sz="1600" dirty="0" smtClean="0">
                <a:latin typeface="Courier New" pitchFamily="49" charset="0"/>
              </a:rPr>
              <a:t>Doe  </a:t>
            </a:r>
          </a:p>
          <a:p>
            <a:pPr eaLnBrk="1" hangingPunct="1">
              <a:spcBef>
                <a:spcPct val="0"/>
              </a:spcBef>
              <a:buClrTx/>
              <a:buSzTx/>
              <a:buFontTx/>
              <a:buNone/>
            </a:pPr>
            <a:r>
              <a:rPr lang="en-US" altLang="en-US" sz="1600" dirty="0" smtClean="0">
                <a:latin typeface="Courier New" pitchFamily="49" charset="0"/>
              </a:rPr>
              <a:t>Member </a:t>
            </a:r>
            <a:r>
              <a:rPr lang="en-US" altLang="en-US" sz="1600" dirty="0">
                <a:latin typeface="Courier New" pitchFamily="49" charset="0"/>
              </a:rPr>
              <a:t>ID: 123456ABC</a:t>
            </a:r>
          </a:p>
        </p:txBody>
      </p:sp>
    </p:spTree>
    <p:custDataLst>
      <p:tags r:id="rId1"/>
    </p:custDataLst>
    <p:extLst>
      <p:ext uri="{BB962C8B-B14F-4D97-AF65-F5344CB8AC3E}">
        <p14:creationId xmlns:p14="http://schemas.microsoft.com/office/powerpoint/2010/main" val="331889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latin typeface="Arial" pitchFamily="34" charset="0"/>
                <a:ea typeface="ＭＳ Ｐゴシック" pitchFamily="34" charset="-128"/>
              </a:rPr>
              <a:t>Combination Example 1</a:t>
            </a:r>
          </a:p>
        </p:txBody>
      </p:sp>
      <p:sp>
        <p:nvSpPr>
          <p:cNvPr id="41987" name="Rectangle 3"/>
          <p:cNvSpPr>
            <a:spLocks noGrp="1"/>
          </p:cNvSpPr>
          <p:nvPr>
            <p:ph type="body" idx="1"/>
          </p:nvPr>
        </p:nvSpPr>
        <p:spPr/>
        <p:txBody>
          <a:bodyPr/>
          <a:lstStyle/>
          <a:p>
            <a:r>
              <a:rPr lang="en-US" altLang="en-US" sz="2400" dirty="0" smtClean="0">
                <a:latin typeface="Arial" charset="0"/>
                <a:ea typeface="ＭＳ Ｐゴシック" pitchFamily="34" charset="-128"/>
              </a:rPr>
              <a:t>Dual Eligible with Original Medicare Part D and MLTC</a:t>
            </a:r>
          </a:p>
        </p:txBody>
      </p:sp>
      <p:pic>
        <p:nvPicPr>
          <p:cNvPr id="10650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2195305"/>
            <a:ext cx="253523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descr="NYS Benefit ID Card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4224130"/>
            <a:ext cx="2535237"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Generic Part D 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63" y="2195305"/>
            <a:ext cx="26495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AutoShape 7"/>
          <p:cNvSpPr>
            <a:spLocks noChangeArrowheads="1"/>
          </p:cNvSpPr>
          <p:nvPr/>
        </p:nvSpPr>
        <p:spPr bwMode="auto">
          <a:xfrm>
            <a:off x="3255963" y="4224130"/>
            <a:ext cx="2649537" cy="1614488"/>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dirty="0" err="1">
                <a:latin typeface="Impact" pitchFamily="34" charset="0"/>
              </a:rPr>
              <a:t>SeniorHealthChoiceWell-PlusCare</a:t>
            </a:r>
            <a:endParaRPr lang="en-US" altLang="en-US" sz="1800" dirty="0">
              <a:latin typeface="Impact" pitchFamily="34" charset="0"/>
            </a:endParaRPr>
          </a:p>
          <a:p>
            <a:pPr eaLnBrk="1" hangingPunct="1">
              <a:spcBef>
                <a:spcPct val="0"/>
              </a:spcBef>
              <a:buClrTx/>
              <a:buSzTx/>
              <a:buFontTx/>
              <a:buNone/>
            </a:pPr>
            <a:r>
              <a:rPr lang="en-US" altLang="en-US" sz="1600" dirty="0"/>
              <a:t>MLTC Plan</a:t>
            </a:r>
          </a:p>
          <a:p>
            <a:pPr eaLnBrk="1" hangingPunct="1">
              <a:spcBef>
                <a:spcPct val="0"/>
              </a:spcBef>
              <a:buClrTx/>
              <a:buSzTx/>
              <a:buFontTx/>
              <a:buNone/>
            </a:pPr>
            <a:r>
              <a:rPr lang="en-US" altLang="en-US" sz="1600" dirty="0">
                <a:latin typeface="Courier New" pitchFamily="49" charset="0"/>
              </a:rPr>
              <a:t>John Doe</a:t>
            </a:r>
          </a:p>
          <a:p>
            <a:pPr eaLnBrk="1" hangingPunct="1">
              <a:spcBef>
                <a:spcPct val="0"/>
              </a:spcBef>
              <a:buClrTx/>
              <a:buSzTx/>
              <a:buFontTx/>
              <a:buNone/>
            </a:pPr>
            <a:r>
              <a:rPr lang="en-US" altLang="en-US" sz="1600" dirty="0">
                <a:latin typeface="Courier New" pitchFamily="49" charset="0"/>
              </a:rPr>
              <a:t>Member ID: 123456ABC</a:t>
            </a:r>
          </a:p>
        </p:txBody>
      </p:sp>
      <p:sp>
        <p:nvSpPr>
          <p:cNvPr id="106504" name="AutoShape 8"/>
          <p:cNvSpPr>
            <a:spLocks noChangeArrowheads="1"/>
          </p:cNvSpPr>
          <p:nvPr/>
        </p:nvSpPr>
        <p:spPr bwMode="auto">
          <a:xfrm>
            <a:off x="6037263" y="2195305"/>
            <a:ext cx="2649537" cy="1614488"/>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b="1">
                <a:latin typeface="Verdana" pitchFamily="34" charset="0"/>
              </a:rPr>
              <a:t>Medigap</a:t>
            </a:r>
          </a:p>
          <a:p>
            <a:pPr eaLnBrk="1" hangingPunct="1">
              <a:spcBef>
                <a:spcPct val="0"/>
              </a:spcBef>
              <a:buClrTx/>
              <a:buSzTx/>
              <a:buFontTx/>
              <a:buNone/>
            </a:pPr>
            <a:r>
              <a:rPr lang="en-US" altLang="en-US" sz="1600"/>
              <a:t>Plan F</a:t>
            </a:r>
          </a:p>
          <a:p>
            <a:pPr eaLnBrk="1" hangingPunct="1">
              <a:spcBef>
                <a:spcPct val="0"/>
              </a:spcBef>
              <a:buClrTx/>
              <a:buSzTx/>
              <a:buFontTx/>
              <a:buNone/>
            </a:pPr>
            <a:r>
              <a:rPr lang="en-US" altLang="en-US" sz="1600">
                <a:latin typeface="Courier New" pitchFamily="49" charset="0"/>
              </a:rPr>
              <a:t>John Doe</a:t>
            </a:r>
          </a:p>
          <a:p>
            <a:pPr eaLnBrk="1" hangingPunct="1">
              <a:spcBef>
                <a:spcPct val="0"/>
              </a:spcBef>
              <a:buClrTx/>
              <a:buSzTx/>
              <a:buFontTx/>
              <a:buNone/>
            </a:pPr>
            <a:r>
              <a:rPr lang="en-US" altLang="en-US" sz="1600">
                <a:latin typeface="Courier New" pitchFamily="49" charset="0"/>
              </a:rPr>
              <a:t>Member ID: 123456ABC</a:t>
            </a:r>
          </a:p>
          <a:p>
            <a:pPr eaLnBrk="1" hangingPunct="1">
              <a:spcBef>
                <a:spcPct val="0"/>
              </a:spcBef>
              <a:buClrTx/>
              <a:buSzTx/>
              <a:buFontTx/>
              <a:buNone/>
            </a:pPr>
            <a:endParaRPr lang="en-US" altLang="en-US" sz="1600">
              <a:latin typeface="Courier New" pitchFamily="49" charset="0"/>
            </a:endParaRPr>
          </a:p>
          <a:p>
            <a:pPr eaLnBrk="1" hangingPunct="1">
              <a:spcBef>
                <a:spcPct val="0"/>
              </a:spcBef>
              <a:buClrTx/>
              <a:buSzTx/>
              <a:buFontTx/>
              <a:buNone/>
            </a:pPr>
            <a:r>
              <a:rPr lang="en-US" altLang="en-US" sz="1600">
                <a:latin typeface="Courier New" pitchFamily="49" charset="0"/>
              </a:rPr>
              <a:t>  </a:t>
            </a:r>
            <a:r>
              <a:rPr lang="en-US" altLang="en-US" sz="1600" b="1">
                <a:solidFill>
                  <a:srgbClr val="FF0000"/>
                </a:solidFill>
                <a:latin typeface="Courier New" pitchFamily="49" charset="0"/>
              </a:rPr>
              <a:t> </a:t>
            </a:r>
          </a:p>
        </p:txBody>
      </p:sp>
      <p:sp>
        <p:nvSpPr>
          <p:cNvPr id="9" name="AutoShape 7"/>
          <p:cNvSpPr>
            <a:spLocks noChangeArrowheads="1"/>
          </p:cNvSpPr>
          <p:nvPr/>
        </p:nvSpPr>
        <p:spPr bwMode="auto">
          <a:xfrm>
            <a:off x="6238875" y="4224129"/>
            <a:ext cx="2447925" cy="1252331"/>
          </a:xfrm>
          <a:prstGeom prst="roundRect">
            <a:avLst>
              <a:gd name="adj" fmla="val 663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dirty="0">
                <a:latin typeface="Impact" pitchFamily="34" charset="0"/>
              </a:rPr>
              <a:t>NOTE:  Extra Help  - Part D subsidy is automatic.</a:t>
            </a:r>
          </a:p>
          <a:p>
            <a:pPr eaLnBrk="1" hangingPunct="1">
              <a:spcBef>
                <a:spcPct val="0"/>
              </a:spcBef>
              <a:buClrTx/>
              <a:buSzTx/>
              <a:buFontTx/>
              <a:buNone/>
            </a:pPr>
            <a:endParaRPr lang="en-US" altLang="en-US" sz="1800" dirty="0">
              <a:latin typeface="Impact" pitchFamily="34" charset="0"/>
            </a:endParaRPr>
          </a:p>
          <a:p>
            <a:pPr eaLnBrk="1" hangingPunct="1">
              <a:spcBef>
                <a:spcPct val="0"/>
              </a:spcBef>
              <a:buClrTx/>
              <a:buSzTx/>
              <a:buFontTx/>
              <a:buNone/>
            </a:pPr>
            <a:r>
              <a:rPr lang="en-US" altLang="en-US" sz="1800" dirty="0" err="1">
                <a:latin typeface="Impact" pitchFamily="34" charset="0"/>
              </a:rPr>
              <a:t>Medigap</a:t>
            </a:r>
            <a:r>
              <a:rPr lang="en-US" altLang="en-US" sz="1800" dirty="0">
                <a:latin typeface="Impact" pitchFamily="34" charset="0"/>
              </a:rPr>
              <a:t> is optional</a:t>
            </a:r>
            <a:endParaRPr lang="en-US" altLang="en-US" sz="1600" dirty="0">
              <a:latin typeface="Courier New" pitchFamily="49" charset="0"/>
            </a:endParaRPr>
          </a:p>
        </p:txBody>
      </p:sp>
      <p:cxnSp>
        <p:nvCxnSpPr>
          <p:cNvPr id="6" name="Elbow Connector 5"/>
          <p:cNvCxnSpPr/>
          <p:nvPr/>
        </p:nvCxnSpPr>
        <p:spPr>
          <a:xfrm>
            <a:off x="5580063" y="3846305"/>
            <a:ext cx="658812" cy="522080"/>
          </a:xfrm>
          <a:prstGeom prst="straightConnector1">
            <a:avLst/>
          </a:prstGeom>
          <a:ln w="254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12</a:t>
            </a:fld>
            <a:endParaRPr lang="en-US"/>
          </a:p>
        </p:txBody>
      </p:sp>
    </p:spTree>
    <p:extLst>
      <p:ext uri="{BB962C8B-B14F-4D97-AF65-F5344CB8AC3E}">
        <p14:creationId xmlns:p14="http://schemas.microsoft.com/office/powerpoint/2010/main" val="2365184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5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65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5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P spid="10650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mtClean="0">
                <a:latin typeface="Arial" pitchFamily="34" charset="0"/>
                <a:ea typeface="ＭＳ Ｐゴシック" pitchFamily="34" charset="-128"/>
              </a:rPr>
              <a:t>Combination Example 2</a:t>
            </a:r>
          </a:p>
        </p:txBody>
      </p:sp>
      <p:sp>
        <p:nvSpPr>
          <p:cNvPr id="43011" name="Rectangle 3"/>
          <p:cNvSpPr>
            <a:spLocks noGrp="1"/>
          </p:cNvSpPr>
          <p:nvPr>
            <p:ph type="body" idx="1"/>
          </p:nvPr>
        </p:nvSpPr>
        <p:spPr/>
        <p:txBody>
          <a:bodyPr/>
          <a:lstStyle/>
          <a:p>
            <a:r>
              <a:rPr lang="en-US" altLang="en-US" smtClean="0">
                <a:latin typeface="Arial" charset="0"/>
                <a:ea typeface="ＭＳ Ｐゴシック" pitchFamily="34" charset="-128"/>
              </a:rPr>
              <a:t>Dual Eligible with Medicare Advantage and MLTC</a:t>
            </a:r>
          </a:p>
        </p:txBody>
      </p:sp>
      <p:pic>
        <p:nvPicPr>
          <p:cNvPr id="108549" name="Picture 5" descr="NYS Benefit ID Card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4079875"/>
            <a:ext cx="2535237"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AutoShape 7"/>
          <p:cNvSpPr>
            <a:spLocks noChangeArrowheads="1"/>
          </p:cNvSpPr>
          <p:nvPr/>
        </p:nvSpPr>
        <p:spPr bwMode="auto">
          <a:xfrm>
            <a:off x="3255963" y="4079875"/>
            <a:ext cx="2649537" cy="1614488"/>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a:latin typeface="Impact" pitchFamily="34" charset="0"/>
              </a:rPr>
              <a:t>SeniorHealthChoiceWell-PlusCare</a:t>
            </a:r>
          </a:p>
          <a:p>
            <a:pPr eaLnBrk="1" hangingPunct="1">
              <a:spcBef>
                <a:spcPct val="0"/>
              </a:spcBef>
              <a:buClrTx/>
              <a:buSzTx/>
              <a:buFontTx/>
              <a:buNone/>
            </a:pPr>
            <a:r>
              <a:rPr lang="en-US" altLang="en-US" sz="1600"/>
              <a:t>MLTC Plan</a:t>
            </a:r>
          </a:p>
          <a:p>
            <a:pPr eaLnBrk="1" hangingPunct="1">
              <a:spcBef>
                <a:spcPct val="0"/>
              </a:spcBef>
              <a:buClrTx/>
              <a:buSzTx/>
              <a:buFontTx/>
              <a:buNone/>
            </a:pPr>
            <a:r>
              <a:rPr lang="en-US" altLang="en-US" sz="1600">
                <a:latin typeface="Courier New" pitchFamily="49" charset="0"/>
              </a:rPr>
              <a:t>John Doe</a:t>
            </a:r>
          </a:p>
          <a:p>
            <a:pPr eaLnBrk="1" hangingPunct="1">
              <a:spcBef>
                <a:spcPct val="0"/>
              </a:spcBef>
              <a:buClrTx/>
              <a:buSzTx/>
              <a:buFontTx/>
              <a:buNone/>
            </a:pPr>
            <a:r>
              <a:rPr lang="en-US" altLang="en-US" sz="1600">
                <a:latin typeface="Courier New" pitchFamily="49" charset="0"/>
              </a:rPr>
              <a:t>Member ID: 123456ABC</a:t>
            </a:r>
          </a:p>
        </p:txBody>
      </p:sp>
      <p:sp>
        <p:nvSpPr>
          <p:cNvPr id="108552" name="AutoShape 8"/>
          <p:cNvSpPr>
            <a:spLocks noChangeArrowheads="1"/>
          </p:cNvSpPr>
          <p:nvPr/>
        </p:nvSpPr>
        <p:spPr bwMode="auto">
          <a:xfrm>
            <a:off x="606425" y="2165350"/>
            <a:ext cx="2649538" cy="1614488"/>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b="1" dirty="0" err="1">
                <a:latin typeface="Verdana" pitchFamily="34" charset="0"/>
              </a:rPr>
              <a:t>MediChoice</a:t>
            </a:r>
            <a:r>
              <a:rPr lang="en-US" altLang="en-US" sz="1800" b="1" dirty="0">
                <a:latin typeface="Verdana" pitchFamily="34" charset="0"/>
              </a:rPr>
              <a:t> Options Plus</a:t>
            </a:r>
          </a:p>
          <a:p>
            <a:pPr eaLnBrk="1" hangingPunct="1">
              <a:spcBef>
                <a:spcPct val="0"/>
              </a:spcBef>
              <a:buClrTx/>
              <a:buSzTx/>
              <a:buFontTx/>
              <a:buNone/>
            </a:pPr>
            <a:r>
              <a:rPr lang="en-US" altLang="en-US" sz="1600" dirty="0"/>
              <a:t>Medicare Advantage w/</a:t>
            </a:r>
            <a:r>
              <a:rPr lang="en-US" altLang="en-US" sz="1600" dirty="0" err="1"/>
              <a:t>MedicareRx</a:t>
            </a:r>
            <a:endParaRPr lang="en-US" altLang="en-US" sz="1600" dirty="0"/>
          </a:p>
          <a:p>
            <a:pPr eaLnBrk="1" hangingPunct="1">
              <a:spcBef>
                <a:spcPct val="0"/>
              </a:spcBef>
              <a:buClrTx/>
              <a:buSzTx/>
              <a:buFontTx/>
              <a:buNone/>
            </a:pPr>
            <a:r>
              <a:rPr lang="en-US" altLang="en-US" sz="1600" dirty="0">
                <a:latin typeface="Courier New" pitchFamily="49" charset="0"/>
              </a:rPr>
              <a:t>John Doe</a:t>
            </a:r>
          </a:p>
          <a:p>
            <a:pPr eaLnBrk="1" hangingPunct="1">
              <a:spcBef>
                <a:spcPct val="0"/>
              </a:spcBef>
              <a:buClrTx/>
              <a:buSzTx/>
              <a:buFontTx/>
              <a:buNone/>
            </a:pPr>
            <a:r>
              <a:rPr lang="en-US" altLang="en-US" sz="1600" dirty="0">
                <a:latin typeface="Courier New" pitchFamily="49" charset="0"/>
              </a:rPr>
              <a:t>Member ID: 123456ABC</a:t>
            </a:r>
          </a:p>
        </p:txBody>
      </p:sp>
      <p:sp>
        <p:nvSpPr>
          <p:cNvPr id="7" name="AutoShape 7"/>
          <p:cNvSpPr>
            <a:spLocks noChangeArrowheads="1"/>
          </p:cNvSpPr>
          <p:nvPr/>
        </p:nvSpPr>
        <p:spPr bwMode="auto">
          <a:xfrm>
            <a:off x="6238875" y="2830513"/>
            <a:ext cx="2649538" cy="1577975"/>
          </a:xfrm>
          <a:prstGeom prst="roundRect">
            <a:avLst>
              <a:gd name="adj" fmla="val 663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dirty="0">
                <a:latin typeface="Impact" pitchFamily="34" charset="0"/>
              </a:rPr>
              <a:t>NOTE:  Extra Help  - Part D subsidy is automatic.</a:t>
            </a:r>
          </a:p>
          <a:p>
            <a:pPr eaLnBrk="1" hangingPunct="1">
              <a:spcBef>
                <a:spcPct val="0"/>
              </a:spcBef>
              <a:buClrTx/>
              <a:buSzTx/>
              <a:buFontTx/>
              <a:buNone/>
            </a:pPr>
            <a:endParaRPr lang="en-US" altLang="en-US" sz="1800" dirty="0">
              <a:latin typeface="Impact" pitchFamily="34" charset="0"/>
            </a:endParaRPr>
          </a:p>
          <a:p>
            <a:pPr eaLnBrk="1" hangingPunct="1">
              <a:spcBef>
                <a:spcPct val="0"/>
              </a:spcBef>
              <a:buClrTx/>
              <a:buSzTx/>
              <a:buFontTx/>
              <a:buNone/>
            </a:pPr>
            <a:r>
              <a:rPr lang="en-US" altLang="en-US" sz="1800" dirty="0">
                <a:latin typeface="Impact" pitchFamily="34" charset="0"/>
              </a:rPr>
              <a:t>NO </a:t>
            </a:r>
            <a:r>
              <a:rPr lang="en-US" altLang="en-US" sz="1800" dirty="0" err="1">
                <a:latin typeface="Impact" pitchFamily="34" charset="0"/>
              </a:rPr>
              <a:t>Medigap</a:t>
            </a:r>
            <a:r>
              <a:rPr lang="en-US" altLang="en-US" sz="1800" dirty="0">
                <a:latin typeface="Impact" pitchFamily="34" charset="0"/>
              </a:rPr>
              <a:t> allowed.</a:t>
            </a:r>
          </a:p>
        </p:txBody>
      </p:sp>
      <p:sp>
        <p:nvSpPr>
          <p:cNvPr id="2" name="Slide Number Placeholder 1"/>
          <p:cNvSpPr>
            <a:spLocks noGrp="1"/>
          </p:cNvSpPr>
          <p:nvPr>
            <p:ph type="sldNum" sz="quarter" idx="12"/>
          </p:nvPr>
        </p:nvSpPr>
        <p:spPr/>
        <p:txBody>
          <a:bodyPr/>
          <a:lstStyle/>
          <a:p>
            <a:pPr>
              <a:defRPr/>
            </a:pPr>
            <a:fld id="{1E107DAD-D09B-451F-85A5-E6AF2E2057A5}" type="slidenum">
              <a:rPr lang="en-US" smtClean="0"/>
              <a:pPr>
                <a:defRPr/>
              </a:pPr>
              <a:t>13</a:t>
            </a:fld>
            <a:endParaRPr lang="en-US"/>
          </a:p>
        </p:txBody>
      </p:sp>
    </p:spTree>
    <p:extLst>
      <p:ext uri="{BB962C8B-B14F-4D97-AF65-F5344CB8AC3E}">
        <p14:creationId xmlns:p14="http://schemas.microsoft.com/office/powerpoint/2010/main" val="2350587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5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animBg="1"/>
      <p:bldP spid="10855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Capitation – Full vs. Partial</a:t>
            </a:r>
            <a:endParaRPr lang="en-US" dirty="0"/>
          </a:p>
        </p:txBody>
      </p:sp>
      <p:sp>
        <p:nvSpPr>
          <p:cNvPr id="3" name="Content Placeholder 2"/>
          <p:cNvSpPr>
            <a:spLocks noGrp="1"/>
          </p:cNvSpPr>
          <p:nvPr>
            <p:ph idx="1"/>
          </p:nvPr>
        </p:nvSpPr>
        <p:spPr/>
        <p:txBody>
          <a:bodyPr/>
          <a:lstStyle/>
          <a:p>
            <a:r>
              <a:rPr lang="en-US" dirty="0" smtClean="0"/>
              <a:t>Capitation is the term used for the monthly premium paid to a managed care plan by Medicare and/or Medicaid</a:t>
            </a:r>
          </a:p>
          <a:p>
            <a:r>
              <a:rPr lang="en-US" dirty="0" smtClean="0"/>
              <a:t>MLTC  is “Partially Capitated” –</a:t>
            </a:r>
          </a:p>
          <a:p>
            <a:pPr lvl="1"/>
            <a:r>
              <a:rPr lang="en-US" sz="2400" dirty="0" smtClean="0"/>
              <a:t>This means that MLTC plan is paid to provide only PART Of services a Dual Eligible receives – primarily Medicaid long-term care services </a:t>
            </a:r>
          </a:p>
          <a:p>
            <a:r>
              <a:rPr lang="en-US" dirty="0" smtClean="0"/>
              <a:t>FIDA and Medicaid Advantage Plus are “FULL CAPITATION”</a:t>
            </a:r>
          </a:p>
          <a:p>
            <a:pPr lvl="1"/>
            <a:r>
              <a:rPr lang="en-US" sz="2400" dirty="0" smtClean="0"/>
              <a:t>The plan is paid to cover ALL Medicare and Medicaid services</a:t>
            </a:r>
            <a:endParaRPr lang="en-US" sz="2400"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14</a:t>
            </a:fld>
            <a:endParaRPr lang="en-US" dirty="0"/>
          </a:p>
        </p:txBody>
      </p:sp>
    </p:spTree>
    <p:extLst>
      <p:ext uri="{BB962C8B-B14F-4D97-AF65-F5344CB8AC3E}">
        <p14:creationId xmlns:p14="http://schemas.microsoft.com/office/powerpoint/2010/main" val="2078986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2588"/>
            <a:ext cx="8229600" cy="990600"/>
          </a:xfrm>
        </p:spPr>
        <p:txBody>
          <a:bodyPr>
            <a:normAutofit/>
          </a:bodyPr>
          <a:lstStyle/>
          <a:p>
            <a:pPr>
              <a:defRPr/>
            </a:pPr>
            <a:r>
              <a:rPr lang="en-US" dirty="0" smtClean="0"/>
              <a:t>What is FIDA?</a:t>
            </a:r>
            <a:endParaRPr lang="en-US" dirty="0"/>
          </a:p>
        </p:txBody>
      </p:sp>
      <p:sp>
        <p:nvSpPr>
          <p:cNvPr id="72707" name="Content Placeholder 5"/>
          <p:cNvSpPr>
            <a:spLocks noGrp="1"/>
          </p:cNvSpPr>
          <p:nvPr>
            <p:ph idx="1"/>
          </p:nvPr>
        </p:nvSpPr>
        <p:spPr>
          <a:xfrm>
            <a:off x="457200" y="1219200"/>
            <a:ext cx="8229600" cy="5095875"/>
          </a:xfrm>
        </p:spPr>
        <p:txBody>
          <a:bodyPr/>
          <a:lstStyle/>
          <a:p>
            <a:pPr marL="182880" indent="0">
              <a:spcAft>
                <a:spcPts val="600"/>
              </a:spcAft>
              <a:buFont typeface="Calibri" pitchFamily="34" charset="0"/>
              <a:buNone/>
              <a:defRPr/>
            </a:pPr>
            <a:r>
              <a:rPr lang="en-US" altLang="en-US" sz="2200" b="1" dirty="0" smtClean="0">
                <a:solidFill>
                  <a:srgbClr val="C00000"/>
                </a:solidFill>
                <a:latin typeface="Arial" pitchFamily="34" charset="0"/>
              </a:rPr>
              <a:t>WHAT?</a:t>
            </a:r>
            <a:r>
              <a:rPr lang="en-US" altLang="en-US" sz="1800" b="1" dirty="0" smtClean="0">
                <a:solidFill>
                  <a:srgbClr val="C00000"/>
                </a:solidFill>
                <a:latin typeface="Arial" pitchFamily="34" charset="0"/>
              </a:rPr>
              <a:t>  </a:t>
            </a:r>
            <a:r>
              <a:rPr lang="en-US" altLang="en-US" sz="2000" dirty="0" smtClean="0">
                <a:latin typeface="Arial" pitchFamily="34" charset="0"/>
              </a:rPr>
              <a:t>FIDA plans are managed care plans similar to </a:t>
            </a:r>
            <a:r>
              <a:rPr lang="en-US" altLang="en-US" sz="2000" b="1" dirty="0" smtClean="0">
                <a:latin typeface="Arial" pitchFamily="34" charset="0"/>
              </a:rPr>
              <a:t>Medicaid Advantage Plus</a:t>
            </a:r>
            <a:r>
              <a:rPr lang="en-US" altLang="en-US" sz="2000" dirty="0" smtClean="0">
                <a:latin typeface="Arial" pitchFamily="34" charset="0"/>
              </a:rPr>
              <a:t>.  They are FULLY CAPITATED.</a:t>
            </a:r>
          </a:p>
          <a:p>
            <a:pPr marL="182880" indent="0">
              <a:spcAft>
                <a:spcPts val="600"/>
              </a:spcAft>
              <a:buFont typeface="Calibri" pitchFamily="34" charset="0"/>
              <a:buNone/>
              <a:defRPr/>
            </a:pPr>
            <a:r>
              <a:rPr lang="en-US" altLang="en-US" sz="2000" dirty="0" smtClean="0">
                <a:latin typeface="Arial" pitchFamily="34" charset="0"/>
              </a:rPr>
              <a:t>They control  and provide all:</a:t>
            </a:r>
          </a:p>
          <a:p>
            <a:pPr marL="455930" lvl="2">
              <a:spcAft>
                <a:spcPts val="600"/>
              </a:spcAft>
              <a:defRPr/>
            </a:pPr>
            <a:r>
              <a:rPr lang="en-US" altLang="en-US" sz="2000" b="1" dirty="0" smtClean="0">
                <a:latin typeface="Arial" pitchFamily="34" charset="0"/>
              </a:rPr>
              <a:t>Medicaid</a:t>
            </a:r>
            <a:r>
              <a:rPr lang="en-US" altLang="en-US" sz="2000" dirty="0" smtClean="0">
                <a:latin typeface="Arial" pitchFamily="34" charset="0"/>
              </a:rPr>
              <a:t> services including LTC now covered by MLTC plans PLUS other Medicaid services NOT covered by MLTC</a:t>
            </a:r>
          </a:p>
          <a:p>
            <a:pPr marL="455930" lvl="2">
              <a:spcAft>
                <a:spcPts val="600"/>
              </a:spcAft>
              <a:defRPr/>
            </a:pPr>
            <a:r>
              <a:rPr lang="en-US" altLang="en-US" sz="2000" b="1" dirty="0" smtClean="0">
                <a:latin typeface="Arial" pitchFamily="34" charset="0"/>
              </a:rPr>
              <a:t>Medicare</a:t>
            </a:r>
            <a:r>
              <a:rPr lang="en-US" altLang="en-US" sz="2000" dirty="0" smtClean="0">
                <a:latin typeface="Arial" pitchFamily="34" charset="0"/>
              </a:rPr>
              <a:t> services – ALL primary, acute, emergency, behavioral health, long-term care</a:t>
            </a:r>
            <a:r>
              <a:rPr lang="en-US" altLang="en-US" sz="2000" dirty="0">
                <a:latin typeface="Arial" pitchFamily="34" charset="0"/>
              </a:rPr>
              <a:t> </a:t>
            </a:r>
            <a:endParaRPr lang="en-US" altLang="en-US" sz="2000" dirty="0" smtClean="0">
              <a:latin typeface="Arial" pitchFamily="34" charset="0"/>
            </a:endParaRPr>
          </a:p>
          <a:p>
            <a:pPr marL="730568" lvl="3">
              <a:spcAft>
                <a:spcPts val="600"/>
              </a:spcAft>
              <a:defRPr/>
            </a:pPr>
            <a:r>
              <a:rPr lang="en-US" altLang="en-US" sz="2000" dirty="0" smtClean="0">
                <a:latin typeface="Arial" pitchFamily="34" charset="0"/>
              </a:rPr>
              <a:t>But </a:t>
            </a:r>
            <a:r>
              <a:rPr lang="en-US" altLang="en-US" sz="2000" dirty="0">
                <a:latin typeface="Arial" pitchFamily="34" charset="0"/>
              </a:rPr>
              <a:t>not: Methadone maintenance, out of network family planning services, direct observation therapy for tuberculosis, and </a:t>
            </a:r>
            <a:r>
              <a:rPr lang="en-US" altLang="en-US" sz="2000" b="1" u="sng" dirty="0">
                <a:latin typeface="Arial" pitchFamily="34" charset="0"/>
              </a:rPr>
              <a:t>hospice care</a:t>
            </a:r>
          </a:p>
          <a:p>
            <a:pPr marL="870267" lvl="4">
              <a:spcAft>
                <a:spcPts val="600"/>
              </a:spcAft>
              <a:defRPr/>
            </a:pPr>
            <a:r>
              <a:rPr lang="en-US" altLang="en-US" sz="1800" dirty="0">
                <a:latin typeface="Arial" pitchFamily="34" charset="0"/>
              </a:rPr>
              <a:t>These will be offered through regular Medicare/Medicaid (i.e., government pays, not the </a:t>
            </a:r>
            <a:r>
              <a:rPr lang="en-US" altLang="en-US" sz="1800" dirty="0" smtClean="0">
                <a:latin typeface="Arial" pitchFamily="34" charset="0"/>
              </a:rPr>
              <a:t>plan</a:t>
            </a:r>
          </a:p>
          <a:p>
            <a:pPr marL="870267" lvl="4">
              <a:spcAft>
                <a:spcPts val="600"/>
              </a:spcAft>
              <a:defRPr/>
            </a:pPr>
            <a:endParaRPr lang="en-US" altLang="en-US" sz="1200" dirty="0">
              <a:latin typeface="Arial" pitchFamily="34" charset="0"/>
            </a:endParaRPr>
          </a:p>
          <a:p>
            <a:pPr marL="870267" lvl="4">
              <a:spcAft>
                <a:spcPts val="600"/>
              </a:spcAft>
              <a:defRPr/>
            </a:pPr>
            <a:endParaRPr lang="en-US" altLang="en-US" sz="1400" dirty="0" smtClean="0">
              <a:latin typeface="Arial" pitchFamily="34" charset="0"/>
            </a:endParaRPr>
          </a:p>
          <a:p>
            <a:pPr marL="182880" lvl="1" eaLnBrk="1" hangingPunct="1">
              <a:lnSpc>
                <a:spcPct val="90000"/>
              </a:lnSpc>
              <a:spcBef>
                <a:spcPct val="0"/>
              </a:spcBef>
              <a:spcAft>
                <a:spcPts val="600"/>
              </a:spcAft>
              <a:buClrTx/>
              <a:buSzTx/>
              <a:buFont typeface="Calibri" pitchFamily="34" charset="0"/>
              <a:buNone/>
              <a:defRPr/>
            </a:pPr>
            <a:endParaRPr lang="en-US" altLang="en-US" b="1" dirty="0" smtClean="0"/>
          </a:p>
          <a:p>
            <a:pPr lvl="1" eaLnBrk="1" hangingPunct="1">
              <a:lnSpc>
                <a:spcPct val="90000"/>
              </a:lnSpc>
              <a:spcBef>
                <a:spcPct val="0"/>
              </a:spcBef>
              <a:spcAft>
                <a:spcPct val="15000"/>
              </a:spcAft>
              <a:buClrTx/>
              <a:buSzTx/>
              <a:buFont typeface="Calibri" pitchFamily="34" charset="0"/>
              <a:buNone/>
              <a:defRPr/>
            </a:pPr>
            <a:r>
              <a:rPr lang="en-US" altLang="en-US" b="1" dirty="0" smtClean="0"/>
              <a:t> </a:t>
            </a:r>
          </a:p>
        </p:txBody>
      </p:sp>
      <p:sp>
        <p:nvSpPr>
          <p:cNvPr id="8192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C6ED31C5-4F6B-4719-9264-FABAAD73E013}" type="slidenum">
              <a:rPr lang="en-US" altLang="en-US" sz="1400" smtClean="0">
                <a:solidFill>
                  <a:srgbClr val="FFFFFF"/>
                </a:solidFill>
              </a:rPr>
              <a:pPr eaLnBrk="1" hangingPunct="1">
                <a:spcBef>
                  <a:spcPct val="0"/>
                </a:spcBef>
                <a:buClrTx/>
                <a:buSzTx/>
                <a:buFontTx/>
                <a:buNone/>
              </a:pPr>
              <a:t>15</a:t>
            </a:fld>
            <a:endParaRPr lang="en-US" altLang="en-US" sz="1400" smtClean="0">
              <a:solidFill>
                <a:srgbClr val="FFFFFF"/>
              </a:solidFill>
            </a:endParaRPr>
          </a:p>
        </p:txBody>
      </p:sp>
    </p:spTree>
    <p:extLst>
      <p:ext uri="{BB962C8B-B14F-4D97-AF65-F5344CB8AC3E}">
        <p14:creationId xmlns:p14="http://schemas.microsoft.com/office/powerpoint/2010/main" val="2890043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85456"/>
            <a:ext cx="7772400" cy="5167744"/>
          </a:xfrm>
        </p:spPr>
        <p:txBody>
          <a:bodyPr>
            <a:normAutofit/>
          </a:bodyPr>
          <a:lstStyle/>
          <a:p>
            <a:pPr marL="0" indent="0">
              <a:buNone/>
            </a:pPr>
            <a:r>
              <a:rPr lang="en-US" dirty="0"/>
              <a:t>To enroll in FIDA, either voluntarily or passively, you must be:</a:t>
            </a:r>
          </a:p>
          <a:p>
            <a:pPr lvl="1"/>
            <a:r>
              <a:rPr lang="en-US" dirty="0" smtClean="0"/>
              <a:t>Age </a:t>
            </a:r>
            <a:r>
              <a:rPr lang="en-US" dirty="0"/>
              <a:t>21 or older; and</a:t>
            </a:r>
          </a:p>
          <a:p>
            <a:pPr lvl="1"/>
            <a:r>
              <a:rPr lang="en-US" dirty="0" smtClean="0"/>
              <a:t>Entitled </a:t>
            </a:r>
            <a:r>
              <a:rPr lang="en-US" dirty="0"/>
              <a:t>to </a:t>
            </a:r>
            <a:r>
              <a:rPr lang="en-US" dirty="0" smtClean="0"/>
              <a:t>Medicare </a:t>
            </a:r>
            <a:r>
              <a:rPr lang="en-US" dirty="0"/>
              <a:t>Part A and enrolled </a:t>
            </a:r>
            <a:r>
              <a:rPr lang="en-US" dirty="0" smtClean="0"/>
              <a:t>in Parts </a:t>
            </a:r>
            <a:r>
              <a:rPr lang="en-US" dirty="0"/>
              <a:t>B and D; and </a:t>
            </a:r>
          </a:p>
          <a:p>
            <a:pPr lvl="1"/>
            <a:r>
              <a:rPr lang="en-US" dirty="0" smtClean="0"/>
              <a:t>Receiving </a:t>
            </a:r>
            <a:r>
              <a:rPr lang="en-US" dirty="0"/>
              <a:t>full Medicaid benefits; </a:t>
            </a:r>
            <a:r>
              <a:rPr lang="en-US" dirty="0" smtClean="0"/>
              <a:t>and</a:t>
            </a:r>
          </a:p>
          <a:p>
            <a:pPr lvl="1"/>
            <a:r>
              <a:rPr lang="en-US" dirty="0"/>
              <a:t>Reside </a:t>
            </a:r>
            <a:r>
              <a:rPr lang="en-US" dirty="0" smtClean="0"/>
              <a:t>in Demonstration Area: NYC and Nassau County </a:t>
            </a:r>
            <a:r>
              <a:rPr lang="en-US" dirty="0"/>
              <a:t>(Suffolk </a:t>
            </a:r>
            <a:r>
              <a:rPr lang="en-US" dirty="0" smtClean="0"/>
              <a:t>and Westchester indefinitely delayed) and  </a:t>
            </a:r>
            <a:endParaRPr lang="en-US" dirty="0"/>
          </a:p>
          <a:p>
            <a:pPr lvl="1"/>
            <a:r>
              <a:rPr lang="en-US" dirty="0" smtClean="0"/>
              <a:t>Need Long </a:t>
            </a:r>
            <a:r>
              <a:rPr lang="en-US" dirty="0"/>
              <a:t>Term Supports and Services (LTSS) for more than 120 </a:t>
            </a:r>
            <a:r>
              <a:rPr lang="en-US" dirty="0" smtClean="0"/>
              <a:t>days, either because:</a:t>
            </a:r>
          </a:p>
          <a:p>
            <a:pPr marL="890587" lvl="2" indent="-342900">
              <a:buFont typeface="+mj-lt"/>
              <a:buAutoNum type="arabicPeriod"/>
            </a:pPr>
            <a:r>
              <a:rPr lang="en-US" dirty="0" smtClean="0"/>
              <a:t>Newly </a:t>
            </a:r>
            <a:r>
              <a:rPr lang="en-US" dirty="0"/>
              <a:t>permanently residing in a nursing home; or</a:t>
            </a:r>
          </a:p>
          <a:p>
            <a:pPr marL="890587" lvl="2" indent="-342900">
              <a:buFont typeface="+mj-lt"/>
              <a:buAutoNum type="arabicPeriod"/>
            </a:pPr>
            <a:r>
              <a:rPr lang="en-US" dirty="0" smtClean="0"/>
              <a:t>Eligible </a:t>
            </a:r>
            <a:r>
              <a:rPr lang="en-US" dirty="0"/>
              <a:t>for the Nursing Home Transition and Diversion Waiver (NHTD); or</a:t>
            </a:r>
          </a:p>
          <a:p>
            <a:pPr marL="890587" lvl="2" indent="-342900">
              <a:buFont typeface="+mj-lt"/>
              <a:buAutoNum type="arabicPeriod"/>
            </a:pPr>
            <a:r>
              <a:rPr lang="en-US" b="1" dirty="0" smtClean="0"/>
              <a:t>Enrolled </a:t>
            </a:r>
            <a:r>
              <a:rPr lang="en-US" b="1" dirty="0"/>
              <a:t>in </a:t>
            </a:r>
            <a:r>
              <a:rPr lang="en-US" b="1" dirty="0" smtClean="0"/>
              <a:t>or will be enrolled in an </a:t>
            </a:r>
            <a:r>
              <a:rPr lang="en-US" b="1" dirty="0"/>
              <a:t>MLTC or MAP </a:t>
            </a:r>
            <a:r>
              <a:rPr lang="en-US" b="1" dirty="0" smtClean="0"/>
              <a:t>plan</a:t>
            </a:r>
            <a:r>
              <a:rPr lang="en-US" dirty="0" smtClean="0"/>
              <a:t>.</a:t>
            </a:r>
            <a:endParaRPr lang="en-US" dirty="0"/>
          </a:p>
          <a:p>
            <a:pPr lvl="1"/>
            <a:r>
              <a:rPr lang="en-US" sz="1800" dirty="0" smtClean="0"/>
              <a:t>Excludes </a:t>
            </a:r>
            <a:r>
              <a:rPr lang="en-US" altLang="en-US" sz="1800" dirty="0">
                <a:latin typeface="Arial" pitchFamily="34" charset="0"/>
              </a:rPr>
              <a:t>people in TBI, </a:t>
            </a:r>
            <a:r>
              <a:rPr lang="en-US" altLang="en-US" sz="1800" dirty="0" smtClean="0">
                <a:latin typeface="Arial" pitchFamily="34" charset="0"/>
              </a:rPr>
              <a:t>OPWDD </a:t>
            </a:r>
            <a:r>
              <a:rPr lang="en-US" altLang="en-US" sz="1800" dirty="0">
                <a:latin typeface="Arial" pitchFamily="34" charset="0"/>
              </a:rPr>
              <a:t>waivers, hospice, Assisted Living Program.</a:t>
            </a:r>
            <a:endParaRPr lang="en-US" sz="1800" dirty="0"/>
          </a:p>
          <a:p>
            <a:pPr lvl="2"/>
            <a:endParaRPr lang="en-US" dirty="0" smtClean="0"/>
          </a:p>
        </p:txBody>
      </p:sp>
      <p:sp>
        <p:nvSpPr>
          <p:cNvPr id="4" name="Title 3"/>
          <p:cNvSpPr>
            <a:spLocks noGrp="1"/>
          </p:cNvSpPr>
          <p:nvPr>
            <p:ph type="title"/>
          </p:nvPr>
        </p:nvSpPr>
        <p:spPr/>
        <p:txBody>
          <a:bodyPr/>
          <a:lstStyle/>
          <a:p>
            <a:r>
              <a:rPr lang="en-US" dirty="0" smtClean="0"/>
              <a:t>Who is eligible for FIDA?</a:t>
            </a:r>
            <a:endParaRPr lang="en-US" dirty="0"/>
          </a:p>
        </p:txBody>
      </p:sp>
      <p:sp>
        <p:nvSpPr>
          <p:cNvPr id="5" name="TextBox 4"/>
          <p:cNvSpPr txBox="1"/>
          <p:nvPr/>
        </p:nvSpPr>
        <p:spPr>
          <a:xfrm>
            <a:off x="685800" y="6368534"/>
            <a:ext cx="5307951" cy="369332"/>
          </a:xfrm>
          <a:prstGeom prst="rect">
            <a:avLst/>
          </a:prstGeom>
          <a:noFill/>
        </p:spPr>
        <p:txBody>
          <a:bodyPr wrap="none" rtlCol="0">
            <a:spAutoFit/>
          </a:bodyPr>
          <a:lstStyle/>
          <a:p>
            <a:r>
              <a:rPr lang="en-US" dirty="0" smtClean="0"/>
              <a:t>FIDA 3-Way Contract § 3.2.1 [p. 186], MOU § C.1.</a:t>
            </a:r>
            <a:endParaRPr lang="en-US" dirty="0"/>
          </a:p>
        </p:txBody>
      </p:sp>
      <p:sp>
        <p:nvSpPr>
          <p:cNvPr id="3" name="Slide Number Placeholder 2"/>
          <p:cNvSpPr>
            <a:spLocks noGrp="1"/>
          </p:cNvSpPr>
          <p:nvPr>
            <p:ph type="sldNum" sz="quarter" idx="12"/>
          </p:nvPr>
        </p:nvSpPr>
        <p:spPr/>
        <p:txBody>
          <a:bodyPr/>
          <a:lstStyle/>
          <a:p>
            <a:pPr>
              <a:defRPr/>
            </a:pPr>
            <a:fld id="{FA9DE49B-3CFF-48D3-956C-AFE0666D0030}" type="slidenum">
              <a:rPr lang="en-US" smtClean="0"/>
              <a:pPr>
                <a:defRPr/>
              </a:pPr>
              <a:t>16</a:t>
            </a:fld>
            <a:endParaRPr lang="en-US" dirty="0"/>
          </a:p>
        </p:txBody>
      </p:sp>
    </p:spTree>
    <p:extLst>
      <p:ext uri="{BB962C8B-B14F-4D97-AF65-F5344CB8AC3E}">
        <p14:creationId xmlns:p14="http://schemas.microsoft.com/office/powerpoint/2010/main" val="3225751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1557443"/>
            <a:ext cx="4227946" cy="4498056"/>
          </a:xfrm>
        </p:spPr>
        <p:txBody>
          <a:bodyPr>
            <a:normAutofit fontScale="92500"/>
          </a:bodyPr>
          <a:lstStyle/>
          <a:p>
            <a:pPr lvl="1"/>
            <a:r>
              <a:rPr lang="en-US" dirty="0" smtClean="0"/>
              <a:t>Short Answer: EVERYTHING – Medicare + Medicaid</a:t>
            </a:r>
          </a:p>
          <a:p>
            <a:pPr lvl="1"/>
            <a:r>
              <a:rPr lang="en-US" dirty="0" smtClean="0"/>
              <a:t>Long Answer:</a:t>
            </a:r>
          </a:p>
          <a:p>
            <a:pPr lvl="2"/>
            <a:r>
              <a:rPr lang="en-US" dirty="0" smtClean="0"/>
              <a:t>Doctors</a:t>
            </a:r>
          </a:p>
          <a:p>
            <a:pPr lvl="2"/>
            <a:r>
              <a:rPr lang="en-US" dirty="0" smtClean="0"/>
              <a:t>Hospitals</a:t>
            </a:r>
          </a:p>
          <a:p>
            <a:pPr lvl="2"/>
            <a:r>
              <a:rPr lang="en-US" dirty="0" smtClean="0"/>
              <a:t>Lab Tests/ MRI</a:t>
            </a:r>
          </a:p>
          <a:p>
            <a:pPr lvl="2"/>
            <a:r>
              <a:rPr lang="en-US" dirty="0" smtClean="0"/>
              <a:t>Preventive care</a:t>
            </a:r>
          </a:p>
          <a:p>
            <a:pPr lvl="2"/>
            <a:r>
              <a:rPr lang="en-US" dirty="0" smtClean="0"/>
              <a:t>Prescription drugs</a:t>
            </a:r>
          </a:p>
          <a:p>
            <a:pPr lvl="2"/>
            <a:r>
              <a:rPr lang="en-US" dirty="0" smtClean="0"/>
              <a:t>Over-the-Counter drugs</a:t>
            </a:r>
          </a:p>
          <a:p>
            <a:pPr lvl="2"/>
            <a:r>
              <a:rPr lang="en-US" dirty="0" smtClean="0"/>
              <a:t>Behavioral Health</a:t>
            </a:r>
            <a:endParaRPr lang="en-US" dirty="0"/>
          </a:p>
        </p:txBody>
      </p:sp>
      <p:sp>
        <p:nvSpPr>
          <p:cNvPr id="4" name="Title 3"/>
          <p:cNvSpPr>
            <a:spLocks noGrp="1"/>
          </p:cNvSpPr>
          <p:nvPr>
            <p:ph type="title"/>
          </p:nvPr>
        </p:nvSpPr>
        <p:spPr>
          <a:xfrm>
            <a:off x="595746" y="152399"/>
            <a:ext cx="8522854" cy="1405836"/>
          </a:xfrm>
          <a:solidFill>
            <a:schemeClr val="bg1"/>
          </a:solidFill>
        </p:spPr>
        <p:txBody>
          <a:bodyPr/>
          <a:lstStyle/>
          <a:p>
            <a:r>
              <a:rPr lang="en-US" dirty="0" smtClean="0"/>
              <a:t>What does FIDA cover?</a:t>
            </a:r>
            <a:endParaRPr lang="en-US" dirty="0"/>
          </a:p>
        </p:txBody>
      </p:sp>
      <p:sp>
        <p:nvSpPr>
          <p:cNvPr id="6" name="Content Placeholder 5"/>
          <p:cNvSpPr>
            <a:spLocks noGrp="1"/>
          </p:cNvSpPr>
          <p:nvPr>
            <p:ph sz="quarter" idx="11"/>
          </p:nvPr>
        </p:nvSpPr>
        <p:spPr>
          <a:xfrm>
            <a:off x="4572000" y="1558235"/>
            <a:ext cx="3886200" cy="5299765"/>
          </a:xfrm>
        </p:spPr>
        <p:txBody>
          <a:bodyPr>
            <a:normAutofit/>
          </a:bodyPr>
          <a:lstStyle/>
          <a:p>
            <a:pPr lvl="2">
              <a:spcBef>
                <a:spcPts val="500"/>
              </a:spcBef>
            </a:pPr>
            <a:endParaRPr lang="en-US" dirty="0" smtClean="0"/>
          </a:p>
          <a:p>
            <a:pPr lvl="2">
              <a:spcBef>
                <a:spcPts val="500"/>
              </a:spcBef>
            </a:pPr>
            <a:endParaRPr lang="en-US" dirty="0" smtClean="0"/>
          </a:p>
          <a:p>
            <a:pPr lvl="2">
              <a:spcBef>
                <a:spcPts val="0"/>
              </a:spcBef>
            </a:pPr>
            <a:endParaRPr lang="en-US" dirty="0" smtClean="0"/>
          </a:p>
          <a:p>
            <a:pPr lvl="2">
              <a:spcBef>
                <a:spcPts val="500"/>
              </a:spcBef>
            </a:pPr>
            <a:r>
              <a:rPr lang="en-US" sz="2000" dirty="0" smtClean="0"/>
              <a:t>Rehabilitation Therapy (PT, OT, ST)</a:t>
            </a:r>
          </a:p>
          <a:p>
            <a:pPr lvl="2">
              <a:spcBef>
                <a:spcPts val="500"/>
              </a:spcBef>
            </a:pPr>
            <a:r>
              <a:rPr lang="en-US" sz="2000" dirty="0" smtClean="0"/>
              <a:t>Home Care (PCA, HHA, CDPAP)</a:t>
            </a:r>
          </a:p>
          <a:p>
            <a:pPr lvl="2">
              <a:spcBef>
                <a:spcPts val="500"/>
              </a:spcBef>
            </a:pPr>
            <a:r>
              <a:rPr lang="en-US" sz="2000" dirty="0" smtClean="0"/>
              <a:t>Nursing Home (short-term and long-term)</a:t>
            </a:r>
          </a:p>
          <a:p>
            <a:pPr lvl="2">
              <a:spcBef>
                <a:spcPts val="500"/>
              </a:spcBef>
            </a:pPr>
            <a:r>
              <a:rPr lang="en-US" sz="2000" dirty="0" smtClean="0"/>
              <a:t>HCBS Waiver Services (such as NHTD and TBI Waivers)</a:t>
            </a:r>
            <a:endParaRPr lang="en-US" sz="2000" dirty="0"/>
          </a:p>
        </p:txBody>
      </p:sp>
      <p:sp>
        <p:nvSpPr>
          <p:cNvPr id="7" name="TextBox 6"/>
          <p:cNvSpPr txBox="1"/>
          <p:nvPr/>
        </p:nvSpPr>
        <p:spPr>
          <a:xfrm>
            <a:off x="685800" y="6368534"/>
            <a:ext cx="4680037" cy="369332"/>
          </a:xfrm>
          <a:prstGeom prst="rect">
            <a:avLst/>
          </a:prstGeom>
          <a:noFill/>
        </p:spPr>
        <p:txBody>
          <a:bodyPr wrap="none" rtlCol="0">
            <a:spAutoFit/>
          </a:bodyPr>
          <a:lstStyle/>
          <a:p>
            <a:r>
              <a:rPr lang="en-US" dirty="0" smtClean="0"/>
              <a:t>FIDA 3-Way Contract, Appendix A-1 [p. 253]</a:t>
            </a:r>
            <a:endParaRPr lang="en-US" dirty="0"/>
          </a:p>
        </p:txBody>
      </p:sp>
      <p:sp>
        <p:nvSpPr>
          <p:cNvPr id="3" name="Slide Number Placeholder 2"/>
          <p:cNvSpPr>
            <a:spLocks noGrp="1"/>
          </p:cNvSpPr>
          <p:nvPr>
            <p:ph type="sldNum" sz="quarter" idx="10"/>
          </p:nvPr>
        </p:nvSpPr>
        <p:spPr/>
        <p:txBody>
          <a:bodyPr/>
          <a:lstStyle/>
          <a:p>
            <a:pPr>
              <a:defRPr/>
            </a:pPr>
            <a:fld id="{F3263679-F7BB-49E8-95E2-F03518C2E2A5}"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688693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p:nvPr/>
        </p:nvSpPr>
        <p:spPr bwMode="auto">
          <a:xfrm flipV="1">
            <a:off x="2253689" y="3736860"/>
            <a:ext cx="3555340" cy="76353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8" name="Right Arrow 17"/>
          <p:cNvSpPr/>
          <p:nvPr/>
        </p:nvSpPr>
        <p:spPr bwMode="auto">
          <a:xfrm rot="1853661">
            <a:off x="2426131" y="2220745"/>
            <a:ext cx="3335692" cy="1593447"/>
          </a:xfrm>
          <a:custGeom>
            <a:avLst/>
            <a:gdLst>
              <a:gd name="connsiteX0" fmla="*/ 0 w 1594556"/>
              <a:gd name="connsiteY0" fmla="*/ 190885 h 763538"/>
              <a:gd name="connsiteX1" fmla="*/ 1212787 w 1594556"/>
              <a:gd name="connsiteY1" fmla="*/ 190885 h 763538"/>
              <a:gd name="connsiteX2" fmla="*/ 1212787 w 1594556"/>
              <a:gd name="connsiteY2" fmla="*/ 0 h 763538"/>
              <a:gd name="connsiteX3" fmla="*/ 1594556 w 1594556"/>
              <a:gd name="connsiteY3" fmla="*/ 381769 h 763538"/>
              <a:gd name="connsiteX4" fmla="*/ 1212787 w 1594556"/>
              <a:gd name="connsiteY4" fmla="*/ 763538 h 763538"/>
              <a:gd name="connsiteX5" fmla="*/ 1212787 w 1594556"/>
              <a:gd name="connsiteY5" fmla="*/ 572654 h 763538"/>
              <a:gd name="connsiteX6" fmla="*/ 0 w 1594556"/>
              <a:gd name="connsiteY6" fmla="*/ 572654 h 763538"/>
              <a:gd name="connsiteX7" fmla="*/ 0 w 1594556"/>
              <a:gd name="connsiteY7" fmla="*/ 190885 h 763538"/>
              <a:gd name="connsiteX0" fmla="*/ 1743898 w 3338454"/>
              <a:gd name="connsiteY0" fmla="*/ 190885 h 1232920"/>
              <a:gd name="connsiteX1" fmla="*/ 2956685 w 3338454"/>
              <a:gd name="connsiteY1" fmla="*/ 190885 h 1232920"/>
              <a:gd name="connsiteX2" fmla="*/ 2956685 w 3338454"/>
              <a:gd name="connsiteY2" fmla="*/ 0 h 1232920"/>
              <a:gd name="connsiteX3" fmla="*/ 3338454 w 3338454"/>
              <a:gd name="connsiteY3" fmla="*/ 381769 h 1232920"/>
              <a:gd name="connsiteX4" fmla="*/ 2956685 w 3338454"/>
              <a:gd name="connsiteY4" fmla="*/ 763538 h 1232920"/>
              <a:gd name="connsiteX5" fmla="*/ 2956685 w 3338454"/>
              <a:gd name="connsiteY5" fmla="*/ 572654 h 1232920"/>
              <a:gd name="connsiteX6" fmla="*/ 1743898 w 3338454"/>
              <a:gd name="connsiteY6" fmla="*/ 572654 h 1232920"/>
              <a:gd name="connsiteX7" fmla="*/ 0 w 3338454"/>
              <a:gd name="connsiteY7" fmla="*/ 1230486 h 1232920"/>
              <a:gd name="connsiteX8" fmla="*/ 1743898 w 3338454"/>
              <a:gd name="connsiteY8" fmla="*/ 190885 h 1232920"/>
              <a:gd name="connsiteX0" fmla="*/ 1866047 w 3460603"/>
              <a:gd name="connsiteY0" fmla="*/ 190885 h 1616364"/>
              <a:gd name="connsiteX1" fmla="*/ 3078834 w 3460603"/>
              <a:gd name="connsiteY1" fmla="*/ 190885 h 1616364"/>
              <a:gd name="connsiteX2" fmla="*/ 3078834 w 3460603"/>
              <a:gd name="connsiteY2" fmla="*/ 0 h 1616364"/>
              <a:gd name="connsiteX3" fmla="*/ 3460603 w 3460603"/>
              <a:gd name="connsiteY3" fmla="*/ 381769 h 1616364"/>
              <a:gd name="connsiteX4" fmla="*/ 3078834 w 3460603"/>
              <a:gd name="connsiteY4" fmla="*/ 763538 h 1616364"/>
              <a:gd name="connsiteX5" fmla="*/ 3078834 w 3460603"/>
              <a:gd name="connsiteY5" fmla="*/ 572654 h 1616364"/>
              <a:gd name="connsiteX6" fmla="*/ 1866047 w 3460603"/>
              <a:gd name="connsiteY6" fmla="*/ 572654 h 1616364"/>
              <a:gd name="connsiteX7" fmla="*/ 333057 w 3460603"/>
              <a:gd name="connsiteY7" fmla="*/ 1593447 h 1616364"/>
              <a:gd name="connsiteX8" fmla="*/ 122149 w 3460603"/>
              <a:gd name="connsiteY8" fmla="*/ 1230486 h 1616364"/>
              <a:gd name="connsiteX9" fmla="*/ 1866047 w 3460603"/>
              <a:gd name="connsiteY9" fmla="*/ 190885 h 1616364"/>
              <a:gd name="connsiteX0" fmla="*/ 1866047 w 3460603"/>
              <a:gd name="connsiteY0" fmla="*/ 190885 h 1616364"/>
              <a:gd name="connsiteX1" fmla="*/ 3078834 w 3460603"/>
              <a:gd name="connsiteY1" fmla="*/ 190885 h 1616364"/>
              <a:gd name="connsiteX2" fmla="*/ 3078834 w 3460603"/>
              <a:gd name="connsiteY2" fmla="*/ 0 h 1616364"/>
              <a:gd name="connsiteX3" fmla="*/ 3460603 w 3460603"/>
              <a:gd name="connsiteY3" fmla="*/ 381769 h 1616364"/>
              <a:gd name="connsiteX4" fmla="*/ 3078834 w 3460603"/>
              <a:gd name="connsiteY4" fmla="*/ 763538 h 1616364"/>
              <a:gd name="connsiteX5" fmla="*/ 3078834 w 3460603"/>
              <a:gd name="connsiteY5" fmla="*/ 572654 h 1616364"/>
              <a:gd name="connsiteX6" fmla="*/ 1866047 w 3460603"/>
              <a:gd name="connsiteY6" fmla="*/ 572654 h 1616364"/>
              <a:gd name="connsiteX7" fmla="*/ 333057 w 3460603"/>
              <a:gd name="connsiteY7" fmla="*/ 1593447 h 1616364"/>
              <a:gd name="connsiteX8" fmla="*/ 122149 w 3460603"/>
              <a:gd name="connsiteY8" fmla="*/ 1230486 h 1616364"/>
              <a:gd name="connsiteX9" fmla="*/ 1866047 w 3460603"/>
              <a:gd name="connsiteY9" fmla="*/ 190885 h 1616364"/>
              <a:gd name="connsiteX0" fmla="*/ 1866047 w 3460603"/>
              <a:gd name="connsiteY0" fmla="*/ 190885 h 1616364"/>
              <a:gd name="connsiteX1" fmla="*/ 3078834 w 3460603"/>
              <a:gd name="connsiteY1" fmla="*/ 190885 h 1616364"/>
              <a:gd name="connsiteX2" fmla="*/ 3078834 w 3460603"/>
              <a:gd name="connsiteY2" fmla="*/ 0 h 1616364"/>
              <a:gd name="connsiteX3" fmla="*/ 3460603 w 3460603"/>
              <a:gd name="connsiteY3" fmla="*/ 381769 h 1616364"/>
              <a:gd name="connsiteX4" fmla="*/ 3078834 w 3460603"/>
              <a:gd name="connsiteY4" fmla="*/ 763538 h 1616364"/>
              <a:gd name="connsiteX5" fmla="*/ 3078834 w 3460603"/>
              <a:gd name="connsiteY5" fmla="*/ 572654 h 1616364"/>
              <a:gd name="connsiteX6" fmla="*/ 1866047 w 3460603"/>
              <a:gd name="connsiteY6" fmla="*/ 572654 h 1616364"/>
              <a:gd name="connsiteX7" fmla="*/ 333057 w 3460603"/>
              <a:gd name="connsiteY7" fmla="*/ 1593447 h 1616364"/>
              <a:gd name="connsiteX8" fmla="*/ 122149 w 3460603"/>
              <a:gd name="connsiteY8" fmla="*/ 1230486 h 1616364"/>
              <a:gd name="connsiteX9" fmla="*/ 1866047 w 3460603"/>
              <a:gd name="connsiteY9" fmla="*/ 190885 h 161636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1868339 w 3462895"/>
              <a:gd name="connsiteY6" fmla="*/ 572654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1868339 w 3462895"/>
              <a:gd name="connsiteY6" fmla="*/ 572654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1868339 w 3462895"/>
              <a:gd name="connsiteY6" fmla="*/ 572654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1868339 w 3462895"/>
              <a:gd name="connsiteY6" fmla="*/ 572654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2056607 w 3462895"/>
              <a:gd name="connsiteY6" fmla="*/ 572886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2056607 w 3462895"/>
              <a:gd name="connsiteY6" fmla="*/ 572886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2004829 w 3462895"/>
              <a:gd name="connsiteY6" fmla="*/ 654038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2004829 w 3462895"/>
              <a:gd name="connsiteY6" fmla="*/ 654038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386216 w 3428763"/>
              <a:gd name="connsiteY0" fmla="*/ 521654 h 1617292"/>
              <a:gd name="connsiteX1" fmla="*/ 3046994 w 3428763"/>
              <a:gd name="connsiteY1" fmla="*/ 190885 h 1617292"/>
              <a:gd name="connsiteX2" fmla="*/ 3046994 w 3428763"/>
              <a:gd name="connsiteY2" fmla="*/ 0 h 1617292"/>
              <a:gd name="connsiteX3" fmla="*/ 3428763 w 3428763"/>
              <a:gd name="connsiteY3" fmla="*/ 381769 h 1617292"/>
              <a:gd name="connsiteX4" fmla="*/ 3046994 w 3428763"/>
              <a:gd name="connsiteY4" fmla="*/ 763538 h 1617292"/>
              <a:gd name="connsiteX5" fmla="*/ 3046994 w 3428763"/>
              <a:gd name="connsiteY5" fmla="*/ 572654 h 1617292"/>
              <a:gd name="connsiteX6" fmla="*/ 1970697 w 3428763"/>
              <a:gd name="connsiteY6" fmla="*/ 654038 h 1617292"/>
              <a:gd name="connsiteX7" fmla="*/ 301217 w 3428763"/>
              <a:gd name="connsiteY7" fmla="*/ 1593447 h 1617292"/>
              <a:gd name="connsiteX8" fmla="*/ 90309 w 3428763"/>
              <a:gd name="connsiteY8" fmla="*/ 1230486 h 1617292"/>
              <a:gd name="connsiteX9" fmla="*/ 1386216 w 3428763"/>
              <a:gd name="connsiteY9" fmla="*/ 521654 h 1617292"/>
              <a:gd name="connsiteX0" fmla="*/ 1386216 w 3428763"/>
              <a:gd name="connsiteY0" fmla="*/ 521654 h 1617292"/>
              <a:gd name="connsiteX1" fmla="*/ 3046994 w 3428763"/>
              <a:gd name="connsiteY1" fmla="*/ 190885 h 1617292"/>
              <a:gd name="connsiteX2" fmla="*/ 3046994 w 3428763"/>
              <a:gd name="connsiteY2" fmla="*/ 0 h 1617292"/>
              <a:gd name="connsiteX3" fmla="*/ 3428763 w 3428763"/>
              <a:gd name="connsiteY3" fmla="*/ 381769 h 1617292"/>
              <a:gd name="connsiteX4" fmla="*/ 3046994 w 3428763"/>
              <a:gd name="connsiteY4" fmla="*/ 763538 h 1617292"/>
              <a:gd name="connsiteX5" fmla="*/ 3046994 w 3428763"/>
              <a:gd name="connsiteY5" fmla="*/ 572654 h 1617292"/>
              <a:gd name="connsiteX6" fmla="*/ 1970697 w 3428763"/>
              <a:gd name="connsiteY6" fmla="*/ 654038 h 1617292"/>
              <a:gd name="connsiteX7" fmla="*/ 301217 w 3428763"/>
              <a:gd name="connsiteY7" fmla="*/ 1593447 h 1617292"/>
              <a:gd name="connsiteX8" fmla="*/ 90309 w 3428763"/>
              <a:gd name="connsiteY8" fmla="*/ 1230486 h 1617292"/>
              <a:gd name="connsiteX9" fmla="*/ 1386216 w 3428763"/>
              <a:gd name="connsiteY9" fmla="*/ 521654 h 1617292"/>
              <a:gd name="connsiteX0" fmla="*/ 1386216 w 3428763"/>
              <a:gd name="connsiteY0" fmla="*/ 521654 h 1617292"/>
              <a:gd name="connsiteX1" fmla="*/ 3046994 w 3428763"/>
              <a:gd name="connsiteY1" fmla="*/ 190885 h 1617292"/>
              <a:gd name="connsiteX2" fmla="*/ 3046994 w 3428763"/>
              <a:gd name="connsiteY2" fmla="*/ 0 h 1617292"/>
              <a:gd name="connsiteX3" fmla="*/ 3428763 w 3428763"/>
              <a:gd name="connsiteY3" fmla="*/ 381769 h 1617292"/>
              <a:gd name="connsiteX4" fmla="*/ 3046994 w 3428763"/>
              <a:gd name="connsiteY4" fmla="*/ 763538 h 1617292"/>
              <a:gd name="connsiteX5" fmla="*/ 3046994 w 3428763"/>
              <a:gd name="connsiteY5" fmla="*/ 572654 h 1617292"/>
              <a:gd name="connsiteX6" fmla="*/ 1970697 w 3428763"/>
              <a:gd name="connsiteY6" fmla="*/ 654038 h 1617292"/>
              <a:gd name="connsiteX7" fmla="*/ 301217 w 3428763"/>
              <a:gd name="connsiteY7" fmla="*/ 1593447 h 1617292"/>
              <a:gd name="connsiteX8" fmla="*/ 90309 w 3428763"/>
              <a:gd name="connsiteY8" fmla="*/ 1230486 h 1617292"/>
              <a:gd name="connsiteX9" fmla="*/ 1386216 w 3428763"/>
              <a:gd name="connsiteY9" fmla="*/ 521654 h 1617292"/>
              <a:gd name="connsiteX0" fmla="*/ 1295907 w 3338454"/>
              <a:gd name="connsiteY0" fmla="*/ 521654 h 1593447"/>
              <a:gd name="connsiteX1" fmla="*/ 2956685 w 3338454"/>
              <a:gd name="connsiteY1" fmla="*/ 190885 h 1593447"/>
              <a:gd name="connsiteX2" fmla="*/ 2956685 w 3338454"/>
              <a:gd name="connsiteY2" fmla="*/ 0 h 1593447"/>
              <a:gd name="connsiteX3" fmla="*/ 3338454 w 3338454"/>
              <a:gd name="connsiteY3" fmla="*/ 381769 h 1593447"/>
              <a:gd name="connsiteX4" fmla="*/ 2956685 w 3338454"/>
              <a:gd name="connsiteY4" fmla="*/ 763538 h 1593447"/>
              <a:gd name="connsiteX5" fmla="*/ 2956685 w 3338454"/>
              <a:gd name="connsiteY5" fmla="*/ 572654 h 1593447"/>
              <a:gd name="connsiteX6" fmla="*/ 1880388 w 3338454"/>
              <a:gd name="connsiteY6" fmla="*/ 654038 h 1593447"/>
              <a:gd name="connsiteX7" fmla="*/ 210908 w 3338454"/>
              <a:gd name="connsiteY7" fmla="*/ 1593447 h 1593447"/>
              <a:gd name="connsiteX8" fmla="*/ 0 w 3338454"/>
              <a:gd name="connsiteY8" fmla="*/ 1230486 h 1593447"/>
              <a:gd name="connsiteX9" fmla="*/ 1295907 w 3338454"/>
              <a:gd name="connsiteY9" fmla="*/ 521654 h 1593447"/>
              <a:gd name="connsiteX0" fmla="*/ 1293145 w 3335692"/>
              <a:gd name="connsiteY0" fmla="*/ 521654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293145 w 3335692"/>
              <a:gd name="connsiteY9" fmla="*/ 521654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466800 w 3335692"/>
              <a:gd name="connsiteY9" fmla="*/ 392662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011311 w 3335692"/>
              <a:gd name="connsiteY9" fmla="*/ 598627 h 1593447"/>
              <a:gd name="connsiteX10" fmla="*/ 1466800 w 3335692"/>
              <a:gd name="connsiteY10" fmla="*/ 392662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011311 w 3335692"/>
              <a:gd name="connsiteY9" fmla="*/ 598627 h 1593447"/>
              <a:gd name="connsiteX10" fmla="*/ 1466800 w 3335692"/>
              <a:gd name="connsiteY10" fmla="*/ 392662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011311 w 3335692"/>
              <a:gd name="connsiteY9" fmla="*/ 598627 h 1593447"/>
              <a:gd name="connsiteX10" fmla="*/ 1466800 w 3335692"/>
              <a:gd name="connsiteY10" fmla="*/ 392662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743447 w 3335692"/>
              <a:gd name="connsiteY9" fmla="*/ 790260 h 1593447"/>
              <a:gd name="connsiteX10" fmla="*/ 1466800 w 3335692"/>
              <a:gd name="connsiteY10" fmla="*/ 392662 h 1593447"/>
              <a:gd name="connsiteX0" fmla="*/ 1815777 w 3335692"/>
              <a:gd name="connsiteY0" fmla="*/ 284190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743447 w 3335692"/>
              <a:gd name="connsiteY9" fmla="*/ 790260 h 1593447"/>
              <a:gd name="connsiteX10" fmla="*/ 1815777 w 3335692"/>
              <a:gd name="connsiteY10" fmla="*/ 284190 h 1593447"/>
              <a:gd name="connsiteX0" fmla="*/ 1818577 w 3335692"/>
              <a:gd name="connsiteY0" fmla="*/ 257429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743447 w 3335692"/>
              <a:gd name="connsiteY9" fmla="*/ 790260 h 1593447"/>
              <a:gd name="connsiteX10" fmla="*/ 1818577 w 3335692"/>
              <a:gd name="connsiteY10" fmla="*/ 257429 h 159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5692" h="1593447">
                <a:moveTo>
                  <a:pt x="1818577" y="257429"/>
                </a:moveTo>
                <a:cubicBezTo>
                  <a:pt x="2186990" y="157533"/>
                  <a:pt x="2751792" y="222699"/>
                  <a:pt x="2953923" y="190885"/>
                </a:cubicBezTo>
                <a:lnTo>
                  <a:pt x="2953923" y="0"/>
                </a:lnTo>
                <a:lnTo>
                  <a:pt x="3335692" y="381769"/>
                </a:lnTo>
                <a:lnTo>
                  <a:pt x="2953923" y="763538"/>
                </a:lnTo>
                <a:lnTo>
                  <a:pt x="2953923" y="572654"/>
                </a:lnTo>
                <a:cubicBezTo>
                  <a:pt x="2783170" y="540879"/>
                  <a:pt x="2335255" y="483906"/>
                  <a:pt x="1877626" y="654038"/>
                </a:cubicBezTo>
                <a:cubicBezTo>
                  <a:pt x="1419997" y="824170"/>
                  <a:pt x="530173" y="1483847"/>
                  <a:pt x="208146" y="1593447"/>
                </a:cubicBezTo>
                <a:lnTo>
                  <a:pt x="0" y="1235104"/>
                </a:lnTo>
                <a:cubicBezTo>
                  <a:pt x="505655" y="916865"/>
                  <a:pt x="440351" y="953206"/>
                  <a:pt x="743447" y="790260"/>
                </a:cubicBezTo>
                <a:cubicBezTo>
                  <a:pt x="1046543" y="627314"/>
                  <a:pt x="1450164" y="357325"/>
                  <a:pt x="1818577" y="257429"/>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25" name="Right Arrow 17"/>
          <p:cNvSpPr/>
          <p:nvPr/>
        </p:nvSpPr>
        <p:spPr bwMode="auto">
          <a:xfrm rot="19746339" flipV="1">
            <a:off x="2426130" y="4445549"/>
            <a:ext cx="3335692" cy="1593447"/>
          </a:xfrm>
          <a:custGeom>
            <a:avLst/>
            <a:gdLst>
              <a:gd name="connsiteX0" fmla="*/ 0 w 1594556"/>
              <a:gd name="connsiteY0" fmla="*/ 190885 h 763538"/>
              <a:gd name="connsiteX1" fmla="*/ 1212787 w 1594556"/>
              <a:gd name="connsiteY1" fmla="*/ 190885 h 763538"/>
              <a:gd name="connsiteX2" fmla="*/ 1212787 w 1594556"/>
              <a:gd name="connsiteY2" fmla="*/ 0 h 763538"/>
              <a:gd name="connsiteX3" fmla="*/ 1594556 w 1594556"/>
              <a:gd name="connsiteY3" fmla="*/ 381769 h 763538"/>
              <a:gd name="connsiteX4" fmla="*/ 1212787 w 1594556"/>
              <a:gd name="connsiteY4" fmla="*/ 763538 h 763538"/>
              <a:gd name="connsiteX5" fmla="*/ 1212787 w 1594556"/>
              <a:gd name="connsiteY5" fmla="*/ 572654 h 763538"/>
              <a:gd name="connsiteX6" fmla="*/ 0 w 1594556"/>
              <a:gd name="connsiteY6" fmla="*/ 572654 h 763538"/>
              <a:gd name="connsiteX7" fmla="*/ 0 w 1594556"/>
              <a:gd name="connsiteY7" fmla="*/ 190885 h 763538"/>
              <a:gd name="connsiteX0" fmla="*/ 1743898 w 3338454"/>
              <a:gd name="connsiteY0" fmla="*/ 190885 h 1232920"/>
              <a:gd name="connsiteX1" fmla="*/ 2956685 w 3338454"/>
              <a:gd name="connsiteY1" fmla="*/ 190885 h 1232920"/>
              <a:gd name="connsiteX2" fmla="*/ 2956685 w 3338454"/>
              <a:gd name="connsiteY2" fmla="*/ 0 h 1232920"/>
              <a:gd name="connsiteX3" fmla="*/ 3338454 w 3338454"/>
              <a:gd name="connsiteY3" fmla="*/ 381769 h 1232920"/>
              <a:gd name="connsiteX4" fmla="*/ 2956685 w 3338454"/>
              <a:gd name="connsiteY4" fmla="*/ 763538 h 1232920"/>
              <a:gd name="connsiteX5" fmla="*/ 2956685 w 3338454"/>
              <a:gd name="connsiteY5" fmla="*/ 572654 h 1232920"/>
              <a:gd name="connsiteX6" fmla="*/ 1743898 w 3338454"/>
              <a:gd name="connsiteY6" fmla="*/ 572654 h 1232920"/>
              <a:gd name="connsiteX7" fmla="*/ 0 w 3338454"/>
              <a:gd name="connsiteY7" fmla="*/ 1230486 h 1232920"/>
              <a:gd name="connsiteX8" fmla="*/ 1743898 w 3338454"/>
              <a:gd name="connsiteY8" fmla="*/ 190885 h 1232920"/>
              <a:gd name="connsiteX0" fmla="*/ 1866047 w 3460603"/>
              <a:gd name="connsiteY0" fmla="*/ 190885 h 1616364"/>
              <a:gd name="connsiteX1" fmla="*/ 3078834 w 3460603"/>
              <a:gd name="connsiteY1" fmla="*/ 190885 h 1616364"/>
              <a:gd name="connsiteX2" fmla="*/ 3078834 w 3460603"/>
              <a:gd name="connsiteY2" fmla="*/ 0 h 1616364"/>
              <a:gd name="connsiteX3" fmla="*/ 3460603 w 3460603"/>
              <a:gd name="connsiteY3" fmla="*/ 381769 h 1616364"/>
              <a:gd name="connsiteX4" fmla="*/ 3078834 w 3460603"/>
              <a:gd name="connsiteY4" fmla="*/ 763538 h 1616364"/>
              <a:gd name="connsiteX5" fmla="*/ 3078834 w 3460603"/>
              <a:gd name="connsiteY5" fmla="*/ 572654 h 1616364"/>
              <a:gd name="connsiteX6" fmla="*/ 1866047 w 3460603"/>
              <a:gd name="connsiteY6" fmla="*/ 572654 h 1616364"/>
              <a:gd name="connsiteX7" fmla="*/ 333057 w 3460603"/>
              <a:gd name="connsiteY7" fmla="*/ 1593447 h 1616364"/>
              <a:gd name="connsiteX8" fmla="*/ 122149 w 3460603"/>
              <a:gd name="connsiteY8" fmla="*/ 1230486 h 1616364"/>
              <a:gd name="connsiteX9" fmla="*/ 1866047 w 3460603"/>
              <a:gd name="connsiteY9" fmla="*/ 190885 h 1616364"/>
              <a:gd name="connsiteX0" fmla="*/ 1866047 w 3460603"/>
              <a:gd name="connsiteY0" fmla="*/ 190885 h 1616364"/>
              <a:gd name="connsiteX1" fmla="*/ 3078834 w 3460603"/>
              <a:gd name="connsiteY1" fmla="*/ 190885 h 1616364"/>
              <a:gd name="connsiteX2" fmla="*/ 3078834 w 3460603"/>
              <a:gd name="connsiteY2" fmla="*/ 0 h 1616364"/>
              <a:gd name="connsiteX3" fmla="*/ 3460603 w 3460603"/>
              <a:gd name="connsiteY3" fmla="*/ 381769 h 1616364"/>
              <a:gd name="connsiteX4" fmla="*/ 3078834 w 3460603"/>
              <a:gd name="connsiteY4" fmla="*/ 763538 h 1616364"/>
              <a:gd name="connsiteX5" fmla="*/ 3078834 w 3460603"/>
              <a:gd name="connsiteY5" fmla="*/ 572654 h 1616364"/>
              <a:gd name="connsiteX6" fmla="*/ 1866047 w 3460603"/>
              <a:gd name="connsiteY6" fmla="*/ 572654 h 1616364"/>
              <a:gd name="connsiteX7" fmla="*/ 333057 w 3460603"/>
              <a:gd name="connsiteY7" fmla="*/ 1593447 h 1616364"/>
              <a:gd name="connsiteX8" fmla="*/ 122149 w 3460603"/>
              <a:gd name="connsiteY8" fmla="*/ 1230486 h 1616364"/>
              <a:gd name="connsiteX9" fmla="*/ 1866047 w 3460603"/>
              <a:gd name="connsiteY9" fmla="*/ 190885 h 1616364"/>
              <a:gd name="connsiteX0" fmla="*/ 1866047 w 3460603"/>
              <a:gd name="connsiteY0" fmla="*/ 190885 h 1616364"/>
              <a:gd name="connsiteX1" fmla="*/ 3078834 w 3460603"/>
              <a:gd name="connsiteY1" fmla="*/ 190885 h 1616364"/>
              <a:gd name="connsiteX2" fmla="*/ 3078834 w 3460603"/>
              <a:gd name="connsiteY2" fmla="*/ 0 h 1616364"/>
              <a:gd name="connsiteX3" fmla="*/ 3460603 w 3460603"/>
              <a:gd name="connsiteY3" fmla="*/ 381769 h 1616364"/>
              <a:gd name="connsiteX4" fmla="*/ 3078834 w 3460603"/>
              <a:gd name="connsiteY4" fmla="*/ 763538 h 1616364"/>
              <a:gd name="connsiteX5" fmla="*/ 3078834 w 3460603"/>
              <a:gd name="connsiteY5" fmla="*/ 572654 h 1616364"/>
              <a:gd name="connsiteX6" fmla="*/ 1866047 w 3460603"/>
              <a:gd name="connsiteY6" fmla="*/ 572654 h 1616364"/>
              <a:gd name="connsiteX7" fmla="*/ 333057 w 3460603"/>
              <a:gd name="connsiteY7" fmla="*/ 1593447 h 1616364"/>
              <a:gd name="connsiteX8" fmla="*/ 122149 w 3460603"/>
              <a:gd name="connsiteY8" fmla="*/ 1230486 h 1616364"/>
              <a:gd name="connsiteX9" fmla="*/ 1866047 w 3460603"/>
              <a:gd name="connsiteY9" fmla="*/ 190885 h 161636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1868339 w 3462895"/>
              <a:gd name="connsiteY6" fmla="*/ 572654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1868339 w 3462895"/>
              <a:gd name="connsiteY6" fmla="*/ 572654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1868339 w 3462895"/>
              <a:gd name="connsiteY6" fmla="*/ 572654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1868339 w 3462895"/>
              <a:gd name="connsiteY6" fmla="*/ 572654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2056607 w 3462895"/>
              <a:gd name="connsiteY6" fmla="*/ 572886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2056607 w 3462895"/>
              <a:gd name="connsiteY6" fmla="*/ 572886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2004829 w 3462895"/>
              <a:gd name="connsiteY6" fmla="*/ 654038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868339 w 3462895"/>
              <a:gd name="connsiteY0" fmla="*/ 190885 h 1615924"/>
              <a:gd name="connsiteX1" fmla="*/ 3081126 w 3462895"/>
              <a:gd name="connsiteY1" fmla="*/ 190885 h 1615924"/>
              <a:gd name="connsiteX2" fmla="*/ 3081126 w 3462895"/>
              <a:gd name="connsiteY2" fmla="*/ 0 h 1615924"/>
              <a:gd name="connsiteX3" fmla="*/ 3462895 w 3462895"/>
              <a:gd name="connsiteY3" fmla="*/ 381769 h 1615924"/>
              <a:gd name="connsiteX4" fmla="*/ 3081126 w 3462895"/>
              <a:gd name="connsiteY4" fmla="*/ 763538 h 1615924"/>
              <a:gd name="connsiteX5" fmla="*/ 3081126 w 3462895"/>
              <a:gd name="connsiteY5" fmla="*/ 572654 h 1615924"/>
              <a:gd name="connsiteX6" fmla="*/ 2004829 w 3462895"/>
              <a:gd name="connsiteY6" fmla="*/ 654038 h 1615924"/>
              <a:gd name="connsiteX7" fmla="*/ 335349 w 3462895"/>
              <a:gd name="connsiteY7" fmla="*/ 1593447 h 1615924"/>
              <a:gd name="connsiteX8" fmla="*/ 124441 w 3462895"/>
              <a:gd name="connsiteY8" fmla="*/ 1230486 h 1615924"/>
              <a:gd name="connsiteX9" fmla="*/ 1868339 w 3462895"/>
              <a:gd name="connsiteY9" fmla="*/ 190885 h 1615924"/>
              <a:gd name="connsiteX0" fmla="*/ 1386216 w 3428763"/>
              <a:gd name="connsiteY0" fmla="*/ 521654 h 1617292"/>
              <a:gd name="connsiteX1" fmla="*/ 3046994 w 3428763"/>
              <a:gd name="connsiteY1" fmla="*/ 190885 h 1617292"/>
              <a:gd name="connsiteX2" fmla="*/ 3046994 w 3428763"/>
              <a:gd name="connsiteY2" fmla="*/ 0 h 1617292"/>
              <a:gd name="connsiteX3" fmla="*/ 3428763 w 3428763"/>
              <a:gd name="connsiteY3" fmla="*/ 381769 h 1617292"/>
              <a:gd name="connsiteX4" fmla="*/ 3046994 w 3428763"/>
              <a:gd name="connsiteY4" fmla="*/ 763538 h 1617292"/>
              <a:gd name="connsiteX5" fmla="*/ 3046994 w 3428763"/>
              <a:gd name="connsiteY5" fmla="*/ 572654 h 1617292"/>
              <a:gd name="connsiteX6" fmla="*/ 1970697 w 3428763"/>
              <a:gd name="connsiteY6" fmla="*/ 654038 h 1617292"/>
              <a:gd name="connsiteX7" fmla="*/ 301217 w 3428763"/>
              <a:gd name="connsiteY7" fmla="*/ 1593447 h 1617292"/>
              <a:gd name="connsiteX8" fmla="*/ 90309 w 3428763"/>
              <a:gd name="connsiteY8" fmla="*/ 1230486 h 1617292"/>
              <a:gd name="connsiteX9" fmla="*/ 1386216 w 3428763"/>
              <a:gd name="connsiteY9" fmla="*/ 521654 h 1617292"/>
              <a:gd name="connsiteX0" fmla="*/ 1386216 w 3428763"/>
              <a:gd name="connsiteY0" fmla="*/ 521654 h 1617292"/>
              <a:gd name="connsiteX1" fmla="*/ 3046994 w 3428763"/>
              <a:gd name="connsiteY1" fmla="*/ 190885 h 1617292"/>
              <a:gd name="connsiteX2" fmla="*/ 3046994 w 3428763"/>
              <a:gd name="connsiteY2" fmla="*/ 0 h 1617292"/>
              <a:gd name="connsiteX3" fmla="*/ 3428763 w 3428763"/>
              <a:gd name="connsiteY3" fmla="*/ 381769 h 1617292"/>
              <a:gd name="connsiteX4" fmla="*/ 3046994 w 3428763"/>
              <a:gd name="connsiteY4" fmla="*/ 763538 h 1617292"/>
              <a:gd name="connsiteX5" fmla="*/ 3046994 w 3428763"/>
              <a:gd name="connsiteY5" fmla="*/ 572654 h 1617292"/>
              <a:gd name="connsiteX6" fmla="*/ 1970697 w 3428763"/>
              <a:gd name="connsiteY6" fmla="*/ 654038 h 1617292"/>
              <a:gd name="connsiteX7" fmla="*/ 301217 w 3428763"/>
              <a:gd name="connsiteY7" fmla="*/ 1593447 h 1617292"/>
              <a:gd name="connsiteX8" fmla="*/ 90309 w 3428763"/>
              <a:gd name="connsiteY8" fmla="*/ 1230486 h 1617292"/>
              <a:gd name="connsiteX9" fmla="*/ 1386216 w 3428763"/>
              <a:gd name="connsiteY9" fmla="*/ 521654 h 1617292"/>
              <a:gd name="connsiteX0" fmla="*/ 1386216 w 3428763"/>
              <a:gd name="connsiteY0" fmla="*/ 521654 h 1617292"/>
              <a:gd name="connsiteX1" fmla="*/ 3046994 w 3428763"/>
              <a:gd name="connsiteY1" fmla="*/ 190885 h 1617292"/>
              <a:gd name="connsiteX2" fmla="*/ 3046994 w 3428763"/>
              <a:gd name="connsiteY2" fmla="*/ 0 h 1617292"/>
              <a:gd name="connsiteX3" fmla="*/ 3428763 w 3428763"/>
              <a:gd name="connsiteY3" fmla="*/ 381769 h 1617292"/>
              <a:gd name="connsiteX4" fmla="*/ 3046994 w 3428763"/>
              <a:gd name="connsiteY4" fmla="*/ 763538 h 1617292"/>
              <a:gd name="connsiteX5" fmla="*/ 3046994 w 3428763"/>
              <a:gd name="connsiteY5" fmla="*/ 572654 h 1617292"/>
              <a:gd name="connsiteX6" fmla="*/ 1970697 w 3428763"/>
              <a:gd name="connsiteY6" fmla="*/ 654038 h 1617292"/>
              <a:gd name="connsiteX7" fmla="*/ 301217 w 3428763"/>
              <a:gd name="connsiteY7" fmla="*/ 1593447 h 1617292"/>
              <a:gd name="connsiteX8" fmla="*/ 90309 w 3428763"/>
              <a:gd name="connsiteY8" fmla="*/ 1230486 h 1617292"/>
              <a:gd name="connsiteX9" fmla="*/ 1386216 w 3428763"/>
              <a:gd name="connsiteY9" fmla="*/ 521654 h 1617292"/>
              <a:gd name="connsiteX0" fmla="*/ 1295907 w 3338454"/>
              <a:gd name="connsiteY0" fmla="*/ 521654 h 1593447"/>
              <a:gd name="connsiteX1" fmla="*/ 2956685 w 3338454"/>
              <a:gd name="connsiteY1" fmla="*/ 190885 h 1593447"/>
              <a:gd name="connsiteX2" fmla="*/ 2956685 w 3338454"/>
              <a:gd name="connsiteY2" fmla="*/ 0 h 1593447"/>
              <a:gd name="connsiteX3" fmla="*/ 3338454 w 3338454"/>
              <a:gd name="connsiteY3" fmla="*/ 381769 h 1593447"/>
              <a:gd name="connsiteX4" fmla="*/ 2956685 w 3338454"/>
              <a:gd name="connsiteY4" fmla="*/ 763538 h 1593447"/>
              <a:gd name="connsiteX5" fmla="*/ 2956685 w 3338454"/>
              <a:gd name="connsiteY5" fmla="*/ 572654 h 1593447"/>
              <a:gd name="connsiteX6" fmla="*/ 1880388 w 3338454"/>
              <a:gd name="connsiteY6" fmla="*/ 654038 h 1593447"/>
              <a:gd name="connsiteX7" fmla="*/ 210908 w 3338454"/>
              <a:gd name="connsiteY7" fmla="*/ 1593447 h 1593447"/>
              <a:gd name="connsiteX8" fmla="*/ 0 w 3338454"/>
              <a:gd name="connsiteY8" fmla="*/ 1230486 h 1593447"/>
              <a:gd name="connsiteX9" fmla="*/ 1295907 w 3338454"/>
              <a:gd name="connsiteY9" fmla="*/ 521654 h 1593447"/>
              <a:gd name="connsiteX0" fmla="*/ 1293145 w 3335692"/>
              <a:gd name="connsiteY0" fmla="*/ 521654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293145 w 3335692"/>
              <a:gd name="connsiteY9" fmla="*/ 521654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466800 w 3335692"/>
              <a:gd name="connsiteY9" fmla="*/ 392662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011311 w 3335692"/>
              <a:gd name="connsiteY9" fmla="*/ 598627 h 1593447"/>
              <a:gd name="connsiteX10" fmla="*/ 1466800 w 3335692"/>
              <a:gd name="connsiteY10" fmla="*/ 392662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011311 w 3335692"/>
              <a:gd name="connsiteY9" fmla="*/ 598627 h 1593447"/>
              <a:gd name="connsiteX10" fmla="*/ 1466800 w 3335692"/>
              <a:gd name="connsiteY10" fmla="*/ 392662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1011311 w 3335692"/>
              <a:gd name="connsiteY9" fmla="*/ 598627 h 1593447"/>
              <a:gd name="connsiteX10" fmla="*/ 1466800 w 3335692"/>
              <a:gd name="connsiteY10" fmla="*/ 392662 h 1593447"/>
              <a:gd name="connsiteX0" fmla="*/ 1466800 w 3335692"/>
              <a:gd name="connsiteY0" fmla="*/ 392662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743447 w 3335692"/>
              <a:gd name="connsiteY9" fmla="*/ 790260 h 1593447"/>
              <a:gd name="connsiteX10" fmla="*/ 1466800 w 3335692"/>
              <a:gd name="connsiteY10" fmla="*/ 392662 h 1593447"/>
              <a:gd name="connsiteX0" fmla="*/ 1815777 w 3335692"/>
              <a:gd name="connsiteY0" fmla="*/ 284190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743447 w 3335692"/>
              <a:gd name="connsiteY9" fmla="*/ 790260 h 1593447"/>
              <a:gd name="connsiteX10" fmla="*/ 1815777 w 3335692"/>
              <a:gd name="connsiteY10" fmla="*/ 284190 h 1593447"/>
              <a:gd name="connsiteX0" fmla="*/ 1818577 w 3335692"/>
              <a:gd name="connsiteY0" fmla="*/ 257429 h 1593447"/>
              <a:gd name="connsiteX1" fmla="*/ 2953923 w 3335692"/>
              <a:gd name="connsiteY1" fmla="*/ 190885 h 1593447"/>
              <a:gd name="connsiteX2" fmla="*/ 2953923 w 3335692"/>
              <a:gd name="connsiteY2" fmla="*/ 0 h 1593447"/>
              <a:gd name="connsiteX3" fmla="*/ 3335692 w 3335692"/>
              <a:gd name="connsiteY3" fmla="*/ 381769 h 1593447"/>
              <a:gd name="connsiteX4" fmla="*/ 2953923 w 3335692"/>
              <a:gd name="connsiteY4" fmla="*/ 763538 h 1593447"/>
              <a:gd name="connsiteX5" fmla="*/ 2953923 w 3335692"/>
              <a:gd name="connsiteY5" fmla="*/ 572654 h 1593447"/>
              <a:gd name="connsiteX6" fmla="*/ 1877626 w 3335692"/>
              <a:gd name="connsiteY6" fmla="*/ 654038 h 1593447"/>
              <a:gd name="connsiteX7" fmla="*/ 208146 w 3335692"/>
              <a:gd name="connsiteY7" fmla="*/ 1593447 h 1593447"/>
              <a:gd name="connsiteX8" fmla="*/ 0 w 3335692"/>
              <a:gd name="connsiteY8" fmla="*/ 1235104 h 1593447"/>
              <a:gd name="connsiteX9" fmla="*/ 743447 w 3335692"/>
              <a:gd name="connsiteY9" fmla="*/ 790260 h 1593447"/>
              <a:gd name="connsiteX10" fmla="*/ 1818577 w 3335692"/>
              <a:gd name="connsiteY10" fmla="*/ 257429 h 159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5692" h="1593447">
                <a:moveTo>
                  <a:pt x="1818577" y="257429"/>
                </a:moveTo>
                <a:cubicBezTo>
                  <a:pt x="2186990" y="157533"/>
                  <a:pt x="2751792" y="222699"/>
                  <a:pt x="2953923" y="190885"/>
                </a:cubicBezTo>
                <a:lnTo>
                  <a:pt x="2953923" y="0"/>
                </a:lnTo>
                <a:lnTo>
                  <a:pt x="3335692" y="381769"/>
                </a:lnTo>
                <a:lnTo>
                  <a:pt x="2953923" y="763538"/>
                </a:lnTo>
                <a:lnTo>
                  <a:pt x="2953923" y="572654"/>
                </a:lnTo>
                <a:cubicBezTo>
                  <a:pt x="2783170" y="540879"/>
                  <a:pt x="2335255" y="483906"/>
                  <a:pt x="1877626" y="654038"/>
                </a:cubicBezTo>
                <a:cubicBezTo>
                  <a:pt x="1419997" y="824170"/>
                  <a:pt x="530173" y="1483847"/>
                  <a:pt x="208146" y="1593447"/>
                </a:cubicBezTo>
                <a:lnTo>
                  <a:pt x="0" y="1235104"/>
                </a:lnTo>
                <a:cubicBezTo>
                  <a:pt x="505655" y="916865"/>
                  <a:pt x="440351" y="953206"/>
                  <a:pt x="743447" y="790260"/>
                </a:cubicBezTo>
                <a:cubicBezTo>
                  <a:pt x="1046543" y="627314"/>
                  <a:pt x="1450164" y="357325"/>
                  <a:pt x="1818577" y="257429"/>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4" name="Title 3"/>
          <p:cNvSpPr>
            <a:spLocks noGrp="1"/>
          </p:cNvSpPr>
          <p:nvPr>
            <p:ph type="title"/>
          </p:nvPr>
        </p:nvSpPr>
        <p:spPr/>
        <p:txBody>
          <a:bodyPr/>
          <a:lstStyle/>
          <a:p>
            <a:r>
              <a:rPr lang="en-US" dirty="0" smtClean="0"/>
              <a:t>FIDA Means One Card</a:t>
            </a:r>
            <a:endParaRPr lang="en-US"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95306"/>
            <a:ext cx="1785856" cy="12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YS Benefit ID Card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32686"/>
            <a:ext cx="1785856" cy="113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eneric Part D 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075" y="2195306"/>
            <a:ext cx="1866370" cy="115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7"/>
          <p:cNvSpPr>
            <a:spLocks noChangeArrowheads="1"/>
          </p:cNvSpPr>
          <p:nvPr/>
        </p:nvSpPr>
        <p:spPr bwMode="auto">
          <a:xfrm>
            <a:off x="2635075" y="3532686"/>
            <a:ext cx="1866370" cy="1137267"/>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200" dirty="0" err="1">
                <a:latin typeface="Impact" pitchFamily="34" charset="0"/>
              </a:rPr>
              <a:t>SeniorHealthChoiceWell-PlusCare</a:t>
            </a:r>
            <a:endParaRPr lang="en-US" altLang="en-US" sz="1200" dirty="0">
              <a:latin typeface="Impact" pitchFamily="34" charset="0"/>
            </a:endParaRPr>
          </a:p>
          <a:p>
            <a:pPr eaLnBrk="1" hangingPunct="1">
              <a:spcBef>
                <a:spcPct val="0"/>
              </a:spcBef>
              <a:buClrTx/>
              <a:buSzTx/>
              <a:buFontTx/>
              <a:buNone/>
            </a:pPr>
            <a:r>
              <a:rPr lang="en-US" altLang="en-US" sz="1100" dirty="0"/>
              <a:t>MLTC Plan</a:t>
            </a:r>
          </a:p>
          <a:p>
            <a:pPr eaLnBrk="1" hangingPunct="1">
              <a:spcBef>
                <a:spcPct val="0"/>
              </a:spcBef>
              <a:buClrTx/>
              <a:buSzTx/>
              <a:buFontTx/>
              <a:buNone/>
            </a:pPr>
            <a:r>
              <a:rPr lang="en-US" altLang="en-US" sz="1100" dirty="0">
                <a:latin typeface="Courier New" pitchFamily="49" charset="0"/>
              </a:rPr>
              <a:t>John Doe</a:t>
            </a:r>
          </a:p>
          <a:p>
            <a:pPr eaLnBrk="1" hangingPunct="1">
              <a:spcBef>
                <a:spcPct val="0"/>
              </a:spcBef>
              <a:buClrTx/>
              <a:buSzTx/>
              <a:buFontTx/>
              <a:buNone/>
            </a:pPr>
            <a:r>
              <a:rPr lang="en-US" altLang="en-US" sz="1100" dirty="0">
                <a:latin typeface="Courier New" pitchFamily="49" charset="0"/>
              </a:rPr>
              <a:t>Member ID: 123456ABC</a:t>
            </a:r>
          </a:p>
        </p:txBody>
      </p:sp>
      <p:sp>
        <p:nvSpPr>
          <p:cNvPr id="9" name="AutoShape 8"/>
          <p:cNvSpPr>
            <a:spLocks noChangeArrowheads="1"/>
          </p:cNvSpPr>
          <p:nvPr/>
        </p:nvSpPr>
        <p:spPr bwMode="auto">
          <a:xfrm>
            <a:off x="685800" y="4918232"/>
            <a:ext cx="1866370" cy="1137267"/>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200" b="1" dirty="0" err="1">
                <a:latin typeface="Verdana" pitchFamily="34" charset="0"/>
              </a:rPr>
              <a:t>Medigap</a:t>
            </a:r>
            <a:endParaRPr lang="en-US" altLang="en-US" sz="1200" b="1" dirty="0">
              <a:latin typeface="Verdana" pitchFamily="34" charset="0"/>
            </a:endParaRPr>
          </a:p>
          <a:p>
            <a:pPr eaLnBrk="1" hangingPunct="1">
              <a:spcBef>
                <a:spcPct val="0"/>
              </a:spcBef>
              <a:buClrTx/>
              <a:buSzTx/>
              <a:buFontTx/>
              <a:buNone/>
            </a:pPr>
            <a:r>
              <a:rPr lang="en-US" altLang="en-US" sz="1100" dirty="0"/>
              <a:t>Plan F</a:t>
            </a:r>
          </a:p>
          <a:p>
            <a:pPr eaLnBrk="1" hangingPunct="1">
              <a:spcBef>
                <a:spcPct val="0"/>
              </a:spcBef>
              <a:buClrTx/>
              <a:buSzTx/>
              <a:buFontTx/>
              <a:buNone/>
            </a:pPr>
            <a:r>
              <a:rPr lang="en-US" altLang="en-US" sz="1100" dirty="0">
                <a:latin typeface="Courier New" pitchFamily="49" charset="0"/>
              </a:rPr>
              <a:t>John Doe</a:t>
            </a:r>
          </a:p>
          <a:p>
            <a:pPr eaLnBrk="1" hangingPunct="1">
              <a:spcBef>
                <a:spcPct val="0"/>
              </a:spcBef>
              <a:buClrTx/>
              <a:buSzTx/>
              <a:buFontTx/>
              <a:buNone/>
            </a:pPr>
            <a:r>
              <a:rPr lang="en-US" altLang="en-US" sz="1100" dirty="0">
                <a:latin typeface="Courier New" pitchFamily="49" charset="0"/>
              </a:rPr>
              <a:t>Member ID: 123456ABC</a:t>
            </a:r>
          </a:p>
          <a:p>
            <a:pPr eaLnBrk="1" hangingPunct="1">
              <a:spcBef>
                <a:spcPct val="0"/>
              </a:spcBef>
              <a:buClrTx/>
              <a:buSzTx/>
              <a:buFontTx/>
              <a:buNone/>
            </a:pPr>
            <a:endParaRPr lang="en-US" altLang="en-US" sz="1100" dirty="0">
              <a:latin typeface="Courier New" pitchFamily="49" charset="0"/>
            </a:endParaRPr>
          </a:p>
          <a:p>
            <a:pPr eaLnBrk="1" hangingPunct="1">
              <a:spcBef>
                <a:spcPct val="0"/>
              </a:spcBef>
              <a:buClrTx/>
              <a:buSzTx/>
              <a:buFontTx/>
              <a:buNone/>
            </a:pPr>
            <a:r>
              <a:rPr lang="en-US" altLang="en-US" sz="1100" dirty="0">
                <a:latin typeface="Courier New" pitchFamily="49" charset="0"/>
              </a:rPr>
              <a:t>  </a:t>
            </a:r>
            <a:r>
              <a:rPr lang="en-US" altLang="en-US" sz="1100" b="1" dirty="0">
                <a:solidFill>
                  <a:srgbClr val="FF0000"/>
                </a:solidFill>
                <a:latin typeface="Courier New" pitchFamily="49" charset="0"/>
              </a:rPr>
              <a:t> </a:t>
            </a:r>
          </a:p>
        </p:txBody>
      </p:sp>
      <p:sp>
        <p:nvSpPr>
          <p:cNvPr id="13" name="AutoShape 7"/>
          <p:cNvSpPr>
            <a:spLocks noChangeArrowheads="1"/>
          </p:cNvSpPr>
          <p:nvPr/>
        </p:nvSpPr>
        <p:spPr bwMode="auto">
          <a:xfrm>
            <a:off x="5808324" y="3303538"/>
            <a:ext cx="2649876" cy="1614694"/>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800" dirty="0" err="1">
                <a:latin typeface="Impact" pitchFamily="34" charset="0"/>
              </a:rPr>
              <a:t>SeniorHealthChoiceWell-</a:t>
            </a:r>
            <a:r>
              <a:rPr lang="en-US" altLang="en-US" sz="1800" dirty="0" err="1" smtClean="0">
                <a:latin typeface="Impact" pitchFamily="34" charset="0"/>
              </a:rPr>
              <a:t>PlusCare</a:t>
            </a:r>
            <a:r>
              <a:rPr lang="en-US" altLang="en-US" sz="1800" dirty="0" smtClean="0">
                <a:latin typeface="Impact" pitchFamily="34" charset="0"/>
              </a:rPr>
              <a:t> </a:t>
            </a:r>
            <a:r>
              <a:rPr lang="en-US" altLang="en-US" sz="2800" dirty="0" smtClean="0">
                <a:latin typeface="Impact" pitchFamily="34" charset="0"/>
              </a:rPr>
              <a:t>FIDA</a:t>
            </a:r>
            <a:endParaRPr lang="en-US" altLang="en-US" sz="1800" dirty="0">
              <a:latin typeface="Impact" pitchFamily="34" charset="0"/>
            </a:endParaRPr>
          </a:p>
          <a:p>
            <a:pPr eaLnBrk="1" hangingPunct="1">
              <a:spcBef>
                <a:spcPct val="0"/>
              </a:spcBef>
              <a:buClrTx/>
              <a:buSzTx/>
              <a:buFontTx/>
              <a:buNone/>
            </a:pPr>
            <a:r>
              <a:rPr lang="en-US" altLang="en-US" sz="1600" dirty="0" smtClean="0"/>
              <a:t>FIDA Plan</a:t>
            </a:r>
            <a:endParaRPr lang="en-US" altLang="en-US" sz="1600" dirty="0"/>
          </a:p>
          <a:p>
            <a:pPr eaLnBrk="1" hangingPunct="1">
              <a:spcBef>
                <a:spcPct val="0"/>
              </a:spcBef>
              <a:buClrTx/>
              <a:buSzTx/>
              <a:buFontTx/>
              <a:buNone/>
            </a:pPr>
            <a:r>
              <a:rPr lang="en-US" altLang="en-US" sz="1600" dirty="0">
                <a:latin typeface="Courier New" pitchFamily="49" charset="0"/>
              </a:rPr>
              <a:t>John Doe</a:t>
            </a:r>
          </a:p>
          <a:p>
            <a:pPr eaLnBrk="1" hangingPunct="1">
              <a:spcBef>
                <a:spcPct val="0"/>
              </a:spcBef>
              <a:buClrTx/>
              <a:buSzTx/>
              <a:buFontTx/>
              <a:buNone/>
            </a:pPr>
            <a:r>
              <a:rPr lang="en-US" altLang="en-US" sz="1600" dirty="0">
                <a:latin typeface="Courier New" pitchFamily="49" charset="0"/>
              </a:rPr>
              <a:t>Member ID: 123456ABC</a:t>
            </a:r>
          </a:p>
        </p:txBody>
      </p:sp>
      <p:sp>
        <p:nvSpPr>
          <p:cNvPr id="2" name="Slide Number Placeholder 1"/>
          <p:cNvSpPr>
            <a:spLocks noGrp="1"/>
          </p:cNvSpPr>
          <p:nvPr>
            <p:ph type="sldNum" sz="quarter" idx="12"/>
          </p:nvPr>
        </p:nvSpPr>
        <p:spPr/>
        <p:txBody>
          <a:bodyPr/>
          <a:lstStyle/>
          <a:p>
            <a:pPr>
              <a:defRPr/>
            </a:pPr>
            <a:fld id="{FA9DE49B-3CFF-48D3-956C-AFE0666D0030}" type="slidenum">
              <a:rPr lang="en-US" smtClean="0"/>
              <a:pPr>
                <a:defRPr/>
              </a:pPr>
              <a:t>18</a:t>
            </a:fld>
            <a:endParaRPr lang="en-US" dirty="0"/>
          </a:p>
        </p:txBody>
      </p:sp>
    </p:spTree>
    <p:extLst>
      <p:ext uri="{BB962C8B-B14F-4D97-AF65-F5344CB8AC3E}">
        <p14:creationId xmlns:p14="http://schemas.microsoft.com/office/powerpoint/2010/main" val="288828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48509"/>
            <a:ext cx="7772400" cy="5103002"/>
          </a:xfrm>
        </p:spPr>
        <p:txBody>
          <a:bodyPr>
            <a:normAutofit fontScale="92500" lnSpcReduction="10000"/>
          </a:bodyPr>
          <a:lstStyle/>
          <a:p>
            <a:r>
              <a:rPr lang="en-US" b="1" dirty="0" smtClean="0"/>
              <a:t>FIDA is not mandatory</a:t>
            </a:r>
            <a:r>
              <a:rPr lang="en-US" dirty="0" smtClean="0"/>
              <a:t>.  You have the right to opt out. BUT if you don’t opt out you will be “passively enrolled” into a FIDA plan. </a:t>
            </a:r>
          </a:p>
          <a:p>
            <a:r>
              <a:rPr lang="en-US" b="1" dirty="0" smtClean="0"/>
              <a:t>100,000 </a:t>
            </a:r>
            <a:r>
              <a:rPr lang="en-US" dirty="0" smtClean="0"/>
              <a:t>MLTC members in NYC received notice of FIDA </a:t>
            </a:r>
          </a:p>
          <a:p>
            <a:pPr lvl="1"/>
            <a:r>
              <a:rPr lang="en-US" b="1" dirty="0" smtClean="0"/>
              <a:t>41,906 </a:t>
            </a:r>
            <a:r>
              <a:rPr lang="en-US" b="1" dirty="0" smtClean="0"/>
              <a:t>have OPTED OUT   </a:t>
            </a:r>
          </a:p>
          <a:p>
            <a:pPr lvl="1"/>
            <a:r>
              <a:rPr lang="en-US" dirty="0" smtClean="0"/>
              <a:t>   </a:t>
            </a:r>
            <a:r>
              <a:rPr lang="en-US" b="1" dirty="0" smtClean="0"/>
              <a:t>4,158</a:t>
            </a:r>
            <a:r>
              <a:rPr lang="en-US" dirty="0" smtClean="0"/>
              <a:t> </a:t>
            </a:r>
            <a:r>
              <a:rPr lang="en-US" dirty="0" smtClean="0"/>
              <a:t>are enrolled in FIDA as of April </a:t>
            </a:r>
            <a:r>
              <a:rPr lang="en-US" dirty="0" smtClean="0"/>
              <a:t>2015</a:t>
            </a:r>
          </a:p>
          <a:p>
            <a:r>
              <a:rPr lang="en-US" dirty="0" smtClean="0"/>
              <a:t>Almost </a:t>
            </a:r>
            <a:r>
              <a:rPr lang="en-US" b="1" dirty="0" smtClean="0"/>
              <a:t>70,000 </a:t>
            </a:r>
            <a:r>
              <a:rPr lang="en-US" dirty="0" smtClean="0"/>
              <a:t>MLTC members in NYC &amp; Nassau will automatically be enrolled in a FIDA plan sometime in 2015 </a:t>
            </a:r>
            <a:r>
              <a:rPr lang="en-US" i="1" dirty="0" smtClean="0"/>
              <a:t>unless </a:t>
            </a:r>
            <a:r>
              <a:rPr lang="en-US" dirty="0" smtClean="0"/>
              <a:t>they opt out</a:t>
            </a:r>
          </a:p>
          <a:p>
            <a:pPr lvl="1"/>
            <a:r>
              <a:rPr lang="en-US" dirty="0" smtClean="0"/>
              <a:t>April </a:t>
            </a:r>
            <a:r>
              <a:rPr lang="en-US" dirty="0"/>
              <a:t>1, 2015  - </a:t>
            </a:r>
            <a:r>
              <a:rPr lang="en-US" b="1" dirty="0" smtClean="0"/>
              <a:t>2,500 </a:t>
            </a:r>
            <a:r>
              <a:rPr lang="en-US" dirty="0" smtClean="0"/>
              <a:t>MLTC </a:t>
            </a:r>
            <a:r>
              <a:rPr lang="en-US" dirty="0"/>
              <a:t>members </a:t>
            </a:r>
            <a:r>
              <a:rPr lang="en-US" dirty="0" smtClean="0"/>
              <a:t> were </a:t>
            </a:r>
            <a:r>
              <a:rPr lang="en-US" dirty="0"/>
              <a:t>AUTOMATICALLY ASSIGNED to FIDA plans because they did not opt out. </a:t>
            </a:r>
            <a:endParaRPr lang="en-US" dirty="0" smtClean="0"/>
          </a:p>
          <a:p>
            <a:pPr lvl="1"/>
            <a:r>
              <a:rPr lang="en-US" dirty="0" smtClean="0"/>
              <a:t>April 1 – April 18</a:t>
            </a:r>
            <a:r>
              <a:rPr lang="en-US" baseline="30000" dirty="0" smtClean="0"/>
              <a:t>th</a:t>
            </a:r>
            <a:r>
              <a:rPr lang="en-US" dirty="0" smtClean="0"/>
              <a:t> – </a:t>
            </a:r>
            <a:r>
              <a:rPr lang="en-US" b="1" dirty="0" smtClean="0"/>
              <a:t>1,101 </a:t>
            </a:r>
            <a:r>
              <a:rPr lang="en-US" dirty="0" smtClean="0"/>
              <a:t>have </a:t>
            </a:r>
            <a:r>
              <a:rPr lang="en-US" dirty="0" err="1" smtClean="0"/>
              <a:t>disenrolled</a:t>
            </a:r>
            <a:r>
              <a:rPr lang="en-US" dirty="0" smtClean="0"/>
              <a:t> for May 1, 2015</a:t>
            </a:r>
            <a:endParaRPr lang="en-US" dirty="0"/>
          </a:p>
          <a:p>
            <a:pPr lvl="1"/>
            <a:r>
              <a:rPr lang="en-US" dirty="0" smtClean="0"/>
              <a:t>May </a:t>
            </a:r>
            <a:r>
              <a:rPr lang="en-US" dirty="0"/>
              <a:t>1, 2015  - </a:t>
            </a:r>
            <a:r>
              <a:rPr lang="en-US" b="1" dirty="0" smtClean="0"/>
              <a:t>3</a:t>
            </a:r>
            <a:r>
              <a:rPr lang="en-US" b="1" dirty="0" smtClean="0"/>
              <a:t>,733 </a:t>
            </a:r>
            <a:r>
              <a:rPr lang="en-US" dirty="0"/>
              <a:t>MLTC members </a:t>
            </a:r>
            <a:r>
              <a:rPr lang="en-US" dirty="0" smtClean="0"/>
              <a:t> will </a:t>
            </a:r>
            <a:r>
              <a:rPr lang="en-US" dirty="0"/>
              <a:t>be automatically assigned to FIDA plans – because didn’t opt </a:t>
            </a:r>
            <a:r>
              <a:rPr lang="en-US" dirty="0" smtClean="0"/>
              <a:t>out</a:t>
            </a:r>
          </a:p>
          <a:p>
            <a:pPr lvl="1"/>
            <a:r>
              <a:rPr lang="en-US" dirty="0" smtClean="0"/>
              <a:t>June – - Passive enrollment is SUSPENDED </a:t>
            </a:r>
          </a:p>
          <a:p>
            <a:pPr lvl="1"/>
            <a:r>
              <a:rPr lang="en-US" dirty="0" smtClean="0"/>
              <a:t>July - September 2015 – estimated 30,000 MLTC members </a:t>
            </a:r>
            <a:br>
              <a:rPr lang="en-US" dirty="0" smtClean="0"/>
            </a:br>
            <a:r>
              <a:rPr lang="en-US" dirty="0" smtClean="0"/>
              <a:t>will be passively enrolled</a:t>
            </a:r>
            <a:endParaRPr lang="en-US" dirty="0"/>
          </a:p>
          <a:p>
            <a:pPr lvl="2"/>
            <a:endParaRPr lang="en-US" dirty="0" smtClean="0"/>
          </a:p>
          <a:p>
            <a:pPr lvl="1"/>
            <a:endParaRPr lang="en-US" dirty="0"/>
          </a:p>
        </p:txBody>
      </p:sp>
      <p:sp>
        <p:nvSpPr>
          <p:cNvPr id="4" name="Title 3"/>
          <p:cNvSpPr>
            <a:spLocks noGrp="1"/>
          </p:cNvSpPr>
          <p:nvPr>
            <p:ph type="title"/>
          </p:nvPr>
        </p:nvSpPr>
        <p:spPr>
          <a:xfrm>
            <a:off x="457200" y="357909"/>
            <a:ext cx="8229600" cy="990600"/>
          </a:xfrm>
        </p:spPr>
        <p:txBody>
          <a:bodyPr/>
          <a:lstStyle/>
          <a:p>
            <a:r>
              <a:rPr lang="en-US" dirty="0" smtClean="0"/>
              <a:t>Passive Enrollment  if Don’t “Opt Out” </a:t>
            </a:r>
            <a:endParaRPr lang="en-US" dirty="0"/>
          </a:p>
        </p:txBody>
      </p:sp>
      <p:sp>
        <p:nvSpPr>
          <p:cNvPr id="3" name="Slide Number Placeholder 2"/>
          <p:cNvSpPr>
            <a:spLocks noGrp="1"/>
          </p:cNvSpPr>
          <p:nvPr>
            <p:ph type="sldNum" sz="quarter" idx="12"/>
          </p:nvPr>
        </p:nvSpPr>
        <p:spPr/>
        <p:txBody>
          <a:bodyPr/>
          <a:lstStyle/>
          <a:p>
            <a:pPr>
              <a:defRPr/>
            </a:pPr>
            <a:fld id="{FA9DE49B-3CFF-48D3-956C-AFE0666D0030}" type="slidenum">
              <a:rPr lang="en-US" smtClean="0"/>
              <a:pPr>
                <a:defRPr/>
              </a:pPr>
              <a:t>19</a:t>
            </a:fld>
            <a:endParaRPr lang="en-US" dirty="0"/>
          </a:p>
        </p:txBody>
      </p:sp>
    </p:spTree>
    <p:extLst>
      <p:ext uri="{BB962C8B-B14F-4D97-AF65-F5344CB8AC3E}">
        <p14:creationId xmlns:p14="http://schemas.microsoft.com/office/powerpoint/2010/main" val="449484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FIDA?</a:t>
            </a:r>
          </a:p>
        </p:txBody>
      </p:sp>
      <p:sp>
        <p:nvSpPr>
          <p:cNvPr id="3" name="Content Placeholder 2"/>
          <p:cNvSpPr>
            <a:spLocks noGrp="1"/>
          </p:cNvSpPr>
          <p:nvPr>
            <p:ph idx="1"/>
          </p:nvPr>
        </p:nvSpPr>
        <p:spPr/>
        <p:txBody>
          <a:bodyPr/>
          <a:lstStyle/>
          <a:p>
            <a:pPr lvl="1"/>
            <a:r>
              <a:rPr lang="en-US" dirty="0" smtClean="0"/>
              <a:t>The Affordable Care Act has a lesser </a:t>
            </a:r>
            <a:r>
              <a:rPr lang="en-US" dirty="0"/>
              <a:t>known initiative </a:t>
            </a:r>
            <a:r>
              <a:rPr lang="en-US" dirty="0" smtClean="0"/>
              <a:t>– 20+ states are designing “</a:t>
            </a:r>
            <a:r>
              <a:rPr lang="en-US" dirty="0"/>
              <a:t>Duals </a:t>
            </a:r>
            <a:r>
              <a:rPr lang="en-US" dirty="0" smtClean="0"/>
              <a:t>Demonstration” programs -- to </a:t>
            </a:r>
            <a:r>
              <a:rPr lang="en-US" dirty="0"/>
              <a:t>test the concept of combining Medicare and Medicaid into a single </a:t>
            </a:r>
            <a:r>
              <a:rPr lang="en-US" dirty="0" smtClean="0"/>
              <a:t>benefit</a:t>
            </a:r>
          </a:p>
          <a:p>
            <a:pPr lvl="2"/>
            <a:r>
              <a:rPr lang="en-US" sz="2000" dirty="0" smtClean="0"/>
              <a:t>In NY, the duals demo is called </a:t>
            </a:r>
            <a:r>
              <a:rPr lang="en-US" sz="2000" b="1" dirty="0" smtClean="0"/>
              <a:t>FIDA: Fully Integrated Dual Advantage.  </a:t>
            </a:r>
            <a:r>
              <a:rPr lang="en-US" sz="2000" dirty="0" smtClean="0"/>
              <a:t>NYS opted to use a Managed Care model – FIDA Is a type of managed care</a:t>
            </a:r>
            <a:r>
              <a:rPr lang="en-US" dirty="0" smtClean="0"/>
              <a:t>.  </a:t>
            </a:r>
          </a:p>
          <a:p>
            <a:pPr lvl="1"/>
            <a:r>
              <a:rPr lang="en-US" altLang="en-US" b="1" dirty="0" smtClean="0"/>
              <a:t>WHY</a:t>
            </a:r>
            <a:r>
              <a:rPr lang="en-US" altLang="en-US" dirty="0" smtClean="0"/>
              <a:t>?  Feds </a:t>
            </a:r>
            <a:r>
              <a:rPr lang="en-US" altLang="en-US" dirty="0"/>
              <a:t>and State want to control costs of dual </a:t>
            </a:r>
            <a:r>
              <a:rPr lang="en-US" altLang="en-US" dirty="0" err="1" smtClean="0"/>
              <a:t>eligibles</a:t>
            </a:r>
            <a:r>
              <a:rPr lang="en-US" altLang="en-US" dirty="0" smtClean="0"/>
              <a:t> AND improve care coordination and quality of care, especially for </a:t>
            </a:r>
            <a:r>
              <a:rPr lang="en-US" b="1" dirty="0" smtClean="0"/>
              <a:t>dual </a:t>
            </a:r>
            <a:r>
              <a:rPr lang="en-US" b="1" dirty="0" err="1"/>
              <a:t>eligibles</a:t>
            </a:r>
            <a:r>
              <a:rPr lang="en-US" b="1" dirty="0"/>
              <a:t> </a:t>
            </a:r>
            <a:r>
              <a:rPr lang="en-US" dirty="0" smtClean="0"/>
              <a:t>  </a:t>
            </a:r>
            <a:r>
              <a:rPr lang="en-US" dirty="0"/>
              <a:t>needing </a:t>
            </a:r>
            <a:r>
              <a:rPr lang="en-US" b="1" dirty="0"/>
              <a:t>Medicaid long-term care </a:t>
            </a:r>
            <a:r>
              <a:rPr lang="en-US" b="1" dirty="0" smtClean="0"/>
              <a:t>services</a:t>
            </a:r>
          </a:p>
          <a:p>
            <a:pPr lvl="1"/>
            <a:r>
              <a:rPr lang="en-US" altLang="en-US" dirty="0"/>
              <a:t>FIDA Plans must reduce costs compared to Fee-for-Service (FFS) by 1% in Year 1, 1.5% in Year 2 and 3% in Year 3.</a:t>
            </a:r>
          </a:p>
          <a:p>
            <a:pPr lvl="1"/>
            <a:endParaRPr lang="en-US" b="1" dirty="0"/>
          </a:p>
          <a:p>
            <a:pPr lvl="1"/>
            <a:endParaRPr lang="en-US" altLang="en-US" dirty="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2</a:t>
            </a:fld>
            <a:endParaRPr lang="en-US" dirty="0"/>
          </a:p>
        </p:txBody>
      </p:sp>
    </p:spTree>
    <p:extLst>
      <p:ext uri="{BB962C8B-B14F-4D97-AF65-F5344CB8AC3E}">
        <p14:creationId xmlns:p14="http://schemas.microsoft.com/office/powerpoint/2010/main" val="3801222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400" dirty="0"/>
              <a:t>At any time prior to an individual's passive enrollment date, he/she may choose to opt-out of </a:t>
            </a:r>
            <a:r>
              <a:rPr lang="en-US" sz="2400" dirty="0" smtClean="0"/>
              <a:t>FIDA</a:t>
            </a:r>
          </a:p>
          <a:p>
            <a:pPr lvl="1"/>
            <a:r>
              <a:rPr lang="en-US" sz="2400" dirty="0" smtClean="0"/>
              <a:t>Opting </a:t>
            </a:r>
            <a:r>
              <a:rPr lang="en-US" sz="2400" dirty="0"/>
              <a:t>out ensures that </a:t>
            </a:r>
            <a:r>
              <a:rPr lang="en-US" sz="2400" dirty="0" smtClean="0"/>
              <a:t>the individual will not be passively enrolled into </a:t>
            </a:r>
            <a:r>
              <a:rPr lang="en-US" sz="2400" dirty="0"/>
              <a:t>a FIDA plan for the life of the </a:t>
            </a:r>
            <a:r>
              <a:rPr lang="en-US" sz="2400" dirty="0" smtClean="0"/>
              <a:t>three-year Demonstration. </a:t>
            </a:r>
          </a:p>
          <a:p>
            <a:pPr lvl="2"/>
            <a:r>
              <a:rPr lang="en-US" sz="2200" b="1" i="1" dirty="0" smtClean="0"/>
              <a:t>Update</a:t>
            </a:r>
            <a:r>
              <a:rPr lang="en-US" sz="2200" dirty="0" smtClean="0"/>
              <a:t>: DOH said 4/20/15 that may STILL be passive enrolled next year even if opted out now.  Still being clarified.  </a:t>
            </a:r>
          </a:p>
          <a:p>
            <a:pPr lvl="1"/>
            <a:r>
              <a:rPr lang="en-US" sz="2400" dirty="0" smtClean="0"/>
              <a:t>Individuals </a:t>
            </a:r>
            <a:r>
              <a:rPr lang="en-US" sz="2400" dirty="0"/>
              <a:t>may opt out by calling either 1-800-MEDICARE or N.Y. Medicaid Choice (855-600-3432</a:t>
            </a:r>
            <a:r>
              <a:rPr lang="en-US" sz="2400" dirty="0" smtClean="0"/>
              <a:t>).</a:t>
            </a:r>
          </a:p>
          <a:p>
            <a:pPr lvl="1"/>
            <a:r>
              <a:rPr lang="en-US" sz="2400" dirty="0" smtClean="0"/>
              <a:t>Within </a:t>
            </a:r>
            <a:r>
              <a:rPr lang="en-US" sz="2400" dirty="0"/>
              <a:t>1-2 weeks of completing the opt-out </a:t>
            </a:r>
            <a:r>
              <a:rPr lang="en-US" sz="2400" dirty="0" smtClean="0"/>
              <a:t>request, </a:t>
            </a:r>
            <a:r>
              <a:rPr lang="en-US" sz="2400" dirty="0"/>
              <a:t>the individual should receive written confirmation by </a:t>
            </a:r>
            <a:r>
              <a:rPr lang="en-US" sz="2400" dirty="0" smtClean="0"/>
              <a:t>mail</a:t>
            </a:r>
            <a:endParaRPr lang="en-US" sz="2400" dirty="0"/>
          </a:p>
        </p:txBody>
      </p:sp>
      <p:sp>
        <p:nvSpPr>
          <p:cNvPr id="4" name="Title 3"/>
          <p:cNvSpPr>
            <a:spLocks noGrp="1"/>
          </p:cNvSpPr>
          <p:nvPr>
            <p:ph type="title"/>
          </p:nvPr>
        </p:nvSpPr>
        <p:spPr/>
        <p:txBody>
          <a:bodyPr/>
          <a:lstStyle/>
          <a:p>
            <a:r>
              <a:rPr lang="en-US" dirty="0" smtClean="0"/>
              <a:t>Opt-Out</a:t>
            </a:r>
            <a:endParaRPr lang="en-US" dirty="0"/>
          </a:p>
        </p:txBody>
      </p:sp>
      <p:sp>
        <p:nvSpPr>
          <p:cNvPr id="5" name="TextBox 4"/>
          <p:cNvSpPr txBox="1"/>
          <p:nvPr/>
        </p:nvSpPr>
        <p:spPr>
          <a:xfrm>
            <a:off x="685800" y="6368534"/>
            <a:ext cx="5376930" cy="369332"/>
          </a:xfrm>
          <a:prstGeom prst="rect">
            <a:avLst/>
          </a:prstGeom>
          <a:noFill/>
        </p:spPr>
        <p:txBody>
          <a:bodyPr wrap="none" rtlCol="0">
            <a:spAutoFit/>
          </a:bodyPr>
          <a:lstStyle/>
          <a:p>
            <a:r>
              <a:rPr lang="en-US" dirty="0"/>
              <a:t>MMP Enrollment Guidance § 30.1.4(E) [</a:t>
            </a:r>
            <a:r>
              <a:rPr lang="en-US" dirty="0" smtClean="0"/>
              <a:t>pp. 20-21</a:t>
            </a:r>
            <a:r>
              <a:rPr lang="en-US" dirty="0"/>
              <a:t>].</a:t>
            </a:r>
          </a:p>
        </p:txBody>
      </p:sp>
      <p:sp>
        <p:nvSpPr>
          <p:cNvPr id="3" name="Slide Number Placeholder 2"/>
          <p:cNvSpPr>
            <a:spLocks noGrp="1"/>
          </p:cNvSpPr>
          <p:nvPr>
            <p:ph type="sldNum" sz="quarter" idx="12"/>
          </p:nvPr>
        </p:nvSpPr>
        <p:spPr/>
        <p:txBody>
          <a:bodyPr/>
          <a:lstStyle/>
          <a:p>
            <a:pPr>
              <a:defRPr/>
            </a:pPr>
            <a:fld id="{FA9DE49B-3CFF-48D3-956C-AFE0666D0030}" type="slidenum">
              <a:rPr lang="en-US" smtClean="0"/>
              <a:pPr>
                <a:defRPr/>
              </a:pPr>
              <a:t>20</a:t>
            </a:fld>
            <a:endParaRPr lang="en-US" dirty="0"/>
          </a:p>
        </p:txBody>
      </p:sp>
    </p:spTree>
    <p:extLst>
      <p:ext uri="{BB962C8B-B14F-4D97-AF65-F5344CB8AC3E}">
        <p14:creationId xmlns:p14="http://schemas.microsoft.com/office/powerpoint/2010/main" val="1259484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57442"/>
            <a:ext cx="7772400" cy="4995757"/>
          </a:xfrm>
        </p:spPr>
        <p:txBody>
          <a:bodyPr>
            <a:noAutofit/>
          </a:bodyPr>
          <a:lstStyle/>
          <a:p>
            <a:pPr lvl="1"/>
            <a:r>
              <a:rPr lang="en-US" sz="2800" dirty="0" smtClean="0"/>
              <a:t>FIDA-eligible individuals may voluntarily enroll in FIDA at any time (as of April 15, 2015 – only in NYC &amp; Nassau, not yet in Westchester &amp; Suffolk because enrollment delayed there)</a:t>
            </a:r>
          </a:p>
          <a:p>
            <a:pPr lvl="1"/>
            <a:r>
              <a:rPr lang="en-US" sz="2800" dirty="0" smtClean="0"/>
              <a:t>There is no lock-in or open enrollment period; individuals can </a:t>
            </a:r>
            <a:r>
              <a:rPr lang="en-US" sz="2800" dirty="0" err="1" smtClean="0"/>
              <a:t>disenroll</a:t>
            </a:r>
            <a:r>
              <a:rPr lang="en-US" sz="2800" dirty="0" smtClean="0"/>
              <a:t> or switch FIDA plans at any time, effective the first of the next month</a:t>
            </a:r>
          </a:p>
          <a:p>
            <a:pPr lvl="1"/>
            <a:r>
              <a:rPr lang="en-US" sz="2800" dirty="0" smtClean="0"/>
              <a:t>Individuals can voluntarily enroll in FIDA even after opting out of passive enrollment</a:t>
            </a:r>
          </a:p>
        </p:txBody>
      </p:sp>
      <p:sp>
        <p:nvSpPr>
          <p:cNvPr id="4" name="Title 3"/>
          <p:cNvSpPr>
            <a:spLocks noGrp="1"/>
          </p:cNvSpPr>
          <p:nvPr>
            <p:ph type="title"/>
          </p:nvPr>
        </p:nvSpPr>
        <p:spPr/>
        <p:txBody>
          <a:bodyPr/>
          <a:lstStyle/>
          <a:p>
            <a:r>
              <a:rPr lang="en-US" dirty="0" smtClean="0"/>
              <a:t>Voluntary Enrollment (“opt in”)</a:t>
            </a:r>
            <a:endParaRPr lang="en-US" dirty="0"/>
          </a:p>
        </p:txBody>
      </p:sp>
      <p:sp>
        <p:nvSpPr>
          <p:cNvPr id="5" name="TextBox 4"/>
          <p:cNvSpPr txBox="1"/>
          <p:nvPr/>
        </p:nvSpPr>
        <p:spPr>
          <a:xfrm>
            <a:off x="107245" y="6333067"/>
            <a:ext cx="8080022" cy="523220"/>
          </a:xfrm>
          <a:prstGeom prst="rect">
            <a:avLst/>
          </a:prstGeom>
          <a:noFill/>
        </p:spPr>
        <p:txBody>
          <a:bodyPr wrap="square" rtlCol="0">
            <a:spAutoFit/>
          </a:bodyPr>
          <a:lstStyle/>
          <a:p>
            <a:r>
              <a:rPr lang="en-US" sz="1400" dirty="0"/>
              <a:t>MMP Enrollment Guidance §</a:t>
            </a:r>
            <a:r>
              <a:rPr lang="en-US" sz="1400" dirty="0" smtClean="0"/>
              <a:t>§ 40.2, 40.3 [pp. 41, 49]</a:t>
            </a:r>
            <a:r>
              <a:rPr lang="en-US" sz="1400" dirty="0"/>
              <a:t>; Appendix 5: State-Specific FIDA </a:t>
            </a:r>
            <a:endParaRPr lang="en-US" sz="1400" dirty="0" smtClean="0"/>
          </a:p>
          <a:p>
            <a:r>
              <a:rPr lang="en-US" sz="1400" dirty="0" smtClean="0"/>
              <a:t>Enrollment </a:t>
            </a:r>
            <a:r>
              <a:rPr lang="en-US" sz="1400" dirty="0"/>
              <a:t>Guidance for NY </a:t>
            </a:r>
            <a:r>
              <a:rPr lang="en-US" sz="1400" dirty="0" smtClean="0"/>
              <a:t>§</a:t>
            </a:r>
            <a:r>
              <a:rPr lang="en-US" sz="1400" dirty="0"/>
              <a:t>§</a:t>
            </a:r>
            <a:r>
              <a:rPr lang="en-US" sz="1400" dirty="0" smtClean="0"/>
              <a:t> 18-24 </a:t>
            </a:r>
            <a:r>
              <a:rPr lang="en-US" sz="1400" dirty="0"/>
              <a:t>[pp. </a:t>
            </a:r>
            <a:r>
              <a:rPr lang="en-US" sz="1400" dirty="0" smtClean="0"/>
              <a:t>9-12].</a:t>
            </a:r>
            <a:endParaRPr lang="en-US" sz="1400" dirty="0"/>
          </a:p>
        </p:txBody>
      </p:sp>
      <p:sp>
        <p:nvSpPr>
          <p:cNvPr id="3" name="Slide Number Placeholder 2"/>
          <p:cNvSpPr>
            <a:spLocks noGrp="1"/>
          </p:cNvSpPr>
          <p:nvPr>
            <p:ph type="sldNum" sz="quarter" idx="12"/>
          </p:nvPr>
        </p:nvSpPr>
        <p:spPr/>
        <p:txBody>
          <a:bodyPr/>
          <a:lstStyle/>
          <a:p>
            <a:pPr>
              <a:defRPr/>
            </a:pPr>
            <a:fld id="{FA9DE49B-3CFF-48D3-956C-AFE0666D0030}" type="slidenum">
              <a:rPr lang="en-US" smtClean="0"/>
              <a:pPr>
                <a:defRPr/>
              </a:pPr>
              <a:t>21</a:t>
            </a:fld>
            <a:endParaRPr lang="en-US" dirty="0"/>
          </a:p>
        </p:txBody>
      </p:sp>
    </p:spTree>
    <p:extLst>
      <p:ext uri="{BB962C8B-B14F-4D97-AF65-F5344CB8AC3E}">
        <p14:creationId xmlns:p14="http://schemas.microsoft.com/office/powerpoint/2010/main" val="2866404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FIDA plan will MLTC members be passively enrolled in? </a:t>
            </a:r>
            <a:endParaRPr lang="en-US" dirty="0"/>
          </a:p>
        </p:txBody>
      </p:sp>
      <p:sp>
        <p:nvSpPr>
          <p:cNvPr id="3" name="Content Placeholder 2"/>
          <p:cNvSpPr>
            <a:spLocks noGrp="1"/>
          </p:cNvSpPr>
          <p:nvPr>
            <p:ph idx="1"/>
          </p:nvPr>
        </p:nvSpPr>
        <p:spPr/>
        <p:txBody>
          <a:bodyPr/>
          <a:lstStyle/>
          <a:p>
            <a:r>
              <a:rPr lang="en-US" dirty="0" smtClean="0"/>
              <a:t>Most </a:t>
            </a:r>
            <a:r>
              <a:rPr lang="en-US" dirty="0"/>
              <a:t>people will be passively enrolled in a FIDA plan offered by the same company that operates their current MLTC </a:t>
            </a:r>
            <a:r>
              <a:rPr lang="en-US" dirty="0" smtClean="0"/>
              <a:t>plan. Note – only if the FIDA plan serves the borough client lives in. </a:t>
            </a:r>
            <a:endParaRPr lang="en-US" dirty="0"/>
          </a:p>
          <a:p>
            <a:r>
              <a:rPr lang="en-US" dirty="0"/>
              <a:t>The following MLTC plans do not have affiliated FIDA plans.  Members will be “intelligently assigned” to a FIDA plan that contracts with the same home care agencies to maintain continuity of care:</a:t>
            </a:r>
          </a:p>
          <a:p>
            <a:pPr marL="1165225" lvl="3" indent="-342900">
              <a:buFont typeface="+mj-lt"/>
              <a:buAutoNum type="arabicPeriod"/>
            </a:pPr>
            <a:r>
              <a:rPr lang="en-US" dirty="0" smtClean="0"/>
              <a:t>All of NYC: </a:t>
            </a:r>
            <a:r>
              <a:rPr lang="en-US" dirty="0" smtClean="0"/>
              <a:t>Extended MLTC; HHH Choices; Montefiore MLTC; UnitedHealth</a:t>
            </a:r>
          </a:p>
          <a:p>
            <a:pPr marL="1165225" lvl="3" indent="-342900">
              <a:buFont typeface="+mj-lt"/>
              <a:buAutoNum type="arabicPeriod"/>
            </a:pPr>
            <a:r>
              <a:rPr lang="en-US" dirty="0" smtClean="0"/>
              <a:t>Staten Island: </a:t>
            </a:r>
            <a:r>
              <a:rPr lang="en-US" dirty="0" err="1" smtClean="0"/>
              <a:t>Guildnet</a:t>
            </a:r>
            <a:endParaRPr lang="en-US" dirty="0" smtClean="0"/>
          </a:p>
          <a:p>
            <a:pPr marL="1165225" lvl="3" indent="-342900">
              <a:buFont typeface="+mj-lt"/>
              <a:buAutoNum type="arabicPeriod"/>
            </a:pPr>
            <a:r>
              <a:rPr lang="en-US" dirty="0" smtClean="0"/>
              <a:t>Nassau and Suffolk County: Extended MLTC</a:t>
            </a:r>
            <a:endParaRPr lang="en-US" dirty="0"/>
          </a:p>
          <a:p>
            <a:r>
              <a:rPr lang="en-US" dirty="0"/>
              <a:t>CAUTION:  You are NOT matched to a plan that covers your</a:t>
            </a:r>
            <a:br>
              <a:rPr lang="en-US" dirty="0"/>
            </a:br>
            <a:r>
              <a:rPr lang="en-US" dirty="0"/>
              <a:t>doctors – just your home care agency.</a:t>
            </a:r>
          </a:p>
          <a:p>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22</a:t>
            </a:fld>
            <a:endParaRPr lang="en-US" dirty="0"/>
          </a:p>
        </p:txBody>
      </p:sp>
    </p:spTree>
    <p:extLst>
      <p:ext uri="{BB962C8B-B14F-4D97-AF65-F5344CB8AC3E}">
        <p14:creationId xmlns:p14="http://schemas.microsoft.com/office/powerpoint/2010/main" val="3427856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649224"/>
          </a:xfrm>
        </p:spPr>
        <p:txBody>
          <a:bodyPr>
            <a:normAutofit fontScale="90000"/>
          </a:bodyPr>
          <a:lstStyle/>
          <a:p>
            <a:r>
              <a:rPr lang="en-US" dirty="0" smtClean="0"/>
              <a:t>90 Day Grace/Transition Period</a:t>
            </a:r>
            <a:endParaRPr lang="en-US" dirty="0"/>
          </a:p>
        </p:txBody>
      </p:sp>
      <p:sp>
        <p:nvSpPr>
          <p:cNvPr id="3" name="Content Placeholder 2"/>
          <p:cNvSpPr>
            <a:spLocks noGrp="1"/>
          </p:cNvSpPr>
          <p:nvPr>
            <p:ph idx="1"/>
          </p:nvPr>
        </p:nvSpPr>
        <p:spPr>
          <a:xfrm>
            <a:off x="457200" y="1033272"/>
            <a:ext cx="8229600" cy="5257800"/>
          </a:xfrm>
        </p:spPr>
        <p:txBody>
          <a:bodyPr/>
          <a:lstStyle/>
          <a:p>
            <a:r>
              <a:rPr lang="en-US" sz="2200" dirty="0" smtClean="0"/>
              <a:t>For </a:t>
            </a:r>
            <a:r>
              <a:rPr lang="en-US" sz="2200" dirty="0"/>
              <a:t>the </a:t>
            </a:r>
            <a:r>
              <a:rPr lang="en-US" sz="2200" dirty="0" smtClean="0"/>
              <a:t>first </a:t>
            </a:r>
            <a:r>
              <a:rPr lang="en-US" sz="2200" dirty="0"/>
              <a:t>90 days </a:t>
            </a:r>
            <a:r>
              <a:rPr lang="en-US" sz="2200" dirty="0" smtClean="0"/>
              <a:t>after </a:t>
            </a:r>
            <a:r>
              <a:rPr lang="en-US" sz="2200" b="1" dirty="0" smtClean="0"/>
              <a:t>enrollment</a:t>
            </a:r>
            <a:r>
              <a:rPr lang="en-US" sz="2200" dirty="0" smtClean="0"/>
              <a:t> – the “transition” period -- the </a:t>
            </a:r>
            <a:r>
              <a:rPr lang="en-US" sz="2200" dirty="0"/>
              <a:t>FIDA plan is required to allow you to see your doctors, even if they are out of network. </a:t>
            </a:r>
            <a:endParaRPr lang="en-US" sz="2200" dirty="0" smtClean="0"/>
          </a:p>
          <a:p>
            <a:pPr lvl="1"/>
            <a:r>
              <a:rPr lang="en-US" dirty="0" smtClean="0"/>
              <a:t>The FIDA plan must pay for all your current doctors and receive all your current home care, prescription drugs and other services – even if your providers are not in the FIDA plan’s network or the drugs are not on the plan’s formulary.</a:t>
            </a:r>
          </a:p>
          <a:p>
            <a:pPr lvl="1"/>
            <a:r>
              <a:rPr lang="en-US" dirty="0"/>
              <a:t>WARNING: </a:t>
            </a:r>
            <a:r>
              <a:rPr lang="en-US" dirty="0" smtClean="0"/>
              <a:t>Your </a:t>
            </a:r>
            <a:r>
              <a:rPr lang="en-US" dirty="0"/>
              <a:t>doctor may not be willing to agree to the FIDA plan’s terms. If that happens, your doctor will not be paid even in the first 90 </a:t>
            </a:r>
            <a:r>
              <a:rPr lang="en-US" dirty="0" smtClean="0"/>
              <a:t>days.</a:t>
            </a:r>
          </a:p>
          <a:p>
            <a:r>
              <a:rPr lang="en-US" sz="2200" dirty="0" smtClean="0"/>
              <a:t>Behavioral </a:t>
            </a:r>
            <a:r>
              <a:rPr lang="en-US" sz="2200" dirty="0"/>
              <a:t>health services have a longer transition period -- FIDA plans must continue covering out-of-network behavioral health providers for an ongoing “episode of care” for up to 2 years. </a:t>
            </a:r>
            <a:endParaRPr lang="en-US" sz="2200" dirty="0" smtClean="0"/>
          </a:p>
          <a:p>
            <a:pPr marL="182563" lvl="1"/>
            <a:r>
              <a:rPr lang="en-US" sz="2200" dirty="0"/>
              <a:t>After Transition Period only FIDA plan’s network providers and formulary drugs will be covered</a:t>
            </a:r>
          </a:p>
          <a:p>
            <a:pPr marL="0" indent="0">
              <a:buNone/>
            </a:pPr>
            <a:endParaRPr lang="en-US" sz="2000" dirty="0" smtClean="0"/>
          </a:p>
          <a:p>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23</a:t>
            </a:fld>
            <a:endParaRPr lang="en-US" dirty="0"/>
          </a:p>
        </p:txBody>
      </p:sp>
    </p:spTree>
    <p:extLst>
      <p:ext uri="{BB962C8B-B14F-4D97-AF65-F5344CB8AC3E}">
        <p14:creationId xmlns:p14="http://schemas.microsoft.com/office/powerpoint/2010/main" val="3131921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49"/>
            <a:ext cx="8229600" cy="1163782"/>
          </a:xfrm>
        </p:spPr>
        <p:txBody>
          <a:bodyPr/>
          <a:lstStyle/>
          <a:p>
            <a:r>
              <a:rPr lang="en-US" sz="3600" dirty="0" smtClean="0"/>
              <a:t>2015 FIDA phased enrollment – NYC &amp; Nassau</a:t>
            </a:r>
            <a:endParaRPr lang="en-US" sz="3600" dirty="0"/>
          </a:p>
        </p:txBody>
      </p:sp>
      <p:grpSp>
        <p:nvGrpSpPr>
          <p:cNvPr id="4" name="Gruppe 64"/>
          <p:cNvGrpSpPr/>
          <p:nvPr/>
        </p:nvGrpSpPr>
        <p:grpSpPr>
          <a:xfrm>
            <a:off x="762001" y="1652077"/>
            <a:ext cx="8077199" cy="3529523"/>
            <a:chOff x="252924" y="2033077"/>
            <a:chExt cx="8589523" cy="3093399"/>
          </a:xfrm>
          <a:solidFill>
            <a:schemeClr val="bg1"/>
          </a:solidFill>
        </p:grpSpPr>
        <p:sp>
          <p:nvSpPr>
            <p:cNvPr id="5" name="Pentagon 4"/>
            <p:cNvSpPr/>
            <p:nvPr/>
          </p:nvSpPr>
          <p:spPr>
            <a:xfrm>
              <a:off x="252924" y="2033077"/>
              <a:ext cx="8589523" cy="3093399"/>
            </a:xfrm>
            <a:prstGeom prst="homePlate">
              <a:avLst>
                <a:gd name="adj" fmla="val 27124"/>
              </a:avLst>
            </a:prstGeom>
            <a:grpFill/>
            <a:ln w="9525" cap="flat" cmpd="sng" algn="ctr">
              <a:solidFill>
                <a:schemeClr val="bg1">
                  <a:lumMod val="65000"/>
                </a:schemeClr>
              </a:solidFill>
              <a:prstDash val="solid"/>
            </a:ln>
            <a:effectLst>
              <a:outerShdw blurRad="50800" dist="38100" dir="2700000" algn="tl" rotWithShape="0">
                <a:prstClr val="black">
                  <a:alpha val="40000"/>
                </a:prstClr>
              </a:outerShdw>
            </a:effectLst>
          </p:spPr>
          <p:txBody>
            <a:bodyPr anchor="ctr"/>
            <a:lstStyle/>
            <a:p>
              <a:pPr algn="ctr">
                <a:defRPr/>
              </a:pPr>
              <a:endParaRPr lang="da-DK" kern="0">
                <a:solidFill>
                  <a:sysClr val="window" lastClr="FFFFFF"/>
                </a:solidFill>
                <a:latin typeface="Calibri"/>
              </a:endParaRPr>
            </a:p>
          </p:txBody>
        </p:sp>
        <p:grpSp>
          <p:nvGrpSpPr>
            <p:cNvPr id="6" name="Gruppe 28"/>
            <p:cNvGrpSpPr/>
            <p:nvPr/>
          </p:nvGrpSpPr>
          <p:grpSpPr>
            <a:xfrm>
              <a:off x="1063257" y="2047917"/>
              <a:ext cx="6806792" cy="3039649"/>
              <a:chOff x="1063257" y="2108407"/>
              <a:chExt cx="6806792" cy="2444134"/>
            </a:xfrm>
            <a:grpFill/>
          </p:grpSpPr>
          <p:cxnSp>
            <p:nvCxnSpPr>
              <p:cNvPr id="7" name="Lige forbindelse 15"/>
              <p:cNvCxnSpPr/>
              <p:nvPr/>
            </p:nvCxnSpPr>
            <p:spPr>
              <a:xfrm rot="5400000">
                <a:off x="667359" y="3314637"/>
                <a:ext cx="2422187" cy="9728"/>
              </a:xfrm>
              <a:prstGeom prst="line">
                <a:avLst/>
              </a:prstGeom>
              <a:grpFill/>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Lige forbindelse 18"/>
              <p:cNvCxnSpPr/>
              <p:nvPr/>
            </p:nvCxnSpPr>
            <p:spPr>
              <a:xfrm rot="5400000">
                <a:off x="2376162" y="3336584"/>
                <a:ext cx="2422187" cy="9728"/>
              </a:xfrm>
              <a:prstGeom prst="line">
                <a:avLst/>
              </a:prstGeom>
              <a:grpFill/>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Lige forbindelse 19"/>
              <p:cNvCxnSpPr/>
              <p:nvPr/>
            </p:nvCxnSpPr>
            <p:spPr>
              <a:xfrm rot="5400000">
                <a:off x="1523692" y="3336584"/>
                <a:ext cx="2422187" cy="9728"/>
              </a:xfrm>
              <a:prstGeom prst="line">
                <a:avLst/>
              </a:prstGeom>
              <a:grpFill/>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Lige forbindelse 20"/>
              <p:cNvCxnSpPr/>
              <p:nvPr/>
            </p:nvCxnSpPr>
            <p:spPr>
              <a:xfrm rot="5400000">
                <a:off x="3241284" y="3336584"/>
                <a:ext cx="2422187" cy="9728"/>
              </a:xfrm>
              <a:prstGeom prst="line">
                <a:avLst/>
              </a:prstGeom>
              <a:grpFill/>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22"/>
              <p:cNvCxnSpPr/>
              <p:nvPr/>
            </p:nvCxnSpPr>
            <p:spPr>
              <a:xfrm rot="5400000">
                <a:off x="4946226" y="3336584"/>
                <a:ext cx="2422187" cy="9728"/>
              </a:xfrm>
              <a:prstGeom prst="line">
                <a:avLst/>
              </a:prstGeom>
              <a:grpFill/>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23"/>
              <p:cNvCxnSpPr/>
              <p:nvPr/>
            </p:nvCxnSpPr>
            <p:spPr>
              <a:xfrm rot="5400000">
                <a:off x="4093756" y="3336584"/>
                <a:ext cx="2422187" cy="9728"/>
              </a:xfrm>
              <a:prstGeom prst="line">
                <a:avLst/>
              </a:prstGeom>
              <a:grpFill/>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Lige forbindelse 25"/>
              <p:cNvCxnSpPr/>
              <p:nvPr/>
            </p:nvCxnSpPr>
            <p:spPr>
              <a:xfrm rot="5400000">
                <a:off x="5808424" y="3336584"/>
                <a:ext cx="2422187" cy="9728"/>
              </a:xfrm>
              <a:prstGeom prst="line">
                <a:avLst/>
              </a:prstGeom>
              <a:grpFill/>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Lige forbindelse 27"/>
              <p:cNvCxnSpPr/>
              <p:nvPr/>
            </p:nvCxnSpPr>
            <p:spPr>
              <a:xfrm rot="5400000">
                <a:off x="6654091" y="3336584"/>
                <a:ext cx="2422187" cy="9728"/>
              </a:xfrm>
              <a:prstGeom prst="line">
                <a:avLst/>
              </a:prstGeom>
              <a:grpFill/>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17"/>
              <p:cNvCxnSpPr/>
              <p:nvPr/>
            </p:nvCxnSpPr>
            <p:spPr>
              <a:xfrm rot="5400000">
                <a:off x="-142973" y="3336584"/>
                <a:ext cx="2422187" cy="9728"/>
              </a:xfrm>
              <a:prstGeom prst="line">
                <a:avLst/>
              </a:prstGeom>
              <a:grpFill/>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Rektangel 13"/>
          <p:cNvSpPr/>
          <p:nvPr/>
        </p:nvSpPr>
        <p:spPr>
          <a:xfrm>
            <a:off x="768402" y="1639410"/>
            <a:ext cx="7080199" cy="408469"/>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a-DK" kern="0">
              <a:solidFill>
                <a:schemeClr val="tx1">
                  <a:lumMod val="95000"/>
                  <a:lumOff val="5000"/>
                </a:schemeClr>
              </a:solidFill>
              <a:latin typeface="Calibri"/>
            </a:endParaRPr>
          </a:p>
        </p:txBody>
      </p:sp>
      <p:sp>
        <p:nvSpPr>
          <p:cNvPr id="18" name="Pentagon 17"/>
          <p:cNvSpPr/>
          <p:nvPr/>
        </p:nvSpPr>
        <p:spPr>
          <a:xfrm>
            <a:off x="762002" y="2109277"/>
            <a:ext cx="762000" cy="550710"/>
          </a:xfrm>
          <a:prstGeom prst="homePlate">
            <a:avLst>
              <a:gd name="adj" fmla="val 35141"/>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p>
            <a:pPr algn="ctr">
              <a:defRPr/>
            </a:pPr>
            <a:endParaRPr lang="da-DK" kern="0">
              <a:solidFill>
                <a:srgbClr val="FFFFFF"/>
              </a:solidFill>
              <a:latin typeface="Arial Narrow" pitchFamily="-97" charset="0"/>
            </a:endParaRPr>
          </a:p>
        </p:txBody>
      </p:sp>
      <p:sp>
        <p:nvSpPr>
          <p:cNvPr id="19" name="Tekstboks 33"/>
          <p:cNvSpPr txBox="1"/>
          <p:nvPr/>
        </p:nvSpPr>
        <p:spPr>
          <a:xfrm>
            <a:off x="1447800" y="1219200"/>
            <a:ext cx="4038600" cy="338554"/>
          </a:xfrm>
          <a:prstGeom prst="rect">
            <a:avLst/>
          </a:prstGeom>
          <a:noFill/>
        </p:spPr>
        <p:txBody>
          <a:bodyPr wrap="square" rtlCol="0">
            <a:spAutoFit/>
          </a:bodyPr>
          <a:lstStyle/>
          <a:p>
            <a:r>
              <a:rPr lang="da-DK" sz="1600" b="1" dirty="0" smtClean="0"/>
              <a:t>Program Announcement Letter Mailed</a:t>
            </a:r>
            <a:endParaRPr lang="da-DK" sz="1600" b="1" dirty="0"/>
          </a:p>
        </p:txBody>
      </p:sp>
      <p:sp>
        <p:nvSpPr>
          <p:cNvPr id="20" name="Pentagon 19"/>
          <p:cNvSpPr/>
          <p:nvPr/>
        </p:nvSpPr>
        <p:spPr>
          <a:xfrm>
            <a:off x="1532677" y="2722604"/>
            <a:ext cx="3953723" cy="550710"/>
          </a:xfrm>
          <a:prstGeom prst="homePlate">
            <a:avLst>
              <a:gd name="adj" fmla="val 35141"/>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p>
            <a:pPr algn="ctr">
              <a:defRPr/>
            </a:pPr>
            <a:endParaRPr lang="da-DK" kern="0">
              <a:solidFill>
                <a:srgbClr val="FFFFFF"/>
              </a:solidFill>
              <a:latin typeface="Arial Narrow" pitchFamily="-97" charset="0"/>
            </a:endParaRPr>
          </a:p>
        </p:txBody>
      </p:sp>
      <p:sp>
        <p:nvSpPr>
          <p:cNvPr id="21" name="Tekstboks 35"/>
          <p:cNvSpPr txBox="1"/>
          <p:nvPr/>
        </p:nvSpPr>
        <p:spPr>
          <a:xfrm>
            <a:off x="1608877" y="2722604"/>
            <a:ext cx="3382610" cy="338554"/>
          </a:xfrm>
          <a:prstGeom prst="rect">
            <a:avLst/>
          </a:prstGeom>
          <a:noFill/>
        </p:spPr>
        <p:txBody>
          <a:bodyPr wrap="square" rtlCol="0">
            <a:spAutoFit/>
          </a:bodyPr>
          <a:lstStyle/>
          <a:p>
            <a:r>
              <a:rPr lang="da-DK" sz="1600" b="1" dirty="0" smtClean="0"/>
              <a:t>90 Day Notices </a:t>
            </a:r>
            <a:r>
              <a:rPr lang="da-DK" sz="1600" b="1" i="1" dirty="0" smtClean="0">
                <a:solidFill>
                  <a:srgbClr val="FF0000"/>
                </a:solidFill>
              </a:rPr>
              <a:t>NO LONGER  </a:t>
            </a:r>
            <a:r>
              <a:rPr lang="da-DK" sz="1600" b="1" dirty="0" smtClean="0"/>
              <a:t>Mailed! </a:t>
            </a:r>
            <a:endParaRPr lang="da-DK" sz="1600" b="1" dirty="0"/>
          </a:p>
        </p:txBody>
      </p:sp>
      <p:sp>
        <p:nvSpPr>
          <p:cNvPr id="22" name="Pentagon 21"/>
          <p:cNvSpPr/>
          <p:nvPr/>
        </p:nvSpPr>
        <p:spPr>
          <a:xfrm>
            <a:off x="2310598" y="3343550"/>
            <a:ext cx="3937803" cy="550710"/>
          </a:xfrm>
          <a:prstGeom prst="homePlate">
            <a:avLst>
              <a:gd name="adj" fmla="val 35141"/>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p>
            <a:pPr algn="ctr">
              <a:defRPr/>
            </a:pPr>
            <a:endParaRPr lang="da-DK" kern="0">
              <a:solidFill>
                <a:srgbClr val="FFFFFF"/>
              </a:solidFill>
              <a:latin typeface="Arial Narrow" pitchFamily="-97" charset="0"/>
            </a:endParaRPr>
          </a:p>
        </p:txBody>
      </p:sp>
      <p:sp>
        <p:nvSpPr>
          <p:cNvPr id="24" name="Pentagon 23"/>
          <p:cNvSpPr/>
          <p:nvPr/>
        </p:nvSpPr>
        <p:spPr>
          <a:xfrm>
            <a:off x="3124197" y="3954778"/>
            <a:ext cx="3962403" cy="550710"/>
          </a:xfrm>
          <a:prstGeom prst="homePlate">
            <a:avLst>
              <a:gd name="adj" fmla="val 35141"/>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p>
            <a:pPr algn="ctr">
              <a:defRPr/>
            </a:pPr>
            <a:endParaRPr lang="da-DK" kern="0">
              <a:solidFill>
                <a:srgbClr val="FFFFFF"/>
              </a:solidFill>
              <a:latin typeface="Arial Narrow" pitchFamily="-97" charset="0"/>
            </a:endParaRPr>
          </a:p>
        </p:txBody>
      </p:sp>
      <p:sp>
        <p:nvSpPr>
          <p:cNvPr id="27" name="Tekstboks 44"/>
          <p:cNvSpPr txBox="1"/>
          <p:nvPr/>
        </p:nvSpPr>
        <p:spPr>
          <a:xfrm>
            <a:off x="7162801" y="1655727"/>
            <a:ext cx="686240" cy="338554"/>
          </a:xfrm>
          <a:prstGeom prst="rect">
            <a:avLst/>
          </a:prstGeom>
          <a:noFill/>
        </p:spPr>
        <p:txBody>
          <a:bodyPr wrap="square" rtlCol="0">
            <a:spAutoFit/>
          </a:bodyPr>
          <a:lstStyle/>
          <a:p>
            <a:pPr algn="ctr"/>
            <a:r>
              <a:rPr lang="da-DK" sz="1600" dirty="0" smtClean="0">
                <a:solidFill>
                  <a:schemeClr val="bg1"/>
                </a:solidFill>
              </a:rPr>
              <a:t>Aug</a:t>
            </a:r>
            <a:endParaRPr lang="da-DK" sz="1600" dirty="0">
              <a:solidFill>
                <a:schemeClr val="bg1"/>
              </a:solidFill>
            </a:endParaRPr>
          </a:p>
        </p:txBody>
      </p:sp>
      <p:sp>
        <p:nvSpPr>
          <p:cNvPr id="28" name="Tekstboks 45"/>
          <p:cNvSpPr txBox="1"/>
          <p:nvPr/>
        </p:nvSpPr>
        <p:spPr>
          <a:xfrm>
            <a:off x="6400360" y="1655727"/>
            <a:ext cx="686241" cy="338554"/>
          </a:xfrm>
          <a:prstGeom prst="rect">
            <a:avLst/>
          </a:prstGeom>
          <a:noFill/>
        </p:spPr>
        <p:txBody>
          <a:bodyPr wrap="square" rtlCol="0">
            <a:spAutoFit/>
          </a:bodyPr>
          <a:lstStyle/>
          <a:p>
            <a:pPr algn="ctr"/>
            <a:r>
              <a:rPr lang="da-DK" sz="1600" dirty="0" smtClean="0">
                <a:solidFill>
                  <a:schemeClr val="bg1"/>
                </a:solidFill>
              </a:rPr>
              <a:t>Jul</a:t>
            </a:r>
            <a:endParaRPr lang="da-DK" sz="1600" dirty="0">
              <a:solidFill>
                <a:schemeClr val="bg1"/>
              </a:solidFill>
            </a:endParaRPr>
          </a:p>
        </p:txBody>
      </p:sp>
      <p:sp>
        <p:nvSpPr>
          <p:cNvPr id="29" name="Tekstboks 46"/>
          <p:cNvSpPr txBox="1"/>
          <p:nvPr/>
        </p:nvSpPr>
        <p:spPr>
          <a:xfrm>
            <a:off x="5575357" y="1655727"/>
            <a:ext cx="673044" cy="338554"/>
          </a:xfrm>
          <a:prstGeom prst="rect">
            <a:avLst/>
          </a:prstGeom>
          <a:noFill/>
        </p:spPr>
        <p:txBody>
          <a:bodyPr wrap="square" rtlCol="0">
            <a:spAutoFit/>
          </a:bodyPr>
          <a:lstStyle/>
          <a:p>
            <a:pPr algn="ctr"/>
            <a:r>
              <a:rPr lang="da-DK" sz="1600" dirty="0" smtClean="0">
                <a:solidFill>
                  <a:schemeClr val="bg1"/>
                </a:solidFill>
              </a:rPr>
              <a:t>Jun</a:t>
            </a:r>
            <a:endParaRPr lang="da-DK" sz="1600" dirty="0">
              <a:solidFill>
                <a:schemeClr val="bg1"/>
              </a:solidFill>
            </a:endParaRPr>
          </a:p>
        </p:txBody>
      </p:sp>
      <p:sp>
        <p:nvSpPr>
          <p:cNvPr id="30" name="Tekstboks 47"/>
          <p:cNvSpPr txBox="1"/>
          <p:nvPr/>
        </p:nvSpPr>
        <p:spPr>
          <a:xfrm>
            <a:off x="4800161" y="1655727"/>
            <a:ext cx="686240" cy="338554"/>
          </a:xfrm>
          <a:prstGeom prst="rect">
            <a:avLst/>
          </a:prstGeom>
          <a:noFill/>
        </p:spPr>
        <p:txBody>
          <a:bodyPr wrap="square" rtlCol="0">
            <a:spAutoFit/>
          </a:bodyPr>
          <a:lstStyle/>
          <a:p>
            <a:pPr algn="ctr"/>
            <a:r>
              <a:rPr lang="da-DK" sz="1600" dirty="0" smtClean="0">
                <a:solidFill>
                  <a:schemeClr val="bg1"/>
                </a:solidFill>
              </a:rPr>
              <a:t>May</a:t>
            </a:r>
            <a:endParaRPr lang="da-DK" sz="1600" dirty="0">
              <a:solidFill>
                <a:schemeClr val="bg1"/>
              </a:solidFill>
            </a:endParaRPr>
          </a:p>
        </p:txBody>
      </p:sp>
      <p:sp>
        <p:nvSpPr>
          <p:cNvPr id="31" name="Tekstboks 48"/>
          <p:cNvSpPr txBox="1"/>
          <p:nvPr/>
        </p:nvSpPr>
        <p:spPr>
          <a:xfrm>
            <a:off x="3961961" y="1655727"/>
            <a:ext cx="686240" cy="338554"/>
          </a:xfrm>
          <a:prstGeom prst="rect">
            <a:avLst/>
          </a:prstGeom>
          <a:noFill/>
        </p:spPr>
        <p:txBody>
          <a:bodyPr wrap="square" rtlCol="0">
            <a:spAutoFit/>
          </a:bodyPr>
          <a:lstStyle/>
          <a:p>
            <a:pPr algn="ctr"/>
            <a:r>
              <a:rPr lang="da-DK" sz="1600" dirty="0" smtClean="0">
                <a:solidFill>
                  <a:schemeClr val="bg1"/>
                </a:solidFill>
              </a:rPr>
              <a:t>Apr</a:t>
            </a:r>
            <a:endParaRPr lang="da-DK" sz="1600" dirty="0">
              <a:solidFill>
                <a:schemeClr val="bg1"/>
              </a:solidFill>
            </a:endParaRPr>
          </a:p>
        </p:txBody>
      </p:sp>
      <p:sp>
        <p:nvSpPr>
          <p:cNvPr id="32" name="Tekstboks 50"/>
          <p:cNvSpPr txBox="1"/>
          <p:nvPr/>
        </p:nvSpPr>
        <p:spPr>
          <a:xfrm>
            <a:off x="2362201" y="1655727"/>
            <a:ext cx="699438" cy="338554"/>
          </a:xfrm>
          <a:prstGeom prst="rect">
            <a:avLst/>
          </a:prstGeom>
          <a:noFill/>
        </p:spPr>
        <p:txBody>
          <a:bodyPr wrap="square" rtlCol="0">
            <a:spAutoFit/>
          </a:bodyPr>
          <a:lstStyle/>
          <a:p>
            <a:pPr algn="ctr"/>
            <a:r>
              <a:rPr lang="da-DK" sz="1600" dirty="0" smtClean="0">
                <a:solidFill>
                  <a:schemeClr val="bg1"/>
                </a:solidFill>
              </a:rPr>
              <a:t>Feb</a:t>
            </a:r>
            <a:endParaRPr lang="da-DK" sz="1600" dirty="0">
              <a:solidFill>
                <a:schemeClr val="bg1"/>
              </a:solidFill>
            </a:endParaRPr>
          </a:p>
        </p:txBody>
      </p:sp>
      <p:sp>
        <p:nvSpPr>
          <p:cNvPr id="33" name="Tekstboks 51"/>
          <p:cNvSpPr txBox="1"/>
          <p:nvPr/>
        </p:nvSpPr>
        <p:spPr>
          <a:xfrm>
            <a:off x="1608877" y="1655728"/>
            <a:ext cx="600924" cy="338554"/>
          </a:xfrm>
          <a:prstGeom prst="rect">
            <a:avLst/>
          </a:prstGeom>
          <a:noFill/>
        </p:spPr>
        <p:txBody>
          <a:bodyPr wrap="square" rtlCol="0">
            <a:spAutoFit/>
          </a:bodyPr>
          <a:lstStyle/>
          <a:p>
            <a:pPr algn="ctr"/>
            <a:r>
              <a:rPr lang="da-DK" sz="1600" dirty="0" smtClean="0">
                <a:solidFill>
                  <a:schemeClr val="bg1"/>
                </a:solidFill>
              </a:rPr>
              <a:t>Jan</a:t>
            </a:r>
            <a:endParaRPr lang="da-DK" sz="1600" dirty="0">
              <a:solidFill>
                <a:schemeClr val="bg1"/>
              </a:solidFill>
            </a:endParaRPr>
          </a:p>
        </p:txBody>
      </p:sp>
      <p:sp>
        <p:nvSpPr>
          <p:cNvPr id="34" name="Tekstboks 52"/>
          <p:cNvSpPr txBox="1"/>
          <p:nvPr/>
        </p:nvSpPr>
        <p:spPr>
          <a:xfrm>
            <a:off x="838201" y="1655727"/>
            <a:ext cx="646649" cy="338554"/>
          </a:xfrm>
          <a:prstGeom prst="rect">
            <a:avLst/>
          </a:prstGeom>
          <a:noFill/>
        </p:spPr>
        <p:txBody>
          <a:bodyPr wrap="square" rtlCol="0">
            <a:spAutoFit/>
          </a:bodyPr>
          <a:lstStyle/>
          <a:p>
            <a:pPr algn="ctr"/>
            <a:r>
              <a:rPr lang="da-DK" sz="1600" dirty="0" smtClean="0">
                <a:solidFill>
                  <a:schemeClr val="bg1"/>
                </a:solidFill>
              </a:rPr>
              <a:t>Dec</a:t>
            </a:r>
            <a:endParaRPr lang="da-DK" sz="1600" dirty="0">
              <a:solidFill>
                <a:schemeClr val="bg1"/>
              </a:solidFill>
            </a:endParaRPr>
          </a:p>
        </p:txBody>
      </p:sp>
      <p:sp>
        <p:nvSpPr>
          <p:cNvPr id="35" name="Tekstboks 53"/>
          <p:cNvSpPr txBox="1"/>
          <p:nvPr/>
        </p:nvSpPr>
        <p:spPr>
          <a:xfrm>
            <a:off x="3124201" y="1655727"/>
            <a:ext cx="686240" cy="338554"/>
          </a:xfrm>
          <a:prstGeom prst="rect">
            <a:avLst/>
          </a:prstGeom>
          <a:noFill/>
        </p:spPr>
        <p:txBody>
          <a:bodyPr wrap="square" rtlCol="0">
            <a:spAutoFit/>
          </a:bodyPr>
          <a:lstStyle/>
          <a:p>
            <a:pPr algn="ctr"/>
            <a:r>
              <a:rPr lang="da-DK" sz="1600" dirty="0" smtClean="0">
                <a:solidFill>
                  <a:schemeClr val="bg1"/>
                </a:solidFill>
              </a:rPr>
              <a:t>Mar</a:t>
            </a:r>
            <a:endParaRPr lang="da-DK" sz="1600" dirty="0">
              <a:solidFill>
                <a:schemeClr val="bg1"/>
              </a:solidFill>
            </a:endParaRPr>
          </a:p>
        </p:txBody>
      </p:sp>
      <p:sp>
        <p:nvSpPr>
          <p:cNvPr id="36" name="Pentagon 35"/>
          <p:cNvSpPr/>
          <p:nvPr/>
        </p:nvSpPr>
        <p:spPr>
          <a:xfrm>
            <a:off x="3940198" y="4553646"/>
            <a:ext cx="3908403" cy="550710"/>
          </a:xfrm>
          <a:prstGeom prst="homePlate">
            <a:avLst>
              <a:gd name="adj" fmla="val 35141"/>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p>
            <a:pPr algn="ctr">
              <a:defRPr/>
            </a:pPr>
            <a:endParaRPr lang="da-DK" kern="0">
              <a:solidFill>
                <a:srgbClr val="FFFFFF"/>
              </a:solidFill>
              <a:latin typeface="Arial Narrow" pitchFamily="-97" charset="0"/>
            </a:endParaRPr>
          </a:p>
        </p:txBody>
      </p:sp>
      <p:sp>
        <p:nvSpPr>
          <p:cNvPr id="38" name="Tekstboks 58"/>
          <p:cNvSpPr txBox="1"/>
          <p:nvPr/>
        </p:nvSpPr>
        <p:spPr>
          <a:xfrm>
            <a:off x="2368009" y="3447123"/>
            <a:ext cx="3522056" cy="338554"/>
          </a:xfrm>
          <a:prstGeom prst="rect">
            <a:avLst/>
          </a:prstGeom>
          <a:noFill/>
        </p:spPr>
        <p:txBody>
          <a:bodyPr wrap="square" rtlCol="0">
            <a:spAutoFit/>
          </a:bodyPr>
          <a:lstStyle/>
          <a:p>
            <a:r>
              <a:rPr lang="da-DK" sz="1600" b="1" dirty="0" smtClean="0"/>
              <a:t>60 Day Notices Mailed</a:t>
            </a:r>
            <a:endParaRPr lang="da-DK" sz="1600" b="1" dirty="0"/>
          </a:p>
        </p:txBody>
      </p:sp>
      <p:sp>
        <p:nvSpPr>
          <p:cNvPr id="41" name="Tekstboks 61"/>
          <p:cNvSpPr txBox="1"/>
          <p:nvPr/>
        </p:nvSpPr>
        <p:spPr>
          <a:xfrm>
            <a:off x="3124201" y="4056723"/>
            <a:ext cx="3590774" cy="338554"/>
          </a:xfrm>
          <a:prstGeom prst="rect">
            <a:avLst/>
          </a:prstGeom>
          <a:noFill/>
        </p:spPr>
        <p:txBody>
          <a:bodyPr wrap="square" rtlCol="0">
            <a:spAutoFit/>
          </a:bodyPr>
          <a:lstStyle/>
          <a:p>
            <a:r>
              <a:rPr lang="da-DK" sz="1600" b="1" dirty="0" smtClean="0"/>
              <a:t>30 Day Notices Mailed</a:t>
            </a:r>
            <a:endParaRPr lang="da-DK" sz="1600" b="1" dirty="0"/>
          </a:p>
        </p:txBody>
      </p:sp>
      <p:sp>
        <p:nvSpPr>
          <p:cNvPr id="42" name="Tekstboks 62"/>
          <p:cNvSpPr txBox="1"/>
          <p:nvPr/>
        </p:nvSpPr>
        <p:spPr>
          <a:xfrm>
            <a:off x="3962401" y="4666323"/>
            <a:ext cx="3721282" cy="584775"/>
          </a:xfrm>
          <a:prstGeom prst="rect">
            <a:avLst/>
          </a:prstGeom>
          <a:noFill/>
        </p:spPr>
        <p:txBody>
          <a:bodyPr wrap="square" rtlCol="0">
            <a:spAutoFit/>
          </a:bodyPr>
          <a:lstStyle/>
          <a:p>
            <a:r>
              <a:rPr lang="da-DK" sz="1600" b="1" dirty="0" smtClean="0"/>
              <a:t>Automatic Enrollment (but suspended in JUNE, resumes </a:t>
            </a:r>
            <a:r>
              <a:rPr lang="da-DK" sz="1600" b="1" dirty="0" smtClean="0"/>
              <a:t>July)</a:t>
            </a:r>
            <a:endParaRPr lang="da-DK" sz="1600" b="1" dirty="0"/>
          </a:p>
        </p:txBody>
      </p:sp>
      <p:cxnSp>
        <p:nvCxnSpPr>
          <p:cNvPr id="45" name="Straight Arrow Connector 44"/>
          <p:cNvCxnSpPr/>
          <p:nvPr/>
        </p:nvCxnSpPr>
        <p:spPr bwMode="auto">
          <a:xfrm flipH="1">
            <a:off x="1219202" y="1524000"/>
            <a:ext cx="304798" cy="89007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7" name="Rectangle 3"/>
          <p:cNvSpPr txBox="1">
            <a:spLocks noChangeArrowheads="1"/>
          </p:cNvSpPr>
          <p:nvPr/>
        </p:nvSpPr>
        <p:spPr bwMode="auto">
          <a:xfrm>
            <a:off x="457200" y="5812923"/>
            <a:ext cx="8763000" cy="445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90000"/>
              </a:lnSpc>
              <a:spcBef>
                <a:spcPct val="20000"/>
              </a:spcBef>
              <a:spcAft>
                <a:spcPts val="300"/>
              </a:spcAft>
              <a:buClr>
                <a:srgbClr val="001D6B"/>
              </a:buClr>
              <a:buSzTx/>
              <a:tabLst/>
              <a:defRPr/>
            </a:pPr>
            <a:r>
              <a:rPr lang="en-US" kern="0" dirty="0" smtClean="0">
                <a:latin typeface="+mn-lt"/>
              </a:rPr>
              <a:t>Suffolk and Westchester Delayed Indefinitely </a:t>
            </a:r>
          </a:p>
          <a:p>
            <a:pPr marR="0" lvl="0" defTabSz="914400" rtl="0" eaLnBrk="1" fontAlgn="base" latinLnBrk="0" hangingPunct="1">
              <a:lnSpc>
                <a:spcPct val="90000"/>
              </a:lnSpc>
              <a:spcBef>
                <a:spcPct val="20000"/>
              </a:spcBef>
              <a:spcAft>
                <a:spcPts val="300"/>
              </a:spcAft>
              <a:buClr>
                <a:srgbClr val="001D6B"/>
              </a:buClr>
              <a:buSzTx/>
              <a:tabLst/>
              <a:defRPr/>
            </a:pPr>
            <a:r>
              <a:rPr lang="en-US" sz="1600" kern="0" dirty="0" smtClean="0">
                <a:latin typeface="+mn-lt"/>
              </a:rPr>
              <a:t>                                                </a:t>
            </a:r>
          </a:p>
        </p:txBody>
      </p:sp>
      <p:cxnSp>
        <p:nvCxnSpPr>
          <p:cNvPr id="14" name="Straight Arrow Connector 13"/>
          <p:cNvCxnSpPr/>
          <p:nvPr/>
        </p:nvCxnSpPr>
        <p:spPr>
          <a:xfrm flipV="1">
            <a:off x="2711920" y="5104356"/>
            <a:ext cx="379337" cy="608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kstboks 33"/>
          <p:cNvSpPr txBox="1"/>
          <p:nvPr/>
        </p:nvSpPr>
        <p:spPr>
          <a:xfrm>
            <a:off x="1784441" y="5374090"/>
            <a:ext cx="4525211" cy="338554"/>
          </a:xfrm>
          <a:prstGeom prst="rect">
            <a:avLst/>
          </a:prstGeom>
          <a:noFill/>
        </p:spPr>
        <p:txBody>
          <a:bodyPr wrap="square" rtlCol="0">
            <a:spAutoFit/>
          </a:bodyPr>
          <a:lstStyle/>
          <a:p>
            <a:r>
              <a:rPr lang="da-DK" sz="1600" b="1" dirty="0" smtClean="0"/>
              <a:t>Program Announcement Letter Mailed March 1st </a:t>
            </a:r>
            <a:endParaRPr lang="da-DK" sz="1600" b="1" dirty="0"/>
          </a:p>
        </p:txBody>
      </p:sp>
      <p:cxnSp>
        <p:nvCxnSpPr>
          <p:cNvPr id="40" name="Straight Arrow Connector 39"/>
          <p:cNvCxnSpPr/>
          <p:nvPr/>
        </p:nvCxnSpPr>
        <p:spPr>
          <a:xfrm flipV="1">
            <a:off x="5472093" y="5004877"/>
            <a:ext cx="975038" cy="1021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A9DE49B-3CFF-48D3-956C-AFE0666D0030}" type="slidenum">
              <a:rPr lang="en-US" smtClean="0"/>
              <a:pPr>
                <a:defRPr/>
              </a:pPr>
              <a:t>24</a:t>
            </a:fld>
            <a:endParaRPr lang="en-US" dirty="0"/>
          </a:p>
        </p:txBody>
      </p:sp>
    </p:spTree>
    <p:extLst>
      <p:ext uri="{BB962C8B-B14F-4D97-AF65-F5344CB8AC3E}">
        <p14:creationId xmlns:p14="http://schemas.microsoft.com/office/powerpoint/2010/main" val="2932418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87352073"/>
              </p:ext>
            </p:extLst>
          </p:nvPr>
        </p:nvGraphicFramePr>
        <p:xfrm>
          <a:off x="600362" y="1548938"/>
          <a:ext cx="8248075" cy="4214553"/>
        </p:xfrm>
        <a:graphic>
          <a:graphicData uri="http://schemas.openxmlformats.org/drawingml/2006/table">
            <a:tbl>
              <a:tblPr firstRow="1" bandRow="1">
                <a:tableStyleId>{5C22544A-7EE6-4342-B048-85BDC9FD1C3A}</a:tableStyleId>
              </a:tblPr>
              <a:tblGrid>
                <a:gridCol w="1649615"/>
                <a:gridCol w="1649615"/>
                <a:gridCol w="1649615"/>
                <a:gridCol w="1649615"/>
                <a:gridCol w="1649615"/>
              </a:tblGrid>
              <a:tr h="1080655">
                <a:tc>
                  <a:txBody>
                    <a:bodyPr/>
                    <a:lstStyle/>
                    <a:p>
                      <a:r>
                        <a:rPr lang="en-US" sz="1800" b="1" dirty="0">
                          <a:effectLst/>
                          <a:latin typeface="Helvetica Neue"/>
                          <a:cs typeface="Helvetica Neue"/>
                        </a:rPr>
                        <a:t>Medicaid renewal expires in </a:t>
                      </a:r>
                      <a:endParaRPr lang="en-US" sz="1800" dirty="0">
                        <a:effectLst/>
                        <a:latin typeface="Helvetica Neue"/>
                        <a:cs typeface="Helvetica Neue"/>
                      </a:endParaRPr>
                    </a:p>
                  </a:txBody>
                  <a:tcPr anchor="ctr"/>
                </a:tc>
                <a:tc>
                  <a:txBody>
                    <a:bodyPr/>
                    <a:lstStyle/>
                    <a:p>
                      <a:r>
                        <a:rPr lang="en-US" sz="1800" b="1" dirty="0">
                          <a:effectLst/>
                          <a:latin typeface="Helvetica Neue"/>
                          <a:cs typeface="Helvetica Neue"/>
                        </a:rPr>
                        <a:t>90-Day </a:t>
                      </a:r>
                      <a:r>
                        <a:rPr lang="en-US" sz="1800" b="1" dirty="0" smtClean="0">
                          <a:effectLst/>
                          <a:latin typeface="Helvetica Neue"/>
                          <a:cs typeface="Helvetica Neue"/>
                        </a:rPr>
                        <a:t>Notice*</a:t>
                      </a:r>
                      <a:endParaRPr lang="en-US" sz="1800" dirty="0">
                        <a:effectLst/>
                        <a:latin typeface="Helvetica Neue"/>
                        <a:cs typeface="Helvetica Neue"/>
                      </a:endParaRPr>
                    </a:p>
                  </a:txBody>
                  <a:tcPr anchor="ctr"/>
                </a:tc>
                <a:tc>
                  <a:txBody>
                    <a:bodyPr/>
                    <a:lstStyle/>
                    <a:p>
                      <a:r>
                        <a:rPr lang="en-US" sz="1800" b="1">
                          <a:effectLst/>
                          <a:latin typeface="Helvetica Neue"/>
                          <a:cs typeface="Helvetica Neue"/>
                        </a:rPr>
                        <a:t>60-Day Notice </a:t>
                      </a:r>
                      <a:endParaRPr lang="en-US" sz="1800">
                        <a:effectLst/>
                        <a:latin typeface="Helvetica Neue"/>
                        <a:cs typeface="Helvetica Neue"/>
                      </a:endParaRPr>
                    </a:p>
                  </a:txBody>
                  <a:tcPr anchor="ctr"/>
                </a:tc>
                <a:tc>
                  <a:txBody>
                    <a:bodyPr/>
                    <a:lstStyle/>
                    <a:p>
                      <a:r>
                        <a:rPr lang="en-US" sz="1800" b="1">
                          <a:effectLst/>
                          <a:latin typeface="Helvetica Neue"/>
                          <a:cs typeface="Helvetica Neue"/>
                        </a:rPr>
                        <a:t>30-Day Notice </a:t>
                      </a:r>
                      <a:endParaRPr lang="en-US" sz="1800">
                        <a:effectLst/>
                        <a:latin typeface="Helvetica Neue"/>
                        <a:cs typeface="Helvetica Neue"/>
                      </a:endParaRPr>
                    </a:p>
                  </a:txBody>
                  <a:tcPr anchor="ctr"/>
                </a:tc>
                <a:tc>
                  <a:txBody>
                    <a:bodyPr/>
                    <a:lstStyle/>
                    <a:p>
                      <a:r>
                        <a:rPr lang="en-US" sz="1800" b="1">
                          <a:effectLst/>
                          <a:latin typeface="Helvetica Neue"/>
                          <a:cs typeface="Helvetica Neue"/>
                        </a:rPr>
                        <a:t>Effective Date of Passive Enrollment </a:t>
                      </a:r>
                      <a:endParaRPr lang="en-US" sz="1800">
                        <a:effectLst/>
                        <a:latin typeface="Helvetica Neue"/>
                        <a:cs typeface="Helvetica Neue"/>
                      </a:endParaRPr>
                    </a:p>
                  </a:txBody>
                  <a:tcPr anchor="ctr"/>
                </a:tc>
              </a:tr>
              <a:tr h="581891">
                <a:tc>
                  <a:txBody>
                    <a:bodyPr/>
                    <a:lstStyle/>
                    <a:p>
                      <a:r>
                        <a:rPr lang="en-US" sz="1800" dirty="0" smtClean="0">
                          <a:effectLst/>
                          <a:latin typeface="Helvetica Neue"/>
                          <a:cs typeface="Helvetica Neue"/>
                        </a:rPr>
                        <a:t>Jan-Aug </a:t>
                      </a:r>
                      <a:r>
                        <a:rPr lang="en-US" sz="1800" dirty="0">
                          <a:effectLst/>
                          <a:latin typeface="Helvetica Neue"/>
                          <a:cs typeface="Helvetica Neue"/>
                        </a:rPr>
                        <a:t>2015 </a:t>
                      </a:r>
                    </a:p>
                  </a:txBody>
                  <a:tcPr anchor="ctr"/>
                </a:tc>
                <a:tc>
                  <a:txBody>
                    <a:bodyPr/>
                    <a:lstStyle/>
                    <a:p>
                      <a:r>
                        <a:rPr lang="en-US" sz="1800">
                          <a:effectLst/>
                          <a:latin typeface="Helvetica Neue"/>
                          <a:cs typeface="Helvetica Neue"/>
                        </a:rPr>
                        <a:t>January </a:t>
                      </a:r>
                    </a:p>
                  </a:txBody>
                  <a:tcPr anchor="ctr"/>
                </a:tc>
                <a:tc>
                  <a:txBody>
                    <a:bodyPr/>
                    <a:lstStyle/>
                    <a:p>
                      <a:r>
                        <a:rPr lang="en-US" sz="1800" dirty="0">
                          <a:effectLst/>
                          <a:latin typeface="Helvetica Neue"/>
                          <a:cs typeface="Helvetica Neue"/>
                        </a:rPr>
                        <a:t>February </a:t>
                      </a:r>
                    </a:p>
                  </a:txBody>
                  <a:tcPr anchor="ctr"/>
                </a:tc>
                <a:tc>
                  <a:txBody>
                    <a:bodyPr/>
                    <a:lstStyle/>
                    <a:p>
                      <a:r>
                        <a:rPr lang="en-US" sz="1800">
                          <a:effectLst/>
                          <a:latin typeface="Helvetica Neue"/>
                          <a:cs typeface="Helvetica Neue"/>
                        </a:rPr>
                        <a:t>March </a:t>
                      </a:r>
                    </a:p>
                  </a:txBody>
                  <a:tcPr anchor="ctr"/>
                </a:tc>
                <a:tc>
                  <a:txBody>
                    <a:bodyPr/>
                    <a:lstStyle/>
                    <a:p>
                      <a:r>
                        <a:rPr lang="en-US" sz="1800">
                          <a:effectLst/>
                          <a:latin typeface="Helvetica Neue"/>
                          <a:cs typeface="Helvetica Neue"/>
                        </a:rPr>
                        <a:t>April 1, 2015 </a:t>
                      </a:r>
                    </a:p>
                  </a:txBody>
                  <a:tcPr anchor="ctr"/>
                </a:tc>
              </a:tr>
              <a:tr h="581891">
                <a:tc>
                  <a:txBody>
                    <a:bodyPr/>
                    <a:lstStyle/>
                    <a:p>
                      <a:r>
                        <a:rPr lang="sk-SK" sz="1800" dirty="0">
                          <a:effectLst/>
                          <a:latin typeface="Helvetica Neue"/>
                          <a:cs typeface="Helvetica Neue"/>
                        </a:rPr>
                        <a:t>Sep-Nov 2015 </a:t>
                      </a:r>
                    </a:p>
                  </a:txBody>
                  <a:tcPr anchor="ctr"/>
                </a:tc>
                <a:tc>
                  <a:txBody>
                    <a:bodyPr/>
                    <a:lstStyle/>
                    <a:p>
                      <a:r>
                        <a:rPr lang="en-US" sz="1800">
                          <a:effectLst/>
                          <a:latin typeface="Helvetica Neue"/>
                          <a:cs typeface="Helvetica Neue"/>
                        </a:rPr>
                        <a:t>February </a:t>
                      </a:r>
                    </a:p>
                  </a:txBody>
                  <a:tcPr anchor="ctr"/>
                </a:tc>
                <a:tc>
                  <a:txBody>
                    <a:bodyPr/>
                    <a:lstStyle/>
                    <a:p>
                      <a:r>
                        <a:rPr lang="en-US" sz="1800">
                          <a:effectLst/>
                          <a:latin typeface="Helvetica Neue"/>
                          <a:cs typeface="Helvetica Neue"/>
                        </a:rPr>
                        <a:t>March </a:t>
                      </a:r>
                    </a:p>
                  </a:txBody>
                  <a:tcPr anchor="ctr"/>
                </a:tc>
                <a:tc>
                  <a:txBody>
                    <a:bodyPr/>
                    <a:lstStyle/>
                    <a:p>
                      <a:r>
                        <a:rPr lang="en-US" sz="1800">
                          <a:effectLst/>
                          <a:latin typeface="Helvetica Neue"/>
                          <a:cs typeface="Helvetica Neue"/>
                        </a:rPr>
                        <a:t>April </a:t>
                      </a:r>
                    </a:p>
                  </a:txBody>
                  <a:tcPr anchor="ctr"/>
                </a:tc>
                <a:tc>
                  <a:txBody>
                    <a:bodyPr/>
                    <a:lstStyle/>
                    <a:p>
                      <a:r>
                        <a:rPr lang="en-US" sz="1800">
                          <a:effectLst/>
                          <a:latin typeface="Helvetica Neue"/>
                          <a:cs typeface="Helvetica Neue"/>
                        </a:rPr>
                        <a:t>May 1, 2015 </a:t>
                      </a:r>
                    </a:p>
                  </a:txBody>
                  <a:tcPr anchor="ctr"/>
                </a:tc>
              </a:tr>
              <a:tr h="581891">
                <a:tc>
                  <a:txBody>
                    <a:bodyPr/>
                    <a:lstStyle/>
                    <a:p>
                      <a:r>
                        <a:rPr lang="fr-FR" sz="1800" dirty="0" err="1">
                          <a:effectLst/>
                          <a:latin typeface="Helvetica Neue"/>
                          <a:cs typeface="Helvetica Neue"/>
                        </a:rPr>
                        <a:t>Dec</a:t>
                      </a:r>
                      <a:r>
                        <a:rPr lang="fr-FR" sz="1800" dirty="0">
                          <a:effectLst/>
                          <a:latin typeface="Helvetica Neue"/>
                          <a:cs typeface="Helvetica Neue"/>
                        </a:rPr>
                        <a:t> 2015 - Jan 2016 </a:t>
                      </a:r>
                    </a:p>
                  </a:txBody>
                  <a:tcPr anchor="ctr"/>
                </a:tc>
                <a:tc>
                  <a:txBody>
                    <a:bodyPr/>
                    <a:lstStyle/>
                    <a:p>
                      <a:r>
                        <a:rPr lang="en-US" sz="1800">
                          <a:effectLst/>
                          <a:latin typeface="Helvetica Neue"/>
                          <a:cs typeface="Helvetica Neue"/>
                        </a:rPr>
                        <a:t>March </a:t>
                      </a:r>
                    </a:p>
                  </a:txBody>
                  <a:tcPr anchor="ctr"/>
                </a:tc>
                <a:tc>
                  <a:txBody>
                    <a:bodyPr/>
                    <a:lstStyle/>
                    <a:p>
                      <a:r>
                        <a:rPr lang="en-US" sz="1800">
                          <a:effectLst/>
                          <a:latin typeface="Helvetica Neue"/>
                          <a:cs typeface="Helvetica Neue"/>
                        </a:rPr>
                        <a:t>April </a:t>
                      </a:r>
                    </a:p>
                  </a:txBody>
                  <a:tcPr anchor="ctr"/>
                </a:tc>
                <a:tc>
                  <a:txBody>
                    <a:bodyPr/>
                    <a:lstStyle/>
                    <a:p>
                      <a:r>
                        <a:rPr lang="en-US" sz="1800">
                          <a:effectLst/>
                          <a:latin typeface="Helvetica Neue"/>
                          <a:cs typeface="Helvetica Neue"/>
                        </a:rPr>
                        <a:t>May </a:t>
                      </a:r>
                    </a:p>
                  </a:txBody>
                  <a:tcPr anchor="ctr"/>
                </a:tc>
                <a:tc>
                  <a:txBody>
                    <a:bodyPr/>
                    <a:lstStyle/>
                    <a:p>
                      <a:r>
                        <a:rPr lang="fr-FR" sz="1800" dirty="0" smtClean="0">
                          <a:effectLst/>
                          <a:latin typeface="Helvetica Neue"/>
                          <a:cs typeface="Helvetica Neue"/>
                        </a:rPr>
                        <a:t>July</a:t>
                      </a:r>
                      <a:r>
                        <a:rPr lang="fr-FR" sz="1800" baseline="0" dirty="0" smtClean="0">
                          <a:effectLst/>
                          <a:latin typeface="Helvetica Neue"/>
                          <a:cs typeface="Helvetica Neue"/>
                        </a:rPr>
                        <a:t> 1, 2015</a:t>
                      </a:r>
                      <a:endParaRPr lang="fr-FR" sz="1800" dirty="0">
                        <a:effectLst/>
                        <a:latin typeface="Helvetica Neue"/>
                        <a:cs typeface="Helvetica Neue"/>
                      </a:endParaRPr>
                    </a:p>
                  </a:txBody>
                  <a:tcPr anchor="ctr"/>
                </a:tc>
              </a:tr>
              <a:tr h="581891">
                <a:tc>
                  <a:txBody>
                    <a:bodyPr/>
                    <a:lstStyle/>
                    <a:p>
                      <a:r>
                        <a:rPr lang="en-US" sz="1800" dirty="0">
                          <a:effectLst/>
                          <a:latin typeface="Helvetica Neue"/>
                          <a:cs typeface="Helvetica Neue"/>
                        </a:rPr>
                        <a:t>Feb-Mar 2016 </a:t>
                      </a:r>
                    </a:p>
                  </a:txBody>
                  <a:tcPr anchor="ctr"/>
                </a:tc>
                <a:tc>
                  <a:txBody>
                    <a:bodyPr/>
                    <a:lstStyle/>
                    <a:p>
                      <a:r>
                        <a:rPr lang="en-US" sz="1800" dirty="0" smtClean="0">
                          <a:effectLst/>
                          <a:latin typeface="Helvetica Neue"/>
                          <a:cs typeface="Helvetica Neue"/>
                        </a:rPr>
                        <a:t>NOT USED</a:t>
                      </a:r>
                      <a:endParaRPr lang="en-US" sz="1800" dirty="0">
                        <a:effectLst/>
                        <a:latin typeface="Helvetica Neue"/>
                        <a:cs typeface="Helvetica Neue"/>
                      </a:endParaRPr>
                    </a:p>
                  </a:txBody>
                  <a:tcPr anchor="ctr"/>
                </a:tc>
                <a:tc>
                  <a:txBody>
                    <a:bodyPr/>
                    <a:lstStyle/>
                    <a:p>
                      <a:r>
                        <a:rPr lang="en-US" sz="1800">
                          <a:effectLst/>
                          <a:latin typeface="Helvetica Neue"/>
                          <a:cs typeface="Helvetica Neue"/>
                        </a:rPr>
                        <a:t>May </a:t>
                      </a:r>
                    </a:p>
                  </a:txBody>
                  <a:tcPr anchor="ctr"/>
                </a:tc>
                <a:tc>
                  <a:txBody>
                    <a:bodyPr/>
                    <a:lstStyle/>
                    <a:p>
                      <a:r>
                        <a:rPr lang="en-US" sz="1800">
                          <a:effectLst/>
                          <a:latin typeface="Helvetica Neue"/>
                          <a:cs typeface="Helvetica Neue"/>
                        </a:rPr>
                        <a:t>June </a:t>
                      </a:r>
                    </a:p>
                  </a:txBody>
                  <a:tcPr anchor="ctr"/>
                </a:tc>
                <a:tc>
                  <a:txBody>
                    <a:bodyPr/>
                    <a:lstStyle/>
                    <a:p>
                      <a:r>
                        <a:rPr lang="en-US" sz="1800">
                          <a:effectLst/>
                          <a:latin typeface="Helvetica Neue"/>
                          <a:cs typeface="Helvetica Neue"/>
                        </a:rPr>
                        <a:t>July 1, 2015 </a:t>
                      </a:r>
                    </a:p>
                  </a:txBody>
                  <a:tcPr anchor="ctr"/>
                </a:tc>
              </a:tr>
              <a:tr h="520006">
                <a:tc>
                  <a:txBody>
                    <a:bodyPr/>
                    <a:lstStyle/>
                    <a:p>
                      <a:r>
                        <a:rPr lang="en-US" sz="1800" dirty="0">
                          <a:effectLst/>
                          <a:latin typeface="Helvetica Neue"/>
                          <a:cs typeface="Helvetica Neue"/>
                        </a:rPr>
                        <a:t>Apr-May </a:t>
                      </a:r>
                      <a:r>
                        <a:rPr lang="en-US" sz="1800" dirty="0" smtClean="0">
                          <a:effectLst/>
                          <a:latin typeface="Helvetica Neue"/>
                          <a:cs typeface="Helvetica Neue"/>
                        </a:rPr>
                        <a:t>2016*</a:t>
                      </a:r>
                      <a:endParaRPr lang="en-US" sz="1800" dirty="0">
                        <a:effectLst/>
                        <a:latin typeface="Helvetica Neue"/>
                        <a:cs typeface="Helvetica Neue"/>
                      </a:endParaRPr>
                    </a:p>
                  </a:txBody>
                  <a:tcPr anchor="ctr"/>
                </a:tc>
                <a:tc>
                  <a:txBody>
                    <a:bodyPr/>
                    <a:lstStyle/>
                    <a:p>
                      <a:r>
                        <a:rPr lang="en-US" sz="1800" dirty="0" smtClean="0">
                          <a:effectLst/>
                          <a:latin typeface="Helvetica Neue"/>
                          <a:cs typeface="Helvetica Neue"/>
                        </a:rPr>
                        <a:t>NOT</a:t>
                      </a:r>
                      <a:r>
                        <a:rPr lang="en-US" sz="1800" baseline="0" dirty="0" smtClean="0">
                          <a:effectLst/>
                          <a:latin typeface="Helvetica Neue"/>
                          <a:cs typeface="Helvetica Neue"/>
                        </a:rPr>
                        <a:t> USED</a:t>
                      </a:r>
                      <a:endParaRPr lang="en-US" sz="1800" dirty="0">
                        <a:effectLst/>
                        <a:latin typeface="Helvetica Neue"/>
                        <a:cs typeface="Helvetica Neue"/>
                      </a:endParaRPr>
                    </a:p>
                  </a:txBody>
                  <a:tcPr anchor="ctr"/>
                </a:tc>
                <a:tc>
                  <a:txBody>
                    <a:bodyPr/>
                    <a:lstStyle/>
                    <a:p>
                      <a:r>
                        <a:rPr lang="en-US" sz="1800" dirty="0">
                          <a:effectLst/>
                          <a:latin typeface="Helvetica Neue"/>
                          <a:cs typeface="Helvetica Neue"/>
                        </a:rPr>
                        <a:t>June </a:t>
                      </a:r>
                    </a:p>
                  </a:txBody>
                  <a:tcPr anchor="ctr"/>
                </a:tc>
                <a:tc>
                  <a:txBody>
                    <a:bodyPr/>
                    <a:lstStyle/>
                    <a:p>
                      <a:r>
                        <a:rPr lang="en-US" sz="1800" dirty="0">
                          <a:effectLst/>
                          <a:latin typeface="Helvetica Neue"/>
                          <a:cs typeface="Helvetica Neue"/>
                        </a:rPr>
                        <a:t>July </a:t>
                      </a:r>
                    </a:p>
                  </a:txBody>
                  <a:tcPr anchor="ctr"/>
                </a:tc>
                <a:tc>
                  <a:txBody>
                    <a:bodyPr/>
                    <a:lstStyle/>
                    <a:p>
                      <a:r>
                        <a:rPr lang="en-US" sz="1800" dirty="0">
                          <a:effectLst/>
                          <a:latin typeface="Helvetica Neue"/>
                          <a:cs typeface="Helvetica Neue"/>
                        </a:rPr>
                        <a:t>August 1, 2015 </a:t>
                      </a:r>
                    </a:p>
                  </a:txBody>
                  <a:tcPr anchor="ctr"/>
                </a:tc>
              </a:tr>
            </a:tbl>
          </a:graphicData>
        </a:graphic>
      </p:graphicFrame>
      <p:sp>
        <p:nvSpPr>
          <p:cNvPr id="4" name="Title 3"/>
          <p:cNvSpPr>
            <a:spLocks noGrp="1"/>
          </p:cNvSpPr>
          <p:nvPr>
            <p:ph type="title"/>
          </p:nvPr>
        </p:nvSpPr>
        <p:spPr/>
        <p:txBody>
          <a:bodyPr>
            <a:normAutofit fontScale="90000"/>
          </a:bodyPr>
          <a:lstStyle/>
          <a:p>
            <a:r>
              <a:rPr lang="en-US" dirty="0" smtClean="0"/>
              <a:t>Timing of Notices and Passive Enrollment: Region 1 (non-SSI)*</a:t>
            </a:r>
            <a:endParaRPr lang="en-US" dirty="0"/>
          </a:p>
        </p:txBody>
      </p:sp>
      <p:sp>
        <p:nvSpPr>
          <p:cNvPr id="6" name="TextBox 5"/>
          <p:cNvSpPr txBox="1"/>
          <p:nvPr/>
        </p:nvSpPr>
        <p:spPr>
          <a:xfrm>
            <a:off x="685801" y="5708456"/>
            <a:ext cx="8162636" cy="1154162"/>
          </a:xfrm>
          <a:prstGeom prst="rect">
            <a:avLst/>
          </a:prstGeom>
          <a:solidFill>
            <a:schemeClr val="bg1"/>
          </a:solidFill>
        </p:spPr>
        <p:txBody>
          <a:bodyPr wrap="square" rtlCol="0">
            <a:spAutoFit/>
          </a:bodyPr>
          <a:lstStyle/>
          <a:p>
            <a:r>
              <a:rPr lang="en-US" dirty="0" smtClean="0"/>
              <a:t>* See note on next slide. </a:t>
            </a:r>
          </a:p>
          <a:p>
            <a:r>
              <a:rPr lang="en-US" dirty="0" smtClean="0"/>
              <a:t>* 90-Day notices no longer being sent, per DOH 4/20/2015</a:t>
            </a:r>
          </a:p>
          <a:p>
            <a:pPr marL="342900" indent="-342900">
              <a:buFont typeface="Arial" charset="0"/>
              <a:buChar char="•"/>
            </a:pPr>
            <a:endParaRPr lang="en-US" dirty="0"/>
          </a:p>
        </p:txBody>
      </p:sp>
      <p:sp>
        <p:nvSpPr>
          <p:cNvPr id="2" name="Slide Number Placeholder 1"/>
          <p:cNvSpPr>
            <a:spLocks noGrp="1"/>
          </p:cNvSpPr>
          <p:nvPr>
            <p:ph type="sldNum" sz="quarter" idx="12"/>
          </p:nvPr>
        </p:nvSpPr>
        <p:spPr/>
        <p:txBody>
          <a:bodyPr/>
          <a:lstStyle/>
          <a:p>
            <a:pPr>
              <a:defRPr/>
            </a:pPr>
            <a:fld id="{FA9DE49B-3CFF-48D3-956C-AFE0666D0030}" type="slidenum">
              <a:rPr lang="en-US" smtClean="0"/>
              <a:pPr>
                <a:defRPr/>
              </a:pPr>
              <a:t>25</a:t>
            </a:fld>
            <a:endParaRPr lang="en-US" dirty="0"/>
          </a:p>
        </p:txBody>
      </p:sp>
    </p:spTree>
    <p:extLst>
      <p:ext uri="{BB962C8B-B14F-4D97-AF65-F5344CB8AC3E}">
        <p14:creationId xmlns:p14="http://schemas.microsoft.com/office/powerpoint/2010/main" val="705753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54301202"/>
              </p:ext>
            </p:extLst>
          </p:nvPr>
        </p:nvGraphicFramePr>
        <p:xfrm>
          <a:off x="685800" y="1853671"/>
          <a:ext cx="7772401" cy="2768600"/>
        </p:xfrm>
        <a:graphic>
          <a:graphicData uri="http://schemas.openxmlformats.org/drawingml/2006/table">
            <a:tbl>
              <a:tblPr firstRow="1" bandRow="1">
                <a:tableStyleId>{5C22544A-7EE6-4342-B048-85BDC9FD1C3A}</a:tableStyleId>
              </a:tblPr>
              <a:tblGrid>
                <a:gridCol w="1372937"/>
                <a:gridCol w="1417053"/>
                <a:gridCol w="1417053"/>
                <a:gridCol w="1417053"/>
                <a:gridCol w="214830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Birthday in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90-Day Notice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60-Day Notice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30-Day Notice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Effective Date of Passive Enrollment </a:t>
                      </a:r>
                      <a:endParaRPr lang="en-US" dirty="0" smtClean="0">
                        <a:effectLst/>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Jan-Mar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January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February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March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April 1, 2015 </a:t>
                      </a:r>
                      <a:endParaRPr lang="en-US" dirty="0" smtClean="0">
                        <a:effectLst/>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Apr-Jun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February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March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April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May 1, 2015 </a:t>
                      </a:r>
                      <a:endParaRPr lang="en-US" dirty="0" smtClean="0">
                        <a:effectLst/>
                      </a:endParaRPr>
                    </a:p>
                  </a:txBody>
                  <a:tcPr anchor="ctr"/>
                </a:tc>
              </a:tr>
              <a:tr h="370840">
                <a:tc>
                  <a:txBody>
                    <a:bodyPr/>
                    <a:lstStyle/>
                    <a:p>
                      <a:r>
                        <a:rPr lang="en-US" sz="1800" kern="1200" dirty="0" smtClean="0">
                          <a:solidFill>
                            <a:schemeClr val="dk1"/>
                          </a:solidFill>
                          <a:effectLst/>
                          <a:latin typeface="+mn-lt"/>
                          <a:ea typeface="+mn-ea"/>
                          <a:cs typeface="+mn-cs"/>
                        </a:rPr>
                        <a:t>Jul-Sep</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March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April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May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July 1,</a:t>
                      </a:r>
                      <a:r>
                        <a:rPr lang="en-US" sz="1800" kern="1200" baseline="0" dirty="0" smtClean="0">
                          <a:solidFill>
                            <a:schemeClr val="dk1"/>
                          </a:solidFill>
                          <a:effectLst/>
                          <a:latin typeface="+mn-lt"/>
                          <a:ea typeface="+mn-ea"/>
                          <a:cs typeface="+mn-cs"/>
                        </a:rPr>
                        <a:t> 2015</a:t>
                      </a:r>
                      <a:endParaRPr lang="en-US" dirty="0" smtClean="0">
                        <a:effectLst/>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Oct-Dec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NOT USED</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May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June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July 1, 2015 </a:t>
                      </a:r>
                      <a:endParaRPr lang="en-US" dirty="0" smtClean="0">
                        <a:effectLst/>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All others* </a:t>
                      </a:r>
                      <a:endParaRPr lang="en-US" dirty="0" smtClean="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NOT</a:t>
                      </a:r>
                      <a:r>
                        <a:rPr lang="en-US" baseline="0" dirty="0" smtClean="0">
                          <a:effectLst/>
                        </a:rPr>
                        <a:t> USED</a:t>
                      </a:r>
                      <a:endParaRPr lang="en-US" dirty="0" smtClean="0">
                        <a:effectLst/>
                      </a:endParaRPr>
                    </a:p>
                  </a:txBody>
                  <a:tcPr anchor="ctr"/>
                </a:tc>
                <a:tc>
                  <a:txBody>
                    <a:bodyPr/>
                    <a:lstStyle/>
                    <a:p>
                      <a:r>
                        <a:rPr lang="en-US" dirty="0" smtClean="0"/>
                        <a:t>June</a:t>
                      </a:r>
                      <a:endParaRPr lang="en-US" dirty="0"/>
                    </a:p>
                  </a:txBody>
                  <a:tcPr anchor="ctr"/>
                </a:tc>
                <a:tc>
                  <a:txBody>
                    <a:bodyPr/>
                    <a:lstStyle/>
                    <a:p>
                      <a:r>
                        <a:rPr lang="en-US" dirty="0" smtClean="0"/>
                        <a:t>July</a:t>
                      </a:r>
                      <a:endParaRPr lang="en-US" dirty="0"/>
                    </a:p>
                  </a:txBody>
                  <a:tcPr anchor="ctr"/>
                </a:tc>
                <a:tc>
                  <a:txBody>
                    <a:bodyPr/>
                    <a:lstStyle/>
                    <a:p>
                      <a:r>
                        <a:rPr lang="en-US" dirty="0" smtClean="0"/>
                        <a:t>August 1, 2015</a:t>
                      </a:r>
                      <a:endParaRPr lang="en-US" dirty="0"/>
                    </a:p>
                  </a:txBody>
                  <a:tcPr anchor="ctr"/>
                </a:tc>
              </a:tr>
            </a:tbl>
          </a:graphicData>
        </a:graphic>
      </p:graphicFrame>
      <p:sp>
        <p:nvSpPr>
          <p:cNvPr id="4" name="Title 3"/>
          <p:cNvSpPr>
            <a:spLocks noGrp="1"/>
          </p:cNvSpPr>
          <p:nvPr>
            <p:ph type="title"/>
          </p:nvPr>
        </p:nvSpPr>
        <p:spPr/>
        <p:txBody>
          <a:bodyPr>
            <a:normAutofit fontScale="90000"/>
          </a:bodyPr>
          <a:lstStyle/>
          <a:p>
            <a:r>
              <a:rPr lang="en-US" dirty="0" smtClean="0"/>
              <a:t>Timing of Notices and Passive Enrollment: Region 1 (SSI)</a:t>
            </a:r>
            <a:endParaRPr lang="en-US" dirty="0"/>
          </a:p>
        </p:txBody>
      </p:sp>
      <p:sp>
        <p:nvSpPr>
          <p:cNvPr id="2" name="TextBox 1"/>
          <p:cNvSpPr txBox="1"/>
          <p:nvPr/>
        </p:nvSpPr>
        <p:spPr>
          <a:xfrm>
            <a:off x="685800" y="4706936"/>
            <a:ext cx="7772401" cy="1754326"/>
          </a:xfrm>
          <a:prstGeom prst="rect">
            <a:avLst/>
          </a:prstGeom>
          <a:noFill/>
        </p:spPr>
        <p:txBody>
          <a:bodyPr wrap="square" rtlCol="0">
            <a:spAutoFit/>
          </a:bodyPr>
          <a:lstStyle/>
          <a:p>
            <a:pPr marL="285750" indent="-285750">
              <a:buFont typeface="Arial" charset="0"/>
              <a:buChar char="•"/>
            </a:pPr>
            <a:r>
              <a:rPr lang="en-US" sz="1800" dirty="0" smtClean="0"/>
              <a:t>Any </a:t>
            </a:r>
            <a:r>
              <a:rPr lang="en-US" sz="1800" dirty="0"/>
              <a:t>other eligible individual that would have qualified for passive enrollment between April 1, 2015 and August 1, 2015 but was not passively </a:t>
            </a:r>
            <a:r>
              <a:rPr lang="en-US" sz="1800" dirty="0" smtClean="0"/>
              <a:t>enrolled, </a:t>
            </a:r>
            <a:r>
              <a:rPr lang="en-US" sz="1800" dirty="0"/>
              <a:t>and </a:t>
            </a:r>
            <a:r>
              <a:rPr lang="en-US" sz="1800" dirty="0" smtClean="0"/>
              <a:t>eligible individuals </a:t>
            </a:r>
            <a:r>
              <a:rPr lang="en-US" sz="1800" dirty="0"/>
              <a:t>who are eligible for Passive Enrollment but are not due for Medicaid </a:t>
            </a:r>
            <a:r>
              <a:rPr lang="en-US" sz="1800" dirty="0" smtClean="0"/>
              <a:t>renewal </a:t>
            </a:r>
            <a:r>
              <a:rPr lang="en-US" sz="1800" dirty="0"/>
              <a:t>between June 1, 2015 and May 1, 2016. </a:t>
            </a:r>
            <a:endParaRPr lang="en-US" sz="1800" dirty="0" smtClean="0"/>
          </a:p>
          <a:p>
            <a:pPr marL="285750" indent="-285750">
              <a:buFont typeface="Arial" charset="0"/>
              <a:buChar char="•"/>
            </a:pPr>
            <a:r>
              <a:rPr lang="en-US" sz="1800" dirty="0" smtClean="0"/>
              <a:t>Also </a:t>
            </a:r>
            <a:r>
              <a:rPr lang="en-US" sz="1800" dirty="0"/>
              <a:t>includes eligible individuals who are new to nursing homes </a:t>
            </a:r>
            <a:endParaRPr lang="en-US" sz="1800" dirty="0" smtClean="0"/>
          </a:p>
          <a:p>
            <a:r>
              <a:rPr lang="en-US" sz="1800" dirty="0" smtClean="0"/>
              <a:t>      as </a:t>
            </a:r>
            <a:r>
              <a:rPr lang="en-US" sz="1800" dirty="0"/>
              <a:t>of January 1, 2015</a:t>
            </a:r>
            <a:r>
              <a:rPr lang="en-US" sz="1800" dirty="0" smtClean="0"/>
              <a:t>.</a:t>
            </a:r>
            <a:endParaRPr lang="en-US" sz="1800" dirty="0"/>
          </a:p>
        </p:txBody>
      </p:sp>
      <p:sp>
        <p:nvSpPr>
          <p:cNvPr id="3" name="Slide Number Placeholder 2"/>
          <p:cNvSpPr>
            <a:spLocks noGrp="1"/>
          </p:cNvSpPr>
          <p:nvPr>
            <p:ph type="sldNum" sz="quarter" idx="12"/>
          </p:nvPr>
        </p:nvSpPr>
        <p:spPr/>
        <p:txBody>
          <a:bodyPr/>
          <a:lstStyle/>
          <a:p>
            <a:pPr>
              <a:defRPr/>
            </a:pPr>
            <a:fld id="{FA9DE49B-3CFF-48D3-956C-AFE0666D0030}" type="slidenum">
              <a:rPr lang="en-US" smtClean="0"/>
              <a:pPr>
                <a:defRPr/>
              </a:pPr>
              <a:t>26</a:t>
            </a:fld>
            <a:endParaRPr lang="en-US" dirty="0"/>
          </a:p>
        </p:txBody>
      </p:sp>
    </p:spTree>
    <p:extLst>
      <p:ext uri="{BB962C8B-B14F-4D97-AF65-F5344CB8AC3E}">
        <p14:creationId xmlns:p14="http://schemas.microsoft.com/office/powerpoint/2010/main" val="4187422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57442"/>
            <a:ext cx="7772400" cy="4995757"/>
          </a:xfrm>
        </p:spPr>
        <p:txBody>
          <a:bodyPr>
            <a:noAutofit/>
          </a:bodyPr>
          <a:lstStyle/>
          <a:p>
            <a:pPr lvl="1">
              <a:spcBef>
                <a:spcPts val="800"/>
              </a:spcBef>
            </a:pPr>
            <a:r>
              <a:rPr lang="en-US" sz="2150" dirty="0" smtClean="0"/>
              <a:t>FIDA participants can </a:t>
            </a:r>
            <a:r>
              <a:rPr lang="en-US" sz="2150" dirty="0" err="1" smtClean="0"/>
              <a:t>disenroll</a:t>
            </a:r>
            <a:r>
              <a:rPr lang="en-US" sz="2150" dirty="0" smtClean="0"/>
              <a:t> for any </a:t>
            </a:r>
            <a:r>
              <a:rPr lang="en-US" sz="2150" dirty="0" smtClean="0"/>
              <a:t>reason</a:t>
            </a:r>
          </a:p>
          <a:p>
            <a:pPr lvl="2">
              <a:spcBef>
                <a:spcPts val="800"/>
              </a:spcBef>
            </a:pPr>
            <a:r>
              <a:rPr lang="en-US" sz="1950" dirty="0" smtClean="0"/>
              <a:t>Contact NY Medicaid Choice at 1-855-600-3432, will be re-enrolled in previous MLTC Plan</a:t>
            </a:r>
          </a:p>
          <a:p>
            <a:pPr lvl="2">
              <a:spcBef>
                <a:spcPts val="800"/>
              </a:spcBef>
            </a:pPr>
            <a:r>
              <a:rPr lang="en-US" sz="1950" dirty="0" smtClean="0"/>
              <a:t>Contact Medicare at 1-800-MEDICARE, to re-enroll in a Part D plan</a:t>
            </a:r>
            <a:endParaRPr lang="en-US" sz="1950" dirty="0" smtClean="0"/>
          </a:p>
          <a:p>
            <a:pPr lvl="1">
              <a:spcBef>
                <a:spcPts val="800"/>
              </a:spcBef>
            </a:pPr>
            <a:r>
              <a:rPr lang="en-US" sz="2150" dirty="0" smtClean="0"/>
              <a:t>FIDA participants can only be involuntarily </a:t>
            </a:r>
            <a:r>
              <a:rPr lang="en-US" sz="2150" dirty="0" err="1" smtClean="0"/>
              <a:t>disenrolled</a:t>
            </a:r>
            <a:r>
              <a:rPr lang="en-US" sz="2150" dirty="0" smtClean="0"/>
              <a:t> for specific reasons:</a:t>
            </a:r>
          </a:p>
          <a:p>
            <a:pPr lvl="2">
              <a:spcBef>
                <a:spcPts val="800"/>
              </a:spcBef>
            </a:pPr>
            <a:r>
              <a:rPr lang="en-US" sz="1600" dirty="0" smtClean="0"/>
              <a:t>Loss of eligibility for FIDA</a:t>
            </a:r>
          </a:p>
          <a:p>
            <a:pPr lvl="2">
              <a:spcBef>
                <a:spcPts val="800"/>
              </a:spcBef>
            </a:pPr>
            <a:r>
              <a:rPr lang="en-US" sz="1600" dirty="0" smtClean="0"/>
              <a:t>Absence from plan service area for more than 6 months</a:t>
            </a:r>
          </a:p>
          <a:p>
            <a:pPr lvl="2">
              <a:spcBef>
                <a:spcPts val="800"/>
              </a:spcBef>
            </a:pPr>
            <a:r>
              <a:rPr lang="en-US" sz="1600" dirty="0"/>
              <a:t>Material Misrepresentation Regarding Third-Party </a:t>
            </a:r>
            <a:r>
              <a:rPr lang="en-US" sz="1600" dirty="0" smtClean="0"/>
              <a:t>Reimbursement</a:t>
            </a:r>
          </a:p>
          <a:p>
            <a:pPr lvl="2">
              <a:spcBef>
                <a:spcPts val="800"/>
              </a:spcBef>
            </a:pPr>
            <a:r>
              <a:rPr lang="en-US" sz="1600" dirty="0" smtClean="0"/>
              <a:t>Disruptive behavior (but only after serious effort to resolve, multiple notices to member, and approval by CMS)</a:t>
            </a:r>
          </a:p>
          <a:p>
            <a:pPr lvl="2">
              <a:spcBef>
                <a:spcPts val="800"/>
              </a:spcBef>
            </a:pPr>
            <a:r>
              <a:rPr lang="en-US" sz="1600" dirty="0" smtClean="0"/>
              <a:t>Fraudulent enrollment application or abuse of FIDA card</a:t>
            </a:r>
          </a:p>
          <a:p>
            <a:pPr lvl="2">
              <a:spcBef>
                <a:spcPts val="800"/>
              </a:spcBef>
            </a:pPr>
            <a:r>
              <a:rPr lang="en-US" sz="1600" dirty="0" smtClean="0"/>
              <a:t>Participant knowingly fails to complete any necessary release form</a:t>
            </a:r>
          </a:p>
        </p:txBody>
      </p:sp>
      <p:sp>
        <p:nvSpPr>
          <p:cNvPr id="4" name="Title 3"/>
          <p:cNvSpPr>
            <a:spLocks noGrp="1"/>
          </p:cNvSpPr>
          <p:nvPr>
            <p:ph type="title"/>
          </p:nvPr>
        </p:nvSpPr>
        <p:spPr/>
        <p:txBody>
          <a:bodyPr/>
          <a:lstStyle/>
          <a:p>
            <a:r>
              <a:rPr lang="en-US" dirty="0" smtClean="0"/>
              <a:t>Disenrollment</a:t>
            </a:r>
            <a:endParaRPr lang="en-US" dirty="0"/>
          </a:p>
        </p:txBody>
      </p:sp>
      <p:sp>
        <p:nvSpPr>
          <p:cNvPr id="5" name="TextBox 4"/>
          <p:cNvSpPr txBox="1"/>
          <p:nvPr/>
        </p:nvSpPr>
        <p:spPr>
          <a:xfrm>
            <a:off x="107245" y="6333067"/>
            <a:ext cx="8080022" cy="523220"/>
          </a:xfrm>
          <a:prstGeom prst="rect">
            <a:avLst/>
          </a:prstGeom>
          <a:noFill/>
        </p:spPr>
        <p:txBody>
          <a:bodyPr wrap="square" rtlCol="0">
            <a:spAutoFit/>
          </a:bodyPr>
          <a:lstStyle/>
          <a:p>
            <a:r>
              <a:rPr lang="en-US" sz="1400" dirty="0"/>
              <a:t>MMP Enrollment Guidance §</a:t>
            </a:r>
            <a:r>
              <a:rPr lang="en-US" sz="1400" dirty="0" smtClean="0"/>
              <a:t>§ 40.2, 40.3 [pp. 41, 49]</a:t>
            </a:r>
            <a:r>
              <a:rPr lang="en-US" sz="1400" dirty="0"/>
              <a:t>; Appendix 5: State-Specific FIDA Enrollment Guidance for NY </a:t>
            </a:r>
            <a:r>
              <a:rPr lang="en-US" sz="1400" dirty="0" smtClean="0"/>
              <a:t>§</a:t>
            </a:r>
            <a:r>
              <a:rPr lang="en-US" sz="1400" dirty="0"/>
              <a:t>§</a:t>
            </a:r>
            <a:r>
              <a:rPr lang="en-US" sz="1400" dirty="0" smtClean="0"/>
              <a:t> 18-24 </a:t>
            </a:r>
            <a:r>
              <a:rPr lang="en-US" sz="1400" dirty="0"/>
              <a:t>[pp. </a:t>
            </a:r>
            <a:r>
              <a:rPr lang="en-US" sz="1400" dirty="0" smtClean="0"/>
              <a:t>9-12].</a:t>
            </a:r>
            <a:endParaRPr lang="en-US" sz="1400" dirty="0"/>
          </a:p>
        </p:txBody>
      </p:sp>
      <p:sp>
        <p:nvSpPr>
          <p:cNvPr id="3" name="Slide Number Placeholder 2"/>
          <p:cNvSpPr>
            <a:spLocks noGrp="1"/>
          </p:cNvSpPr>
          <p:nvPr>
            <p:ph type="sldNum" sz="quarter" idx="12"/>
          </p:nvPr>
        </p:nvSpPr>
        <p:spPr/>
        <p:txBody>
          <a:bodyPr/>
          <a:lstStyle/>
          <a:p>
            <a:pPr>
              <a:defRPr/>
            </a:pPr>
            <a:fld id="{FA9DE49B-3CFF-48D3-956C-AFE0666D0030}" type="slidenum">
              <a:rPr lang="en-US" smtClean="0"/>
              <a:pPr>
                <a:defRPr/>
              </a:pPr>
              <a:t>27</a:t>
            </a:fld>
            <a:endParaRPr lang="en-US" dirty="0"/>
          </a:p>
        </p:txBody>
      </p:sp>
    </p:spTree>
    <p:extLst>
      <p:ext uri="{BB962C8B-B14F-4D97-AF65-F5344CB8AC3E}">
        <p14:creationId xmlns:p14="http://schemas.microsoft.com/office/powerpoint/2010/main" val="1418808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06691" cy="501073"/>
          </a:xfrm>
        </p:spPr>
        <p:txBody>
          <a:bodyPr>
            <a:normAutofit fontScale="90000"/>
          </a:bodyPr>
          <a:lstStyle/>
          <a:p>
            <a:r>
              <a:rPr lang="en-US" dirty="0" smtClean="0"/>
              <a:t>FIDA Considerations: Risks (compare plans)</a:t>
            </a:r>
            <a:endParaRPr lang="en-US" dirty="0"/>
          </a:p>
        </p:txBody>
      </p:sp>
      <p:sp>
        <p:nvSpPr>
          <p:cNvPr id="3" name="Content Placeholder 2"/>
          <p:cNvSpPr>
            <a:spLocks noGrp="1"/>
          </p:cNvSpPr>
          <p:nvPr>
            <p:ph idx="1"/>
          </p:nvPr>
        </p:nvSpPr>
        <p:spPr>
          <a:xfrm>
            <a:off x="457200" y="1034473"/>
            <a:ext cx="8229600" cy="5442527"/>
          </a:xfrm>
        </p:spPr>
        <p:txBody>
          <a:bodyPr/>
          <a:lstStyle/>
          <a:p>
            <a:pPr marL="457200" indent="-457200">
              <a:buFont typeface="Arial" panose="020B0604020202020204" pitchFamily="34" charset="0"/>
              <a:buChar char="•"/>
            </a:pPr>
            <a:r>
              <a:rPr lang="en-US" sz="2400" b="1" dirty="0" smtClean="0"/>
              <a:t>Provider networks</a:t>
            </a:r>
          </a:p>
          <a:p>
            <a:pPr marL="914400" lvl="2" indent="-457200">
              <a:buFont typeface="Arial" panose="020B0604020202020204" pitchFamily="34" charset="0"/>
              <a:buChar char="•"/>
            </a:pPr>
            <a:r>
              <a:rPr lang="en-US" sz="2000" dirty="0" smtClean="0"/>
              <a:t>Doctor, clinic, pharmacy, hospital, nursing home, home care agency</a:t>
            </a:r>
          </a:p>
          <a:p>
            <a:pPr marL="1371600" lvl="4" indent="-457200">
              <a:buFont typeface="Arial" panose="020B0604020202020204" pitchFamily="34" charset="0"/>
              <a:buChar char="•"/>
            </a:pPr>
            <a:r>
              <a:rPr lang="en-US" sz="1600" dirty="0" smtClean="0"/>
              <a:t>Plans have restricted networks, and those networks vary</a:t>
            </a:r>
          </a:p>
          <a:p>
            <a:pPr marL="1371600" lvl="4" indent="-457200">
              <a:buFont typeface="Arial" panose="020B0604020202020204" pitchFamily="34" charset="0"/>
              <a:buChar char="•"/>
            </a:pPr>
            <a:r>
              <a:rPr lang="en-US" sz="1600" dirty="0" err="1" smtClean="0"/>
              <a:t>Guildnet</a:t>
            </a:r>
            <a:r>
              <a:rPr lang="en-US" sz="1600" dirty="0" smtClean="0"/>
              <a:t> has a “point of service” network which promises </a:t>
            </a:r>
            <a:r>
              <a:rPr lang="en-US" sz="1600" u="sng" dirty="0" smtClean="0"/>
              <a:t>any</a:t>
            </a:r>
            <a:r>
              <a:rPr lang="en-US" sz="1600" dirty="0" smtClean="0"/>
              <a:t> Medicare provider will be paid the Medicare rate—unclear if providers will agree to procedures</a:t>
            </a:r>
          </a:p>
          <a:p>
            <a:pPr marL="457200" indent="-457200">
              <a:buFont typeface="Arial" panose="020B0604020202020204" pitchFamily="34" charset="0"/>
              <a:buChar char="•"/>
            </a:pPr>
            <a:r>
              <a:rPr lang="en-US" sz="2000" b="1" dirty="0" smtClean="0"/>
              <a:t>Drug formularies</a:t>
            </a:r>
          </a:p>
          <a:p>
            <a:pPr marL="914400" lvl="2" indent="-457200">
              <a:buFont typeface="Arial" panose="020B0604020202020204" pitchFamily="34" charset="0"/>
              <a:buChar char="•"/>
            </a:pPr>
            <a:r>
              <a:rPr lang="en-US" sz="2000" dirty="0" smtClean="0"/>
              <a:t>Even if pharmacy accepts FIDA, are the </a:t>
            </a:r>
            <a:r>
              <a:rPr lang="en-US" sz="2000" u="sng" dirty="0" smtClean="0"/>
              <a:t>drugs</a:t>
            </a:r>
            <a:r>
              <a:rPr lang="en-US" sz="2000" dirty="0" smtClean="0"/>
              <a:t> needed covered?</a:t>
            </a:r>
          </a:p>
          <a:p>
            <a:pPr lvl="1" indent="-457200">
              <a:buFont typeface="Arial" panose="020B0604020202020204" pitchFamily="34" charset="0"/>
              <a:buChar char="•"/>
            </a:pPr>
            <a:r>
              <a:rPr lang="en-US" sz="2400" b="1" dirty="0" smtClean="0"/>
              <a:t>Prior approval - </a:t>
            </a:r>
            <a:r>
              <a:rPr lang="en-US" dirty="0"/>
              <a:t>Unlike Original Medicare, prior approval may be required for certain procedures and services</a:t>
            </a:r>
          </a:p>
          <a:p>
            <a:pPr marL="457200" indent="-457200">
              <a:buFont typeface="Arial" panose="020B0604020202020204" pitchFamily="34" charset="0"/>
              <a:buChar char="•"/>
            </a:pPr>
            <a:r>
              <a:rPr lang="en-US" sz="2400" b="1" dirty="0" smtClean="0"/>
              <a:t>Supplemental Coverage</a:t>
            </a:r>
          </a:p>
          <a:p>
            <a:pPr marL="914400" lvl="2" indent="-457200">
              <a:buFont typeface="Arial" panose="020B0604020202020204" pitchFamily="34" charset="0"/>
              <a:buChar char="•"/>
            </a:pPr>
            <a:r>
              <a:rPr lang="en-US" sz="2000" dirty="0" smtClean="0"/>
              <a:t>Risk of losing </a:t>
            </a:r>
            <a:r>
              <a:rPr lang="en-US" sz="2000" b="1" u="sng" dirty="0" smtClean="0"/>
              <a:t>retiree coverage</a:t>
            </a:r>
            <a:r>
              <a:rPr lang="en-US" sz="2000" u="sng" dirty="0" smtClean="0"/>
              <a:t> </a:t>
            </a:r>
            <a:r>
              <a:rPr lang="en-US" sz="2000" dirty="0" smtClean="0"/>
              <a:t>for self and dependents</a:t>
            </a:r>
          </a:p>
          <a:p>
            <a:pPr marL="1371600" lvl="4" indent="-457200">
              <a:buFont typeface="Arial" panose="020B0604020202020204" pitchFamily="34" charset="0"/>
              <a:buChar char="•"/>
            </a:pPr>
            <a:r>
              <a:rPr lang="en-US" sz="1600" dirty="0" smtClean="0"/>
              <a:t>Requires investigation!</a:t>
            </a:r>
          </a:p>
          <a:p>
            <a:pPr marL="914400" lvl="2" indent="-457200">
              <a:buFont typeface="Arial" panose="020B0604020202020204" pitchFamily="34" charset="0"/>
              <a:buChar char="•"/>
            </a:pPr>
            <a:r>
              <a:rPr lang="en-US" sz="2000" b="1" u="sng" dirty="0" err="1" smtClean="0"/>
              <a:t>Medigap</a:t>
            </a:r>
            <a:r>
              <a:rPr lang="en-US" sz="2000" dirty="0" smtClean="0"/>
              <a:t> coverage: do not need under FIDA, but cannot get it back if you drop it because of Medicaid rules</a:t>
            </a:r>
          </a:p>
          <a:p>
            <a:pPr marL="1371600" lvl="4" indent="-457200">
              <a:buFont typeface="Arial" panose="020B0604020202020204" pitchFamily="34" charset="0"/>
              <a:buChar char="•"/>
            </a:pPr>
            <a:r>
              <a:rPr lang="en-US" sz="1600" dirty="0" smtClean="0"/>
              <a:t>Consider keeping </a:t>
            </a:r>
            <a:r>
              <a:rPr lang="en-US" sz="1600" dirty="0" err="1" smtClean="0"/>
              <a:t>Medigap</a:t>
            </a:r>
            <a:r>
              <a:rPr lang="en-US" sz="1600" dirty="0" smtClean="0"/>
              <a:t> while test-driving FIDA!</a:t>
            </a:r>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28</a:t>
            </a:fld>
            <a:endParaRPr lang="en-US"/>
          </a:p>
        </p:txBody>
      </p:sp>
    </p:spTree>
    <p:extLst>
      <p:ext uri="{BB962C8B-B14F-4D97-AF65-F5344CB8AC3E}">
        <p14:creationId xmlns:p14="http://schemas.microsoft.com/office/powerpoint/2010/main" val="3641672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47255"/>
          </a:xfrm>
        </p:spPr>
        <p:txBody>
          <a:bodyPr>
            <a:normAutofit fontScale="90000"/>
          </a:bodyPr>
          <a:lstStyle/>
          <a:p>
            <a:r>
              <a:rPr lang="en-US" dirty="0" smtClean="0"/>
              <a:t>FIDA Considerations: Benefits</a:t>
            </a:r>
            <a:endParaRPr lang="en-US" dirty="0"/>
          </a:p>
        </p:txBody>
      </p:sp>
      <p:sp>
        <p:nvSpPr>
          <p:cNvPr id="90115" name="Content Placeholder 2"/>
          <p:cNvSpPr>
            <a:spLocks noGrp="1"/>
          </p:cNvSpPr>
          <p:nvPr>
            <p:ph idx="1"/>
          </p:nvPr>
        </p:nvSpPr>
        <p:spPr>
          <a:xfrm>
            <a:off x="641928" y="983673"/>
            <a:ext cx="8229600" cy="5493327"/>
          </a:xfrm>
          <a:solidFill>
            <a:schemeClr val="bg1"/>
          </a:solidFill>
        </p:spPr>
        <p:txBody>
          <a:bodyPr/>
          <a:lstStyle/>
          <a:p>
            <a:pPr lvl="1"/>
            <a:r>
              <a:rPr lang="en-US" altLang="en-US" sz="2400" b="1" dirty="0" smtClean="0"/>
              <a:t>One insurance card</a:t>
            </a:r>
          </a:p>
          <a:p>
            <a:pPr lvl="1"/>
            <a:r>
              <a:rPr lang="en-US" altLang="en-US" sz="2400" b="1" dirty="0" err="1" smtClean="0"/>
              <a:t>Ombuds</a:t>
            </a:r>
            <a:r>
              <a:rPr lang="en-US" altLang="en-US" sz="2400" dirty="0" smtClean="0"/>
              <a:t> </a:t>
            </a:r>
            <a:r>
              <a:rPr lang="en-US" altLang="en-US" sz="2400" dirty="0"/>
              <a:t>program “</a:t>
            </a:r>
            <a:r>
              <a:rPr lang="en-US" altLang="en-US" sz="2400" b="1" dirty="0"/>
              <a:t>ICAN</a:t>
            </a:r>
            <a:r>
              <a:rPr lang="en-US" altLang="en-US" sz="2400" dirty="0"/>
              <a:t>” (also available for MLTC) TEL 1-844-614-8800   </a:t>
            </a:r>
            <a:r>
              <a:rPr lang="en-US" altLang="en-US" sz="2400" dirty="0">
                <a:hlinkClick r:id="rId2"/>
              </a:rPr>
              <a:t>http://icannys.org</a:t>
            </a:r>
            <a:r>
              <a:rPr lang="en-US" altLang="en-US" sz="2400" dirty="0"/>
              <a:t> </a:t>
            </a:r>
          </a:p>
          <a:p>
            <a:pPr lvl="1"/>
            <a:r>
              <a:rPr lang="en-US" altLang="en-US" sz="2400" b="1" dirty="0" smtClean="0"/>
              <a:t>No Medicare cost sharing </a:t>
            </a:r>
            <a:r>
              <a:rPr lang="en-US" altLang="en-US" sz="2400" dirty="0" smtClean="0"/>
              <a:t>(must still pay </a:t>
            </a:r>
            <a:r>
              <a:rPr lang="en-US" altLang="en-US" sz="2400" u="sng" dirty="0" smtClean="0"/>
              <a:t>Medicaid spend-down</a:t>
            </a:r>
            <a:r>
              <a:rPr lang="en-US" altLang="en-US" sz="2400" dirty="0" smtClean="0"/>
              <a:t>)</a:t>
            </a:r>
            <a:endParaRPr lang="en-US" altLang="en-US" sz="2400" b="1" dirty="0" smtClean="0"/>
          </a:p>
          <a:p>
            <a:pPr lvl="2"/>
            <a:r>
              <a:rPr lang="en-US" altLang="en-US" sz="2000" dirty="0" smtClean="0"/>
              <a:t>No deductibles or premiums, including Medicare Part B?? Unclear if Part B is waived as initially promised. May only be if eligible for MSP.</a:t>
            </a:r>
          </a:p>
          <a:p>
            <a:pPr lvl="2"/>
            <a:r>
              <a:rPr lang="en-US" altLang="en-US" sz="2000" dirty="0" smtClean="0"/>
              <a:t>No copays for prescription drugs or doctors</a:t>
            </a:r>
          </a:p>
          <a:p>
            <a:pPr lvl="1"/>
            <a:r>
              <a:rPr lang="en-US" altLang="en-US" sz="2400" b="1" dirty="0" smtClean="0"/>
              <a:t>Inter-Disciplinary Team (IDT) makes care planning decisions</a:t>
            </a:r>
          </a:p>
          <a:p>
            <a:pPr lvl="2"/>
            <a:r>
              <a:rPr lang="en-US" altLang="en-US" sz="2000" dirty="0" smtClean="0"/>
              <a:t>Consumer, family, and doctors all </a:t>
            </a:r>
            <a:r>
              <a:rPr lang="en-US" altLang="en-US" sz="2000" dirty="0" smtClean="0"/>
              <a:t>participate </a:t>
            </a:r>
            <a:r>
              <a:rPr lang="en-US" altLang="en-US" sz="2400" b="1" dirty="0" smtClean="0"/>
              <a:t>Integrated/unified </a:t>
            </a:r>
            <a:r>
              <a:rPr lang="en-US" altLang="en-US" sz="2400" b="1" dirty="0"/>
              <a:t>appeals process</a:t>
            </a:r>
            <a:r>
              <a:rPr lang="en-US" altLang="en-US" sz="2400" dirty="0"/>
              <a:t> (except for Part D)</a:t>
            </a:r>
            <a:endParaRPr lang="en-US" altLang="en-US" sz="2400" b="1" dirty="0"/>
          </a:p>
          <a:p>
            <a:pPr lvl="2"/>
            <a:r>
              <a:rPr lang="en-US" altLang="en-US" sz="2000" dirty="0"/>
              <a:t>Internal appeal to the </a:t>
            </a:r>
            <a:r>
              <a:rPr lang="en-US" altLang="en-US" sz="2000" dirty="0" err="1"/>
              <a:t>plan</a:t>
            </a:r>
            <a:r>
              <a:rPr lang="en-US" altLang="en-US" sz="2000" dirty="0" err="1">
                <a:sym typeface="Wingdings" panose="05000000000000000000" pitchFamily="2" charset="2"/>
              </a:rPr>
              <a:t>State’s</a:t>
            </a:r>
            <a:r>
              <a:rPr lang="en-US" altLang="en-US" sz="2000" dirty="0">
                <a:sym typeface="Wingdings" panose="05000000000000000000" pitchFamily="2" charset="2"/>
              </a:rPr>
              <a:t> integrated hearing </a:t>
            </a:r>
            <a:r>
              <a:rPr lang="en-US" altLang="en-US" sz="2000" dirty="0" err="1">
                <a:sym typeface="Wingdings" panose="05000000000000000000" pitchFamily="2" charset="2"/>
              </a:rPr>
              <a:t>officerMedicare</a:t>
            </a:r>
            <a:r>
              <a:rPr lang="en-US" altLang="en-US" sz="2000" dirty="0">
                <a:sym typeface="Wingdings" panose="05000000000000000000" pitchFamily="2" charset="2"/>
              </a:rPr>
              <a:t> Appeals </a:t>
            </a:r>
            <a:r>
              <a:rPr lang="en-US" altLang="en-US" sz="2000" dirty="0" err="1">
                <a:sym typeface="Wingdings" panose="05000000000000000000" pitchFamily="2" charset="2"/>
              </a:rPr>
              <a:t>CouncilFederal</a:t>
            </a:r>
            <a:r>
              <a:rPr lang="en-US" altLang="en-US" sz="2000" dirty="0">
                <a:sym typeface="Wingdings" panose="05000000000000000000" pitchFamily="2" charset="2"/>
              </a:rPr>
              <a:t> Court</a:t>
            </a:r>
            <a:endParaRPr lang="en-US" altLang="en-US" sz="2000" dirty="0"/>
          </a:p>
          <a:p>
            <a:pPr lvl="2"/>
            <a:r>
              <a:rPr lang="en-US" altLang="en-US" sz="2000" dirty="0"/>
              <a:t>ONE notice – not separate Medicare and Medicaid notices.</a:t>
            </a:r>
          </a:p>
          <a:p>
            <a:pPr lvl="2"/>
            <a:r>
              <a:rPr lang="en-US" altLang="en-US" sz="2000" u="sng" dirty="0"/>
              <a:t>Aid continuing in ALL appeals</a:t>
            </a:r>
            <a:r>
              <a:rPr lang="en-US" altLang="en-US" sz="2000" dirty="0"/>
              <a:t>, if requested within 10 days of the </a:t>
            </a:r>
            <a:r>
              <a:rPr lang="en-US" altLang="en-US" sz="2000" dirty="0" smtClean="0"/>
              <a:t>notice</a:t>
            </a:r>
          </a:p>
        </p:txBody>
      </p:sp>
      <p:sp>
        <p:nvSpPr>
          <p:cNvPr id="1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AC19ECC3-DD99-4EE9-9368-4BF75D587FE6}" type="slidenum">
              <a:rPr lang="en-US" altLang="en-US" sz="1400" smtClean="0">
                <a:solidFill>
                  <a:srgbClr val="FFFFFF"/>
                </a:solidFill>
              </a:rPr>
              <a:pPr eaLnBrk="1" hangingPunct="1">
                <a:spcBef>
                  <a:spcPct val="0"/>
                </a:spcBef>
                <a:buClrTx/>
                <a:buSzTx/>
                <a:buFontTx/>
                <a:buNone/>
              </a:pPr>
              <a:t>29</a:t>
            </a:fld>
            <a:endParaRPr lang="en-US" altLang="en-US" sz="1400" smtClean="0">
              <a:solidFill>
                <a:srgbClr val="FFFFFF"/>
              </a:solidFill>
            </a:endParaRPr>
          </a:p>
        </p:txBody>
      </p:sp>
    </p:spTree>
    <p:extLst>
      <p:ext uri="{BB962C8B-B14F-4D97-AF65-F5344CB8AC3E}">
        <p14:creationId xmlns:p14="http://schemas.microsoft.com/office/powerpoint/2010/main" val="5652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2255"/>
            <a:ext cx="8229600" cy="5167745"/>
          </a:xfrm>
        </p:spPr>
        <p:txBody>
          <a:bodyPr>
            <a:noAutofit/>
          </a:bodyPr>
          <a:lstStyle/>
          <a:p>
            <a:r>
              <a:rPr lang="en-US" sz="2200" b="1" dirty="0" smtClean="0"/>
              <a:t>Dual Eligible </a:t>
            </a:r>
            <a:r>
              <a:rPr lang="en-US" sz="2200" dirty="0" smtClean="0"/>
              <a:t>– someone  receiving both Medicare and Medicaid</a:t>
            </a:r>
          </a:p>
          <a:p>
            <a:pPr lvl="1"/>
            <a:r>
              <a:rPr lang="en-US" sz="2200" dirty="0" smtClean="0"/>
              <a:t>WHY do Medicare beneficiaries need Medicaid?</a:t>
            </a:r>
          </a:p>
          <a:p>
            <a:pPr marL="890587" lvl="2" indent="-342900">
              <a:buFont typeface="+mj-lt"/>
              <a:buAutoNum type="arabicPeriod"/>
            </a:pPr>
            <a:r>
              <a:rPr lang="en-US" dirty="0" smtClean="0"/>
              <a:t>They are POOR – help with out-of pocket costs.</a:t>
            </a:r>
          </a:p>
          <a:p>
            <a:pPr marL="890587" lvl="2" indent="-342900">
              <a:buFont typeface="+mj-lt"/>
              <a:buAutoNum type="arabicPeriod"/>
            </a:pPr>
            <a:r>
              <a:rPr lang="en-US" dirty="0" smtClean="0"/>
              <a:t>They need Long Term Care, dental, vision services not covered by Medicare.</a:t>
            </a:r>
          </a:p>
          <a:p>
            <a:pPr lvl="1"/>
            <a:r>
              <a:rPr lang="en-US" dirty="0" smtClean="0"/>
              <a:t>“Duals” represent only 18% of Medicaid recipients, but 46% of Medicaid spending.</a:t>
            </a:r>
          </a:p>
          <a:p>
            <a:pPr lvl="1"/>
            <a:r>
              <a:rPr lang="en-US" altLang="en-US" dirty="0" smtClean="0"/>
              <a:t>FIDA addresses hope </a:t>
            </a:r>
            <a:r>
              <a:rPr lang="en-US" altLang="en-US" dirty="0"/>
              <a:t>that enhanced “person centered” care coordination will both improve outcomes and save money.   </a:t>
            </a:r>
          </a:p>
          <a:p>
            <a:pPr lvl="1"/>
            <a:r>
              <a:rPr lang="en-US" altLang="en-US" sz="1800" dirty="0"/>
              <a:t>Aims to control perverse financial incentives of FFS Medicaid/Medicare system</a:t>
            </a:r>
          </a:p>
          <a:p>
            <a:pPr lvl="2"/>
            <a:r>
              <a:rPr lang="en-US" altLang="en-US" dirty="0"/>
              <a:t>frequent hospital readmissions</a:t>
            </a:r>
          </a:p>
          <a:p>
            <a:pPr lvl="2"/>
            <a:r>
              <a:rPr lang="en-US" altLang="en-US" dirty="0"/>
              <a:t>revolving door between hospitals and SNFs</a:t>
            </a:r>
          </a:p>
          <a:p>
            <a:pPr lvl="2"/>
            <a:r>
              <a:rPr lang="en-US" altLang="en-US" dirty="0"/>
              <a:t>FFS incentives to bill for unnecessary care</a:t>
            </a:r>
          </a:p>
          <a:p>
            <a:pPr lvl="1"/>
            <a:r>
              <a:rPr lang="en-US" sz="2200" dirty="0" smtClean="0"/>
              <a:t>Simplify web of insurance:</a:t>
            </a:r>
            <a:endParaRPr lang="en-US" sz="2200" dirty="0"/>
          </a:p>
          <a:p>
            <a:pPr marL="1004887" lvl="2" indent="-457200">
              <a:spcBef>
                <a:spcPts val="400"/>
              </a:spcBef>
              <a:buFont typeface="+mj-lt"/>
              <a:buAutoNum type="arabicPeriod"/>
            </a:pPr>
            <a:r>
              <a:rPr lang="en-US" sz="1600" dirty="0" smtClean="0"/>
              <a:t>MEDICARE:  Medicare /Medicare Advantage + Part D + </a:t>
            </a:r>
            <a:r>
              <a:rPr lang="en-US" sz="1600" dirty="0" err="1" smtClean="0"/>
              <a:t>Medigap</a:t>
            </a:r>
            <a:endParaRPr lang="en-US" sz="1600" dirty="0"/>
          </a:p>
          <a:p>
            <a:pPr marL="1004887" lvl="2" indent="-457200">
              <a:spcBef>
                <a:spcPts val="400"/>
              </a:spcBef>
              <a:buFont typeface="+mj-lt"/>
              <a:buAutoNum type="arabicPeriod"/>
            </a:pPr>
            <a:r>
              <a:rPr lang="en-US" sz="1600" dirty="0" smtClean="0"/>
              <a:t>RETIREE or VA coverage</a:t>
            </a:r>
            <a:endParaRPr lang="en-US" sz="1600" dirty="0"/>
          </a:p>
          <a:p>
            <a:pPr marL="1004887" lvl="2" indent="-457200">
              <a:spcBef>
                <a:spcPts val="400"/>
              </a:spcBef>
              <a:buFont typeface="+mj-lt"/>
              <a:buAutoNum type="arabicPeriod"/>
            </a:pPr>
            <a:r>
              <a:rPr lang="en-US" sz="1600" dirty="0" smtClean="0"/>
              <a:t>MEDICAID:  Fee-For-Service Medicaid + MLTC</a:t>
            </a:r>
            <a:endParaRPr lang="en-US" sz="1600" dirty="0"/>
          </a:p>
          <a:p>
            <a:pPr marL="547687" lvl="2" indent="0">
              <a:spcBef>
                <a:spcPts val="400"/>
              </a:spcBef>
              <a:buNone/>
            </a:pPr>
            <a:endParaRPr lang="en-US" sz="1600" dirty="0"/>
          </a:p>
          <a:p>
            <a:pPr marL="547687" lvl="2" indent="0">
              <a:spcBef>
                <a:spcPts val="400"/>
              </a:spcBef>
              <a:buNone/>
            </a:pPr>
            <a:endParaRPr lang="en-US" sz="1600" dirty="0"/>
          </a:p>
        </p:txBody>
      </p:sp>
      <p:sp>
        <p:nvSpPr>
          <p:cNvPr id="4" name="Title 3"/>
          <p:cNvSpPr>
            <a:spLocks noGrp="1"/>
          </p:cNvSpPr>
          <p:nvPr>
            <p:ph type="title"/>
          </p:nvPr>
        </p:nvSpPr>
        <p:spPr>
          <a:xfrm>
            <a:off x="457200" y="330200"/>
            <a:ext cx="8229600" cy="990600"/>
          </a:xfrm>
        </p:spPr>
        <p:txBody>
          <a:bodyPr/>
          <a:lstStyle/>
          <a:p>
            <a:r>
              <a:rPr lang="en-US" dirty="0" smtClean="0"/>
              <a:t>Dual </a:t>
            </a:r>
            <a:r>
              <a:rPr lang="en-US" dirty="0" err="1" smtClean="0"/>
              <a:t>Eligibles</a:t>
            </a:r>
            <a:endParaRPr lang="en-US" dirty="0"/>
          </a:p>
        </p:txBody>
      </p:sp>
      <p:pic>
        <p:nvPicPr>
          <p:cNvPr id="6" name="Picture 5" descr="MC900370978.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7309" y="4396441"/>
            <a:ext cx="2165928" cy="1143129"/>
          </a:xfrm>
          <a:prstGeom prst="rect">
            <a:avLst/>
          </a:prstGeom>
        </p:spPr>
      </p:pic>
      <p:sp>
        <p:nvSpPr>
          <p:cNvPr id="3" name="Slide Number Placeholder 2"/>
          <p:cNvSpPr>
            <a:spLocks noGrp="1"/>
          </p:cNvSpPr>
          <p:nvPr>
            <p:ph type="sldNum" sz="quarter" idx="12"/>
          </p:nvPr>
        </p:nvSpPr>
        <p:spPr/>
        <p:txBody>
          <a:bodyPr/>
          <a:lstStyle/>
          <a:p>
            <a:pPr>
              <a:defRPr/>
            </a:pPr>
            <a:fld id="{FA9DE49B-3CFF-48D3-956C-AFE0666D0030}" type="slidenum">
              <a:rPr lang="en-US" smtClean="0"/>
              <a:pPr>
                <a:defRPr/>
              </a:pPr>
              <a:t>3</a:t>
            </a:fld>
            <a:endParaRPr lang="en-US" dirty="0"/>
          </a:p>
        </p:txBody>
      </p:sp>
    </p:spTree>
    <p:extLst>
      <p:ext uri="{BB962C8B-B14F-4D97-AF65-F5344CB8AC3E}">
        <p14:creationId xmlns:p14="http://schemas.microsoft.com/office/powerpoint/2010/main" val="2526247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FIDA Updated as of </a:t>
            </a:r>
            <a:r>
              <a:rPr lang="en-US" dirty="0" smtClean="0"/>
              <a:t>4/18/2015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236699"/>
              </p:ext>
            </p:extLst>
          </p:nvPr>
        </p:nvGraphicFramePr>
        <p:xfrm>
          <a:off x="457200" y="1600194"/>
          <a:ext cx="8229600" cy="3163226"/>
        </p:xfrm>
        <a:graphic>
          <a:graphicData uri="http://schemas.openxmlformats.org/drawingml/2006/table">
            <a:tbl>
              <a:tblPr firstRow="1" bandRow="1">
                <a:tableStyleId>{5C22544A-7EE6-4342-B048-85BDC9FD1C3A}</a:tableStyleId>
              </a:tblPr>
              <a:tblGrid>
                <a:gridCol w="2743200"/>
                <a:gridCol w="3265055"/>
                <a:gridCol w="2221345"/>
              </a:tblGrid>
              <a:tr h="1425866">
                <a:tc>
                  <a:txBody>
                    <a:bodyPr/>
                    <a:lstStyle/>
                    <a:p>
                      <a:pPr algn="ctr"/>
                      <a:r>
                        <a:rPr lang="en-US" dirty="0" smtClean="0"/>
                        <a:t>Announcement Letters Sent to Region 1</a:t>
                      </a:r>
                    </a:p>
                    <a:p>
                      <a:pPr algn="ctr"/>
                      <a:r>
                        <a:rPr lang="en-US" dirty="0" smtClean="0"/>
                        <a:t>(NYC, Nassau)</a:t>
                      </a:r>
                    </a:p>
                    <a:p>
                      <a:endParaRPr lang="en-US" dirty="0"/>
                    </a:p>
                  </a:txBody>
                  <a:tcPr anchor="ctr"/>
                </a:tc>
                <a:tc>
                  <a:txBody>
                    <a:bodyPr/>
                    <a:lstStyle/>
                    <a:p>
                      <a:pPr algn="ctr"/>
                      <a:r>
                        <a:rPr lang="en-US" dirty="0" smtClean="0"/>
                        <a:t>Total  Enrollment</a:t>
                      </a:r>
                      <a:endParaRPr lang="en-US" baseline="0" dirty="0" smtClean="0"/>
                    </a:p>
                    <a:p>
                      <a:pPr algn="ctr"/>
                      <a:endParaRPr lang="en-US" dirty="0"/>
                    </a:p>
                  </a:txBody>
                  <a:tcPr anchor="ctr"/>
                </a:tc>
                <a:tc>
                  <a:txBody>
                    <a:bodyPr/>
                    <a:lstStyle/>
                    <a:p>
                      <a:pPr algn="ctr"/>
                      <a:r>
                        <a:rPr lang="en-US" dirty="0" smtClean="0"/>
                        <a:t>Total Number of </a:t>
                      </a:r>
                    </a:p>
                    <a:p>
                      <a:pPr algn="ctr"/>
                      <a:r>
                        <a:rPr lang="en-US" dirty="0" smtClean="0"/>
                        <a:t>Opt-Outs</a:t>
                      </a:r>
                    </a:p>
                    <a:p>
                      <a:pPr algn="ctr"/>
                      <a:endParaRPr lang="en-US" dirty="0"/>
                    </a:p>
                  </a:txBody>
                  <a:tcPr anchor="ctr"/>
                </a:tc>
              </a:tr>
              <a:tr h="1425866">
                <a:tc>
                  <a:txBody>
                    <a:bodyPr/>
                    <a:lstStyle/>
                    <a:p>
                      <a:pPr algn="ctr"/>
                      <a:r>
                        <a:rPr lang="en-US" sz="3600" b="1" dirty="0" smtClean="0"/>
                        <a:t>100,000</a:t>
                      </a:r>
                      <a:endParaRPr lang="en-US" sz="3600" b="1" dirty="0"/>
                    </a:p>
                  </a:txBody>
                  <a:tcPr anchor="ctr"/>
                </a:tc>
                <a:tc>
                  <a:txBody>
                    <a:bodyPr/>
                    <a:lstStyle/>
                    <a:p>
                      <a:pPr marL="0" indent="0" algn="l">
                        <a:buFont typeface="Arial" panose="020B0604020202020204" pitchFamily="34" charset="0"/>
                        <a:buNone/>
                      </a:pPr>
                      <a:r>
                        <a:rPr lang="en-US" sz="3600" b="1" dirty="0" smtClean="0"/>
                        <a:t>4,158 </a:t>
                      </a:r>
                      <a:r>
                        <a:rPr lang="en-US" sz="2000" b="1" dirty="0" smtClean="0"/>
                        <a:t>includes about</a:t>
                      </a:r>
                    </a:p>
                    <a:p>
                      <a:pPr marL="342900" indent="-342900" algn="l">
                        <a:buFont typeface="Arial" panose="020B0604020202020204" pitchFamily="34" charset="0"/>
                        <a:buChar char="•"/>
                      </a:pPr>
                      <a:r>
                        <a:rPr lang="en-US" sz="2000" b="1" baseline="0" dirty="0" smtClean="0"/>
                        <a:t>800 </a:t>
                      </a:r>
                      <a:r>
                        <a:rPr lang="en-US" sz="2000" b="1" baseline="0" dirty="0" smtClean="0"/>
                        <a:t>“voluntary”</a:t>
                      </a:r>
                    </a:p>
                    <a:p>
                      <a:pPr marL="342900" indent="-342900" algn="l">
                        <a:buFont typeface="Arial" panose="020B0604020202020204" pitchFamily="34" charset="0"/>
                        <a:buChar char="•"/>
                      </a:pPr>
                      <a:r>
                        <a:rPr lang="en-US" sz="2000" b="1" baseline="0" dirty="0" smtClean="0"/>
                        <a:t>the rest “passive”</a:t>
                      </a:r>
                      <a:endParaRPr lang="en-US" sz="2000" b="1" dirty="0"/>
                    </a:p>
                  </a:txBody>
                  <a:tcPr anchor="ctr"/>
                </a:tc>
                <a:tc>
                  <a:txBody>
                    <a:bodyPr/>
                    <a:lstStyle/>
                    <a:p>
                      <a:pPr algn="ctr"/>
                      <a:r>
                        <a:rPr lang="en-US" sz="3600" b="1" dirty="0" smtClean="0"/>
                        <a:t>About</a:t>
                      </a:r>
                    </a:p>
                    <a:p>
                      <a:pPr algn="ctr"/>
                      <a:r>
                        <a:rPr lang="en-US" sz="3600" b="1" dirty="0" smtClean="0"/>
                        <a:t>41,906 </a:t>
                      </a:r>
                      <a:endParaRPr lang="en-US" sz="3600" b="1" dirty="0" smtClean="0"/>
                    </a:p>
                    <a:p>
                      <a:pPr algn="ctr"/>
                      <a:endParaRPr lang="en-US" sz="3600" b="1" dirty="0"/>
                    </a:p>
                  </a:txBody>
                  <a:tcPr anchor="ctr"/>
                </a:tc>
              </a:tr>
            </a:tbl>
          </a:graphicData>
        </a:graphic>
      </p:graphicFrame>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30</a:t>
            </a:fld>
            <a:endParaRPr lang="en-US" dirty="0"/>
          </a:p>
        </p:txBody>
      </p:sp>
      <p:sp>
        <p:nvSpPr>
          <p:cNvPr id="3" name="TextBox 2"/>
          <p:cNvSpPr txBox="1"/>
          <p:nvPr/>
        </p:nvSpPr>
        <p:spPr>
          <a:xfrm>
            <a:off x="722376" y="5175504"/>
            <a:ext cx="7598664" cy="707886"/>
          </a:xfrm>
          <a:prstGeom prst="rect">
            <a:avLst/>
          </a:prstGeom>
          <a:noFill/>
        </p:spPr>
        <p:txBody>
          <a:bodyPr wrap="square" rtlCol="0">
            <a:spAutoFit/>
          </a:bodyPr>
          <a:lstStyle/>
          <a:p>
            <a:r>
              <a:rPr lang="en-US" sz="2000" dirty="0" smtClean="0"/>
              <a:t>* 4,158 individuals were enrolled in FIDA on April 1. Between 4/1 – 4/18 – 1,101 has </a:t>
            </a:r>
            <a:r>
              <a:rPr lang="en-US" sz="2000" dirty="0" err="1" smtClean="0"/>
              <a:t>disenrolled</a:t>
            </a:r>
            <a:r>
              <a:rPr lang="en-US" sz="2000" dirty="0" smtClean="0"/>
              <a:t> for 5/1/2015.</a:t>
            </a:r>
            <a:endParaRPr lang="en-US" sz="2000" dirty="0"/>
          </a:p>
        </p:txBody>
      </p:sp>
    </p:spTree>
    <p:extLst>
      <p:ext uri="{BB962C8B-B14F-4D97-AF65-F5344CB8AC3E}">
        <p14:creationId xmlns:p14="http://schemas.microsoft.com/office/powerpoint/2010/main" val="357024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Nursing Home care “Carved in” to MLTC and mainstream Managed Care - 2015</a:t>
            </a:r>
            <a:endParaRPr lang="en-US" sz="4800" dirty="0"/>
          </a:p>
        </p:txBody>
      </p:sp>
      <p:sp>
        <p:nvSpPr>
          <p:cNvPr id="3" name="Subtitle 2"/>
          <p:cNvSpPr>
            <a:spLocks noGrp="1"/>
          </p:cNvSpPr>
          <p:nvPr>
            <p:ph type="subTitle" idx="1"/>
          </p:nvPr>
        </p:nvSpPr>
        <p:spPr/>
        <p:txBody>
          <a:bodyPr/>
          <a:lstStyle/>
          <a:p>
            <a:r>
              <a:rPr lang="en-US" dirty="0" smtClean="0"/>
              <a:t>Permanent nursing home residents will be required to enroll in an MLTC or Mainstream MMC plan</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38A15B10-59EB-4966-9748-B0E43A67668C}" type="slidenum">
              <a:rPr lang="en-US" smtClean="0"/>
              <a:pPr>
                <a:defRPr/>
              </a:pPr>
              <a:t>31</a:t>
            </a:fld>
            <a:endParaRPr lang="en-US"/>
          </a:p>
        </p:txBody>
      </p:sp>
    </p:spTree>
    <p:extLst>
      <p:ext uri="{BB962C8B-B14F-4D97-AF65-F5344CB8AC3E}">
        <p14:creationId xmlns:p14="http://schemas.microsoft.com/office/powerpoint/2010/main" val="4083086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“Medicaid Redesign Team” initiative</a:t>
            </a:r>
            <a:endParaRPr lang="en-US" dirty="0"/>
          </a:p>
        </p:txBody>
      </p:sp>
      <p:sp>
        <p:nvSpPr>
          <p:cNvPr id="3" name="Content Placeholder 2"/>
          <p:cNvSpPr>
            <a:spLocks noGrp="1"/>
          </p:cNvSpPr>
          <p:nvPr>
            <p:ph idx="1"/>
          </p:nvPr>
        </p:nvSpPr>
        <p:spPr>
          <a:xfrm>
            <a:off x="457200" y="1535545"/>
            <a:ext cx="8428182" cy="5096163"/>
          </a:xfrm>
          <a:solidFill>
            <a:schemeClr val="bg1"/>
          </a:solidFill>
        </p:spPr>
        <p:txBody>
          <a:bodyPr/>
          <a:lstStyle/>
          <a:p>
            <a:r>
              <a:rPr lang="en-US" dirty="0" smtClean="0"/>
              <a:t>Another step in NYS’ move to expand Managed Care for all Medicaid services and populations.</a:t>
            </a:r>
          </a:p>
          <a:p>
            <a:r>
              <a:rPr lang="en-US" dirty="0" smtClean="0"/>
              <a:t>MRT 1458 </a:t>
            </a:r>
            <a:r>
              <a:rPr lang="en-US" dirty="0" smtClean="0">
                <a:hlinkClick r:id="rId2"/>
              </a:rPr>
              <a:t>–</a:t>
            </a:r>
            <a:r>
              <a:rPr lang="en-US" dirty="0" smtClean="0"/>
              <a:t> State policies posted at </a:t>
            </a:r>
            <a:r>
              <a:rPr lang="en-US" altLang="en-US" dirty="0" smtClean="0">
                <a:solidFill>
                  <a:srgbClr val="000000"/>
                </a:solidFill>
                <a:hlinkClick r:id="rId2"/>
              </a:rPr>
              <a:t>http</a:t>
            </a:r>
            <a:r>
              <a:rPr lang="en-US" altLang="en-US" dirty="0">
                <a:solidFill>
                  <a:srgbClr val="000000"/>
                </a:solidFill>
                <a:hlinkClick r:id="rId2"/>
              </a:rPr>
              <a:t>://www.health.ny.gov/health_care/medicaid/redesign/mrt_1458.htm</a:t>
            </a:r>
            <a:r>
              <a:rPr lang="en-US" altLang="en-US" dirty="0">
                <a:solidFill>
                  <a:srgbClr val="000000"/>
                </a:solidFill>
              </a:rPr>
              <a:t> </a:t>
            </a:r>
            <a:r>
              <a:rPr lang="en-US" altLang="en-US" dirty="0" smtClean="0">
                <a:solidFill>
                  <a:srgbClr val="000000"/>
                </a:solidFill>
              </a:rPr>
              <a:t>- scroll down to near last section: </a:t>
            </a:r>
          </a:p>
          <a:p>
            <a:pPr marL="0" indent="0">
              <a:buNone/>
            </a:pPr>
            <a:r>
              <a:rPr lang="en-US" sz="2000" b="1" dirty="0" smtClean="0"/>
              <a:t>February </a:t>
            </a:r>
            <a:r>
              <a:rPr lang="en-US" sz="2000" b="1" dirty="0"/>
              <a:t>1, 2015 (*) Population Transition – Nursing Home ("New" Duals and Non-Duals) (FIDA Region Adults) (NYC, Nassau, Suffolk &amp; Westchester</a:t>
            </a:r>
            <a:r>
              <a:rPr lang="en-US" sz="2000" b="1" dirty="0" smtClean="0"/>
              <a:t>)</a:t>
            </a:r>
          </a:p>
          <a:p>
            <a:r>
              <a:rPr lang="en-US" sz="1600" dirty="0"/>
              <a:t>L</a:t>
            </a:r>
            <a:r>
              <a:rPr lang="en-US" sz="1600" dirty="0" smtClean="0"/>
              <a:t>ink to DOH Webinar on transition (Jan 2015) </a:t>
            </a:r>
          </a:p>
          <a:p>
            <a:r>
              <a:rPr lang="en-US" altLang="en-US" sz="1600" dirty="0">
                <a:solidFill>
                  <a:srgbClr val="000000"/>
                </a:solidFill>
              </a:rPr>
              <a:t>DOH </a:t>
            </a:r>
            <a:r>
              <a:rPr lang="en-US" altLang="en-US" sz="1600" dirty="0" err="1">
                <a:solidFill>
                  <a:srgbClr val="000000"/>
                </a:solidFill>
              </a:rPr>
              <a:t>Powerpoint</a:t>
            </a:r>
            <a:r>
              <a:rPr lang="en-US" altLang="en-US" sz="1600" dirty="0">
                <a:solidFill>
                  <a:srgbClr val="000000"/>
                </a:solidFill>
              </a:rPr>
              <a:t> on NH transition (Jan 2015) </a:t>
            </a:r>
            <a:r>
              <a:rPr lang="en-US" altLang="en-US" sz="1600" dirty="0">
                <a:solidFill>
                  <a:srgbClr val="000000"/>
                </a:solidFill>
                <a:hlinkClick r:id="rId3"/>
              </a:rPr>
              <a:t>http://www.health.ny.gov/health_care/medicaid/redesign/docs/2015-01-22_nh_transition_rev.pdf</a:t>
            </a:r>
            <a:r>
              <a:rPr lang="en-US" altLang="en-US" sz="1600" dirty="0">
                <a:solidFill>
                  <a:srgbClr val="000000"/>
                </a:solidFill>
              </a:rPr>
              <a:t>  </a:t>
            </a:r>
            <a:endParaRPr lang="en-US" altLang="en-US" sz="1600" dirty="0" smtClean="0">
              <a:solidFill>
                <a:srgbClr val="000000"/>
              </a:solidFill>
            </a:endParaRPr>
          </a:p>
          <a:p>
            <a:r>
              <a:rPr lang="en-US" altLang="en-US" sz="1600" dirty="0" smtClean="0">
                <a:solidFill>
                  <a:srgbClr val="000000"/>
                </a:solidFill>
              </a:rPr>
              <a:t>DOH </a:t>
            </a:r>
            <a:r>
              <a:rPr lang="en-US" altLang="en-US" sz="1600" dirty="0">
                <a:solidFill>
                  <a:srgbClr val="000000"/>
                </a:solidFill>
              </a:rPr>
              <a:t>Policy on Transition of </a:t>
            </a:r>
            <a:r>
              <a:rPr lang="en-US" altLang="en-US" sz="1600" dirty="0" smtClean="0">
                <a:solidFill>
                  <a:srgbClr val="000000"/>
                </a:solidFill>
              </a:rPr>
              <a:t>NH Population </a:t>
            </a:r>
            <a:r>
              <a:rPr lang="en-US" altLang="en-US" sz="1600" dirty="0">
                <a:solidFill>
                  <a:srgbClr val="000000"/>
                </a:solidFill>
              </a:rPr>
              <a:t>to Managed Care (Feb 2015), </a:t>
            </a:r>
            <a:r>
              <a:rPr lang="en-US" altLang="en-US" sz="1600" dirty="0">
                <a:solidFill>
                  <a:srgbClr val="000000"/>
                </a:solidFill>
                <a:hlinkClick r:id="rId4"/>
              </a:rPr>
              <a:t>http://www.health.ny.gov/health_care/medicaid/redesign/docs/nursing_home_transition_final_policy_paper.pdf</a:t>
            </a:r>
            <a:r>
              <a:rPr lang="en-US" altLang="en-US" sz="1600" dirty="0">
                <a:solidFill>
                  <a:srgbClr val="000000"/>
                </a:solidFill>
              </a:rPr>
              <a:t>   </a:t>
            </a:r>
            <a:endParaRPr lang="en-US" altLang="en-US" sz="1600" dirty="0" smtClean="0">
              <a:solidFill>
                <a:srgbClr val="000000"/>
              </a:solidFill>
            </a:endParaRPr>
          </a:p>
          <a:p>
            <a:r>
              <a:rPr lang="en-US" altLang="en-US" sz="1600" dirty="0">
                <a:solidFill>
                  <a:srgbClr val="000000"/>
                </a:solidFill>
              </a:rPr>
              <a:t>FAQs Jan and Mar 2015 </a:t>
            </a:r>
            <a:r>
              <a:rPr lang="en-US" altLang="en-US" sz="1600" dirty="0">
                <a:solidFill>
                  <a:srgbClr val="000000"/>
                </a:solidFill>
                <a:hlinkClick r:id="rId5"/>
              </a:rPr>
              <a:t>http://</a:t>
            </a:r>
            <a:r>
              <a:rPr lang="en-US" altLang="en-US" sz="1600" dirty="0" smtClean="0">
                <a:solidFill>
                  <a:srgbClr val="000000"/>
                </a:solidFill>
                <a:hlinkClick r:id="rId5"/>
              </a:rPr>
              <a:t>www.health.ny.gov/health_care/medicaid/redesign/2015-march_transition_nursing_home_population_benefits_to_mmc_faq.htm</a:t>
            </a:r>
            <a:r>
              <a:rPr lang="en-US" altLang="en-US" sz="1600" dirty="0" smtClean="0">
                <a:solidFill>
                  <a:srgbClr val="000000"/>
                </a:solidFill>
              </a:rPr>
              <a:t> </a:t>
            </a:r>
            <a:endParaRPr lang="en-US" altLang="en-US" sz="1600" dirty="0">
              <a:solidFill>
                <a:srgbClr val="000000"/>
              </a:solidFill>
            </a:endParaRPr>
          </a:p>
          <a:p>
            <a:pPr marL="0" indent="0">
              <a:buNone/>
            </a:pPr>
            <a:endParaRPr lang="en-US" sz="2000" b="1" dirty="0"/>
          </a:p>
          <a:p>
            <a:endParaRPr lang="en-US" alt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32</a:t>
            </a:fld>
            <a:endParaRPr lang="en-US" dirty="0"/>
          </a:p>
        </p:txBody>
      </p:sp>
    </p:spTree>
    <p:extLst>
      <p:ext uri="{BB962C8B-B14F-4D97-AF65-F5344CB8AC3E}">
        <p14:creationId xmlns:p14="http://schemas.microsoft.com/office/powerpoint/2010/main" val="2482537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Homes and Managed Care</a:t>
            </a:r>
            <a:endParaRPr lang="en-US" dirty="0"/>
          </a:p>
        </p:txBody>
      </p:sp>
      <p:sp>
        <p:nvSpPr>
          <p:cNvPr id="51203" name="Content Placeholder 2"/>
          <p:cNvSpPr>
            <a:spLocks noGrp="1"/>
          </p:cNvSpPr>
          <p:nvPr>
            <p:ph idx="1"/>
          </p:nvPr>
        </p:nvSpPr>
        <p:spPr/>
        <p:txBody>
          <a:bodyPr/>
          <a:lstStyle/>
          <a:p>
            <a:r>
              <a:rPr lang="en-US" altLang="en-US" sz="2400" dirty="0" smtClean="0"/>
              <a:t>Big Changes Starting </a:t>
            </a:r>
            <a:r>
              <a:rPr lang="en-US" altLang="en-US" sz="2400" b="1" dirty="0" smtClean="0"/>
              <a:t>STATEWIDE</a:t>
            </a:r>
            <a:r>
              <a:rPr lang="en-US" altLang="en-US" sz="2400" dirty="0" smtClean="0"/>
              <a:t> in 2015 for NEW permanent residents in nursing homes --</a:t>
            </a:r>
          </a:p>
          <a:p>
            <a:pPr lvl="1"/>
            <a:r>
              <a:rPr lang="en-US" altLang="en-US" sz="2400" dirty="0" smtClean="0"/>
              <a:t>Dual </a:t>
            </a:r>
            <a:r>
              <a:rPr lang="en-US" altLang="en-US" sz="2400" dirty="0" err="1" smtClean="0"/>
              <a:t>Eligibles</a:t>
            </a:r>
            <a:r>
              <a:rPr lang="en-US" altLang="en-US" sz="2400" dirty="0" smtClean="0"/>
              <a:t> -- will be required to stay enrolled in – or stay in -- an MLTC plan when they need permanent nursing home care; and </a:t>
            </a:r>
          </a:p>
          <a:p>
            <a:pPr lvl="1"/>
            <a:r>
              <a:rPr lang="en-US" altLang="en-US" sz="2400" dirty="0" smtClean="0"/>
              <a:t>People with Medicaid only – not Medicare-  will be required to enroll in or stay in a “mainstream” Medicaid managed care plan if they need long-term nursing home care</a:t>
            </a:r>
          </a:p>
          <a:p>
            <a:r>
              <a:rPr lang="en-US" altLang="en-US" sz="2400" dirty="0" smtClean="0"/>
              <a:t>WHEN </a:t>
            </a:r>
          </a:p>
          <a:p>
            <a:pPr lvl="1"/>
            <a:r>
              <a:rPr lang="en-US" altLang="en-US" sz="2000" dirty="0" smtClean="0"/>
              <a:t>February 2015 – NYC</a:t>
            </a:r>
          </a:p>
          <a:p>
            <a:pPr lvl="1"/>
            <a:r>
              <a:rPr lang="en-US" altLang="en-US" sz="2400" dirty="0" smtClean="0"/>
              <a:t>April 1, 2015 - Long Island, Westchester</a:t>
            </a:r>
          </a:p>
          <a:p>
            <a:pPr lvl="1"/>
            <a:r>
              <a:rPr lang="en-US" altLang="en-US" sz="2400" dirty="0" smtClean="0"/>
              <a:t>July 1,  2015 – Rest of State</a:t>
            </a:r>
          </a:p>
        </p:txBody>
      </p:sp>
      <p:sp>
        <p:nvSpPr>
          <p:cNvPr id="9" name="Slide Number Placeholder 1"/>
          <p:cNvSpPr>
            <a:spLocks noGrp="1"/>
          </p:cNvSpPr>
          <p:nvPr>
            <p:ph type="sldNum" sz="quarter" idx="12"/>
          </p:nvPr>
        </p:nvSpPr>
        <p:spPr>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D56C4424-F329-4417-A9A8-DA046DE22CE5}" type="slidenum">
              <a:rPr lang="en-US" altLang="en-US" sz="1400" smtClean="0">
                <a:solidFill>
                  <a:srgbClr val="FFFFFF"/>
                </a:solidFill>
              </a:rPr>
              <a:pPr eaLnBrk="1" hangingPunct="1">
                <a:spcBef>
                  <a:spcPct val="0"/>
                </a:spcBef>
                <a:buClrTx/>
                <a:buSzTx/>
                <a:buFontTx/>
                <a:buNone/>
              </a:pPr>
              <a:t>33</a:t>
            </a:fld>
            <a:endParaRPr lang="en-US" altLang="en-US" sz="1400" smtClean="0">
              <a:solidFill>
                <a:srgbClr val="FFFFFF"/>
              </a:solidFill>
            </a:endParaRPr>
          </a:p>
        </p:txBody>
      </p:sp>
    </p:spTree>
    <p:extLst>
      <p:ext uri="{BB962C8B-B14F-4D97-AF65-F5344CB8AC3E}">
        <p14:creationId xmlns:p14="http://schemas.microsoft.com/office/powerpoint/2010/main" val="3663583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Until now – nursing home was “fee for service” – not through managed care</a:t>
            </a:r>
            <a:endParaRPr lang="en-US" sz="3600" dirty="0"/>
          </a:p>
        </p:txBody>
      </p:sp>
      <p:sp>
        <p:nvSpPr>
          <p:cNvPr id="53251" name="Content Placeholder 2"/>
          <p:cNvSpPr>
            <a:spLocks noGrp="1"/>
          </p:cNvSpPr>
          <p:nvPr>
            <p:ph idx="1"/>
          </p:nvPr>
        </p:nvSpPr>
        <p:spPr>
          <a:xfrm>
            <a:off x="641927" y="1524000"/>
            <a:ext cx="8229600" cy="4953000"/>
          </a:xfrm>
          <a:solidFill>
            <a:schemeClr val="bg1"/>
          </a:solidFill>
        </p:spPr>
        <p:txBody>
          <a:bodyPr/>
          <a:lstStyle/>
          <a:p>
            <a:pPr marL="731837" lvl="1" indent="-457200">
              <a:buFont typeface="+mj-lt"/>
              <a:buAutoNum type="arabicPeriod"/>
            </a:pPr>
            <a:r>
              <a:rPr lang="en-US" altLang="en-US" sz="2400" dirty="0" smtClean="0"/>
              <a:t>MLTC </a:t>
            </a:r>
            <a:r>
              <a:rPr lang="en-US" altLang="en-US" sz="2400" b="1" i="1" dirty="0" smtClean="0"/>
              <a:t>was</a:t>
            </a:r>
            <a:r>
              <a:rPr lang="en-US" altLang="en-US" sz="2400" dirty="0" smtClean="0"/>
              <a:t> mandatory only for duals who need </a:t>
            </a:r>
            <a:r>
              <a:rPr lang="en-US" altLang="en-US" sz="2400" b="1" i="1" dirty="0" smtClean="0"/>
              <a:t>home care</a:t>
            </a:r>
          </a:p>
          <a:p>
            <a:pPr lvl="2"/>
            <a:r>
              <a:rPr lang="en-US" altLang="en-US" dirty="0" smtClean="0"/>
              <a:t>Once an MLTC member needed NH placement, she would typically “voluntarily </a:t>
            </a:r>
            <a:r>
              <a:rPr lang="en-US" altLang="en-US" dirty="0" err="1" smtClean="0"/>
              <a:t>disenroll</a:t>
            </a:r>
            <a:r>
              <a:rPr lang="en-US" altLang="en-US" dirty="0"/>
              <a:t>,</a:t>
            </a:r>
            <a:r>
              <a:rPr lang="en-US" altLang="en-US" dirty="0" smtClean="0"/>
              <a:t>” even though NH is in MLTC benefit package</a:t>
            </a:r>
          </a:p>
          <a:p>
            <a:pPr lvl="3"/>
            <a:r>
              <a:rPr lang="en-US" altLang="en-US" sz="2000" dirty="0" smtClean="0"/>
              <a:t>Would </a:t>
            </a:r>
            <a:r>
              <a:rPr lang="en-US" altLang="en-US" sz="2000" dirty="0" err="1" smtClean="0"/>
              <a:t>disenroll</a:t>
            </a:r>
            <a:r>
              <a:rPr lang="en-US" altLang="en-US" sz="2000" dirty="0" smtClean="0"/>
              <a:t> if didn’t like choice of nursing homes in MLTC plan’s network, and receive nursing home FFS.  </a:t>
            </a:r>
          </a:p>
          <a:p>
            <a:pPr marL="731837" lvl="1" indent="-457200">
              <a:buFont typeface="+mj-lt"/>
              <a:buAutoNum type="arabicPeriod"/>
            </a:pPr>
            <a:r>
              <a:rPr lang="en-US" altLang="en-US" dirty="0" smtClean="0"/>
              <a:t>Mainstream </a:t>
            </a:r>
            <a:r>
              <a:rPr lang="en-US" altLang="en-US" dirty="0"/>
              <a:t>Medicaid managed care (MMC) </a:t>
            </a:r>
            <a:r>
              <a:rPr lang="en-US" altLang="en-US" dirty="0" smtClean="0"/>
              <a:t>– for those with Medicaid only and not Medicare –</a:t>
            </a:r>
          </a:p>
          <a:p>
            <a:pPr lvl="2"/>
            <a:r>
              <a:rPr lang="en-US" altLang="en-US" dirty="0" smtClean="0"/>
              <a:t>Before, members </a:t>
            </a:r>
            <a:r>
              <a:rPr lang="en-US" altLang="en-US" i="1" dirty="0" smtClean="0"/>
              <a:t>were </a:t>
            </a:r>
            <a:r>
              <a:rPr lang="en-US" altLang="en-US" i="1" dirty="0" err="1" smtClean="0"/>
              <a:t>disenrolled</a:t>
            </a:r>
            <a:r>
              <a:rPr lang="en-US" altLang="en-US" i="1" dirty="0" smtClean="0"/>
              <a:t> </a:t>
            </a:r>
            <a:r>
              <a:rPr lang="en-US" altLang="en-US" dirty="0" smtClean="0"/>
              <a:t>from the plans if they were in a nursing home for more than 60 days.  NH was paid “fee for service.”</a:t>
            </a:r>
          </a:p>
          <a:p>
            <a:r>
              <a:rPr lang="en-US" altLang="en-US" sz="2800" b="1" dirty="0" smtClean="0"/>
              <a:t>Now, all adult Medicaid recipients – when they  become </a:t>
            </a:r>
            <a:r>
              <a:rPr lang="en-US" altLang="en-US" sz="2800" b="1" i="1" dirty="0" smtClean="0"/>
              <a:t>permanent</a:t>
            </a:r>
            <a:r>
              <a:rPr lang="en-US" altLang="en-US" sz="2800" b="1" dirty="0" smtClean="0"/>
              <a:t> nursing home residents -- will be required to enroll in or stay in a managed care plan </a:t>
            </a:r>
            <a:r>
              <a:rPr lang="en-US" altLang="en-US" sz="2800" dirty="0" smtClean="0"/>
              <a:t>(MLTC for duals, MMC for Medicaid-</a:t>
            </a:r>
            <a:r>
              <a:rPr lang="en-US" altLang="en-US" sz="2800" dirty="0" err="1" smtClean="0"/>
              <a:t>onlies</a:t>
            </a:r>
            <a:r>
              <a:rPr lang="en-US" altLang="en-US" sz="2800" dirty="0" smtClean="0"/>
              <a:t>).</a:t>
            </a:r>
          </a:p>
          <a:p>
            <a:pPr lvl="2"/>
            <a:endParaRPr lang="en-US" altLang="en-US" sz="2000" dirty="0" smtClean="0"/>
          </a:p>
        </p:txBody>
      </p:sp>
      <p:sp>
        <p:nvSpPr>
          <p:cNvPr id="8" name="Slide Number Placeholder 1"/>
          <p:cNvSpPr>
            <a:spLocks noGrp="1"/>
          </p:cNvSpPr>
          <p:nvPr>
            <p:ph type="sldNum" sz="quarter" idx="12"/>
          </p:nvPr>
        </p:nvSpPr>
        <p:spPr>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D56C4424-F329-4417-A9A8-DA046DE22CE5}" type="slidenum">
              <a:rPr lang="en-US" altLang="en-US" sz="1400" smtClean="0">
                <a:solidFill>
                  <a:srgbClr val="FFFFFF"/>
                </a:solidFill>
              </a:rPr>
              <a:pPr eaLnBrk="1" hangingPunct="1">
                <a:spcBef>
                  <a:spcPct val="0"/>
                </a:spcBef>
                <a:buClrTx/>
                <a:buSzTx/>
                <a:buFontTx/>
                <a:buNone/>
              </a:pPr>
              <a:t>34</a:t>
            </a:fld>
            <a:endParaRPr lang="en-US" altLang="en-US" sz="1400" smtClean="0">
              <a:solidFill>
                <a:srgbClr val="FFFFFF"/>
              </a:solidFill>
            </a:endParaRPr>
          </a:p>
        </p:txBody>
      </p:sp>
    </p:spTree>
    <p:extLst>
      <p:ext uri="{BB962C8B-B14F-4D97-AF65-F5344CB8AC3E}">
        <p14:creationId xmlns:p14="http://schemas.microsoft.com/office/powerpoint/2010/main" val="1325185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3"/>
            <a:ext cx="8229600" cy="990600"/>
          </a:xfrm>
        </p:spPr>
        <p:txBody>
          <a:bodyPr/>
          <a:lstStyle/>
          <a:p>
            <a:r>
              <a:rPr lang="en-US" smtClean="0"/>
              <a:t>Current NH Residents Grandfathered in! </a:t>
            </a:r>
            <a:endParaRPr lang="en-US" dirty="0"/>
          </a:p>
        </p:txBody>
      </p:sp>
      <p:sp>
        <p:nvSpPr>
          <p:cNvPr id="54275" name="Content Placeholder 2"/>
          <p:cNvSpPr>
            <a:spLocks noGrp="1"/>
          </p:cNvSpPr>
          <p:nvPr>
            <p:ph idx="1"/>
          </p:nvPr>
        </p:nvSpPr>
        <p:spPr>
          <a:xfrm>
            <a:off x="715818" y="1062182"/>
            <a:ext cx="8229600" cy="5365317"/>
          </a:xfrm>
          <a:solidFill>
            <a:schemeClr val="bg1"/>
          </a:solidFill>
        </p:spPr>
        <p:txBody>
          <a:bodyPr/>
          <a:lstStyle/>
          <a:p>
            <a:r>
              <a:rPr lang="en-US" altLang="en-US" sz="2400" dirty="0" smtClean="0"/>
              <a:t>NO ONE WILL BE FORCED TO MOVE  - P</a:t>
            </a:r>
            <a:r>
              <a:rPr lang="en-US" altLang="en-US" sz="2400" b="1" dirty="0" smtClean="0"/>
              <a:t>ermanent NH residents </a:t>
            </a:r>
            <a:r>
              <a:rPr lang="en-US" altLang="en-US" sz="2400" dirty="0" smtClean="0"/>
              <a:t> are grandfathered in –  </a:t>
            </a:r>
            <a:r>
              <a:rPr lang="en-US" altLang="en-US" b="1" dirty="0" smtClean="0"/>
              <a:t>No </a:t>
            </a:r>
            <a:r>
              <a:rPr lang="en-US" altLang="en-US" b="1" dirty="0"/>
              <a:t>one is required to enroll in a plan if they were in a nursing home and approved for institutional Medicaid BEFORE</a:t>
            </a:r>
            <a:r>
              <a:rPr lang="en-US" altLang="en-US" dirty="0"/>
              <a:t>:</a:t>
            </a:r>
          </a:p>
          <a:p>
            <a:pPr lvl="2"/>
            <a:r>
              <a:rPr lang="en-US" altLang="en-US" sz="2000" dirty="0"/>
              <a:t>Feb.  1,  2015, and in NYC</a:t>
            </a:r>
          </a:p>
          <a:p>
            <a:pPr lvl="2"/>
            <a:r>
              <a:rPr lang="en-US" altLang="en-US" sz="2000" dirty="0"/>
              <a:t>April 1, 2015 - Long Island, Westchester</a:t>
            </a:r>
          </a:p>
          <a:p>
            <a:pPr lvl="2"/>
            <a:r>
              <a:rPr lang="en-US" altLang="en-US" sz="2000" dirty="0"/>
              <a:t>July 1 , 2015 (rest of state)</a:t>
            </a:r>
          </a:p>
          <a:p>
            <a:pPr lvl="1"/>
            <a:r>
              <a:rPr lang="en-US" altLang="en-US" sz="2400" dirty="0" smtClean="0"/>
              <a:t>But – after six months, “voluntary enrollment” begins for these NH residents, when they MAY enroll in MLTC plans.  </a:t>
            </a:r>
          </a:p>
          <a:p>
            <a:pPr lvl="1"/>
            <a:r>
              <a:rPr lang="en-US" altLang="en-US" sz="2400" dirty="0" smtClean="0"/>
              <a:t>Caution:  Various Medicare Advantage plans – not FIDA – are marketing to enroll residents. May happen in FIDA too.   </a:t>
            </a:r>
          </a:p>
          <a:p>
            <a:pPr lvl="1"/>
            <a:r>
              <a:rPr lang="en-US" altLang="en-US" sz="2400" dirty="0" smtClean="0"/>
              <a:t>In NYC/L.I./Westchester, almost all companies with MLTC plans will also have a FIDA plans and want to increase</a:t>
            </a:r>
            <a:br>
              <a:rPr lang="en-US" altLang="en-US" sz="2400" dirty="0" smtClean="0"/>
            </a:br>
            <a:r>
              <a:rPr lang="en-US" altLang="en-US" sz="2400" dirty="0" smtClean="0"/>
              <a:t>market share.</a:t>
            </a:r>
          </a:p>
        </p:txBody>
      </p:sp>
      <p:sp>
        <p:nvSpPr>
          <p:cNvPr id="8" name="Slide Number Placeholder 1"/>
          <p:cNvSpPr>
            <a:spLocks noGrp="1"/>
          </p:cNvSpPr>
          <p:nvPr>
            <p:ph type="sldNum" sz="quarter" idx="12"/>
          </p:nvPr>
        </p:nvSpPr>
        <p:spPr>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D56C4424-F329-4417-A9A8-DA046DE22CE5}" type="slidenum">
              <a:rPr lang="en-US" altLang="en-US" sz="1400" smtClean="0">
                <a:solidFill>
                  <a:srgbClr val="FFFFFF"/>
                </a:solidFill>
              </a:rPr>
              <a:pPr eaLnBrk="1" hangingPunct="1">
                <a:spcBef>
                  <a:spcPct val="0"/>
                </a:spcBef>
                <a:buClrTx/>
                <a:buSzTx/>
                <a:buFontTx/>
                <a:buNone/>
              </a:pPr>
              <a:t>35</a:t>
            </a:fld>
            <a:endParaRPr lang="en-US" altLang="en-US" sz="1400" smtClean="0">
              <a:solidFill>
                <a:srgbClr val="FFFFFF"/>
              </a:solidFill>
            </a:endParaRPr>
          </a:p>
        </p:txBody>
      </p:sp>
    </p:spTree>
    <p:extLst>
      <p:ext uri="{BB962C8B-B14F-4D97-AF65-F5344CB8AC3E}">
        <p14:creationId xmlns:p14="http://schemas.microsoft.com/office/powerpoint/2010/main" val="3709414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533400"/>
            <a:ext cx="8229600" cy="990600"/>
          </a:xfrm>
        </p:spPr>
        <p:txBody>
          <a:bodyPr>
            <a:normAutofit fontScale="90000"/>
          </a:bodyPr>
          <a:lstStyle/>
          <a:p>
            <a:r>
              <a:rPr lang="en-US" i="1" dirty="0" smtClean="0"/>
              <a:t>When</a:t>
            </a:r>
            <a:r>
              <a:rPr lang="en-US" dirty="0" smtClean="0"/>
              <a:t> must new NH residents enroll in a managed care plan?</a:t>
            </a:r>
            <a:endParaRPr lang="en-US" dirty="0"/>
          </a:p>
        </p:txBody>
      </p:sp>
      <p:sp>
        <p:nvSpPr>
          <p:cNvPr id="3" name="Content Placeholder 2"/>
          <p:cNvSpPr>
            <a:spLocks noGrp="1"/>
          </p:cNvSpPr>
          <p:nvPr>
            <p:ph idx="1"/>
          </p:nvPr>
        </p:nvSpPr>
        <p:spPr>
          <a:xfrm>
            <a:off x="457199" y="1523999"/>
            <a:ext cx="8446655" cy="5061527"/>
          </a:xfrm>
          <a:solidFill>
            <a:schemeClr val="bg1"/>
          </a:solidFill>
        </p:spPr>
        <p:txBody>
          <a:bodyPr/>
          <a:lstStyle/>
          <a:p>
            <a:pPr lvl="1"/>
            <a:r>
              <a:rPr lang="en-US" altLang="en-US" sz="1800" dirty="0" smtClean="0"/>
              <a:t>Depends on whether they were:</a:t>
            </a:r>
          </a:p>
          <a:p>
            <a:pPr lvl="2"/>
            <a:r>
              <a:rPr lang="en-US" altLang="en-US" dirty="0" smtClean="0"/>
              <a:t>Already in a nursing home before Feb. 1, 2015 (NYC) – if so, NOT required to enroll in any plan.  They are “grandfathered in.”  </a:t>
            </a:r>
          </a:p>
          <a:p>
            <a:pPr lvl="2"/>
            <a:r>
              <a:rPr lang="en-US" altLang="en-US" dirty="0" smtClean="0"/>
              <a:t>Enter in a NH after Feb. 1, 2015 – then it depends on if they were:</a:t>
            </a:r>
          </a:p>
          <a:p>
            <a:pPr lvl="3"/>
            <a:r>
              <a:rPr lang="en-US" altLang="en-US" sz="1800" dirty="0" smtClean="0"/>
              <a:t>Already in an MLTC or mainstream MMC plan or</a:t>
            </a:r>
          </a:p>
          <a:p>
            <a:pPr lvl="3"/>
            <a:r>
              <a:rPr lang="en-US" altLang="en-US" sz="1800" dirty="0" smtClean="0"/>
              <a:t>Were not in an MLTC or mainstream plan at the time of NH placement</a:t>
            </a:r>
          </a:p>
          <a:p>
            <a:pPr lvl="1"/>
            <a:r>
              <a:rPr lang="en-US" altLang="en-US" b="1" dirty="0" smtClean="0"/>
              <a:t>Merely going into NH for short-term rehab does not require enrollment in any plan.  </a:t>
            </a:r>
            <a:r>
              <a:rPr lang="en-US" altLang="en-US" dirty="0" smtClean="0"/>
              <a:t>When they must enroll is still a bit unclear.</a:t>
            </a:r>
          </a:p>
          <a:p>
            <a:pPr lvl="2"/>
            <a:r>
              <a:rPr lang="en-US" altLang="en-US" dirty="0" smtClean="0"/>
              <a:t>We thought it was not </a:t>
            </a:r>
            <a:r>
              <a:rPr lang="en-US" altLang="en-US" dirty="0" err="1" smtClean="0"/>
              <a:t>til</a:t>
            </a:r>
            <a:r>
              <a:rPr lang="en-US" altLang="en-US" dirty="0" smtClean="0"/>
              <a:t> they apply </a:t>
            </a:r>
            <a:r>
              <a:rPr lang="en-US" altLang="en-US" dirty="0"/>
              <a:t>for </a:t>
            </a:r>
            <a:r>
              <a:rPr lang="en-US" altLang="en-US" dirty="0" smtClean="0"/>
              <a:t>institutional Medicaid and it </a:t>
            </a:r>
            <a:r>
              <a:rPr lang="en-US" altLang="en-US" dirty="0"/>
              <a:t>is approved (with the 5-year </a:t>
            </a:r>
            <a:r>
              <a:rPr lang="en-US" altLang="en-US" dirty="0" err="1" smtClean="0"/>
              <a:t>lookback</a:t>
            </a:r>
            <a:r>
              <a:rPr lang="en-US" altLang="en-US" dirty="0" smtClean="0"/>
              <a:t>), but</a:t>
            </a:r>
          </a:p>
          <a:p>
            <a:pPr lvl="2"/>
            <a:r>
              <a:rPr lang="en-US" altLang="en-US" dirty="0" smtClean="0"/>
              <a:t>Now it seems that NH is required to file a “</a:t>
            </a:r>
            <a:r>
              <a:rPr lang="en-US" dirty="0" smtClean="0"/>
              <a:t>DOH-3559” with local DSS for change of status to long-term care – within 48 hours of decision to make it “permanent placement.”  That could be within days of admission. </a:t>
            </a:r>
          </a:p>
          <a:p>
            <a:pPr lvl="2"/>
            <a:r>
              <a:rPr lang="en-US" altLang="en-US" dirty="0" smtClean="0"/>
              <a:t>Either way, resident would first receive notice from NY Medicaid Choice giving </a:t>
            </a:r>
            <a:r>
              <a:rPr lang="en-US" altLang="en-US" b="1" dirty="0" smtClean="0"/>
              <a:t>60 days to select and enroll in a plan</a:t>
            </a:r>
            <a:r>
              <a:rPr lang="en-US" altLang="en-US" dirty="0" smtClean="0"/>
              <a:t>. If doesn’t enroll, would be assigned to a plan that contracts with that NH.  </a:t>
            </a:r>
            <a:endParaRPr lang="en-US" altLang="en-US" dirty="0"/>
          </a:p>
          <a:p>
            <a:pPr marL="0" lvl="1" indent="-3175">
              <a:buNone/>
            </a:pPr>
            <a:r>
              <a:rPr lang="en-US" altLang="en-US" dirty="0" smtClean="0"/>
              <a:t> </a:t>
            </a:r>
            <a:endParaRPr lang="en-US" altLang="en-US" dirty="0"/>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36</a:t>
            </a:fld>
            <a:endParaRPr lang="en-US"/>
          </a:p>
        </p:txBody>
      </p:sp>
    </p:spTree>
    <p:extLst>
      <p:ext uri="{BB962C8B-B14F-4D97-AF65-F5344CB8AC3E}">
        <p14:creationId xmlns:p14="http://schemas.microsoft.com/office/powerpoint/2010/main" val="2508273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3"/>
            <a:ext cx="8229600" cy="1176337"/>
          </a:xfrm>
        </p:spPr>
        <p:txBody>
          <a:bodyPr/>
          <a:lstStyle/>
          <a:p>
            <a:r>
              <a:rPr lang="en-US" sz="3600" dirty="0" smtClean="0"/>
              <a:t>Process for new nursing home admissions</a:t>
            </a:r>
            <a:endParaRPr lang="en-US" sz="3600" dirty="0"/>
          </a:p>
        </p:txBody>
      </p:sp>
      <p:sp>
        <p:nvSpPr>
          <p:cNvPr id="3" name="Content Placeholder 2"/>
          <p:cNvSpPr>
            <a:spLocks noGrp="1"/>
          </p:cNvSpPr>
          <p:nvPr>
            <p:ph idx="1"/>
          </p:nvPr>
        </p:nvSpPr>
        <p:spPr>
          <a:xfrm>
            <a:off x="457200" y="1200727"/>
            <a:ext cx="8229600" cy="5276273"/>
          </a:xfrm>
          <a:solidFill>
            <a:schemeClr val="bg1"/>
          </a:solidFill>
        </p:spPr>
        <p:txBody>
          <a:bodyPr/>
          <a:lstStyle/>
          <a:p>
            <a:pPr lvl="1"/>
            <a:r>
              <a:rPr lang="en-US" altLang="en-US" b="1" dirty="0" smtClean="0"/>
              <a:t>Consumers NOT already enrolled in MLTC/MMC</a:t>
            </a:r>
          </a:p>
          <a:p>
            <a:pPr lvl="2"/>
            <a:r>
              <a:rPr lang="en-US" altLang="en-US" sz="2400" dirty="0" smtClean="0"/>
              <a:t>Select and enter any </a:t>
            </a:r>
            <a:r>
              <a:rPr lang="en-US" altLang="en-US" sz="2400" b="1" dirty="0" smtClean="0"/>
              <a:t>nursing home of their choice</a:t>
            </a:r>
          </a:p>
          <a:p>
            <a:pPr lvl="2"/>
            <a:r>
              <a:rPr lang="en-US" altLang="en-US" sz="2400" dirty="0" smtClean="0"/>
              <a:t>When Medicare coverage ends, must apply for </a:t>
            </a:r>
            <a:r>
              <a:rPr lang="en-US" altLang="en-US" sz="2400" b="1" dirty="0" smtClean="0"/>
              <a:t>Institutional Medicaid </a:t>
            </a:r>
            <a:r>
              <a:rPr lang="en-US" altLang="en-US" sz="2400" dirty="0" smtClean="0"/>
              <a:t>(Includes 5-year look-back and transfer penalties) </a:t>
            </a:r>
          </a:p>
          <a:p>
            <a:pPr lvl="2"/>
            <a:r>
              <a:rPr lang="en-US" altLang="en-US" sz="2400" dirty="0" smtClean="0"/>
              <a:t>They will receive </a:t>
            </a:r>
            <a:r>
              <a:rPr lang="en-US" altLang="en-US" sz="2400" b="1" dirty="0" smtClean="0"/>
              <a:t>notice giving 60 days to pick a plan </a:t>
            </a:r>
            <a:r>
              <a:rPr lang="en-US" altLang="en-US" sz="2400" dirty="0" smtClean="0"/>
              <a:t>(</a:t>
            </a:r>
            <a:r>
              <a:rPr lang="en-US" altLang="en-US" sz="2400" dirty="0"/>
              <a:t>p</a:t>
            </a:r>
            <a:r>
              <a:rPr lang="en-US" altLang="en-US" sz="2400" dirty="0" smtClean="0"/>
              <a:t>ick one that includes their nursing home in the network)</a:t>
            </a:r>
          </a:p>
          <a:p>
            <a:pPr lvl="2"/>
            <a:r>
              <a:rPr lang="en-US" altLang="en-US" sz="2400" dirty="0" smtClean="0"/>
              <a:t>If don’t pick a plan, will be </a:t>
            </a:r>
            <a:r>
              <a:rPr lang="en-US" altLang="en-US" sz="2400" b="1" dirty="0" smtClean="0"/>
              <a:t>auto-assigned</a:t>
            </a:r>
            <a:r>
              <a:rPr lang="en-US" altLang="en-US" sz="2400" dirty="0" smtClean="0"/>
              <a:t> to a plan that has that NH in network (MLTC for duals, MMC for non-duals)</a:t>
            </a:r>
          </a:p>
          <a:p>
            <a:pPr lvl="2"/>
            <a:r>
              <a:rPr lang="en-US" altLang="en-US" sz="2400" dirty="0" smtClean="0"/>
              <a:t>Do not have to enroll until receive 60 day</a:t>
            </a:r>
            <a:br>
              <a:rPr lang="en-US" altLang="en-US" sz="2400" dirty="0" smtClean="0"/>
            </a:br>
            <a:r>
              <a:rPr lang="en-US" altLang="en-US" sz="2400" dirty="0" smtClean="0"/>
              <a:t>notice from NY Medicaid Choice</a:t>
            </a:r>
          </a:p>
          <a:p>
            <a:pPr lvl="1"/>
            <a:r>
              <a:rPr lang="en-US" altLang="en-US" sz="2600" b="1" dirty="0" smtClean="0"/>
              <a:t>Possible advocacy</a:t>
            </a:r>
            <a:r>
              <a:rPr lang="en-US" altLang="en-US" sz="2600" dirty="0" smtClean="0"/>
              <a:t>:  If expect to return home, then appeal NYMC notice to select plan – because not a permanent placement. (untried)</a:t>
            </a:r>
          </a:p>
        </p:txBody>
      </p:sp>
      <p:sp>
        <p:nvSpPr>
          <p:cNvPr id="8" name="Slide Number Placeholder 1"/>
          <p:cNvSpPr>
            <a:spLocks noGrp="1"/>
          </p:cNvSpPr>
          <p:nvPr>
            <p:ph type="sldNum" sz="quarter" idx="12"/>
          </p:nvPr>
        </p:nvSpPr>
        <p:spPr>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D56C4424-F329-4417-A9A8-DA046DE22CE5}" type="slidenum">
              <a:rPr lang="en-US" altLang="en-US" sz="1400" smtClean="0">
                <a:solidFill>
                  <a:srgbClr val="FFFFFF"/>
                </a:solidFill>
              </a:rPr>
              <a:pPr eaLnBrk="1" hangingPunct="1">
                <a:spcBef>
                  <a:spcPct val="0"/>
                </a:spcBef>
                <a:buClrTx/>
                <a:buSzTx/>
                <a:buFontTx/>
                <a:buNone/>
              </a:pPr>
              <a:t>37</a:t>
            </a:fld>
            <a:endParaRPr lang="en-US" altLang="en-US" sz="1400" smtClean="0">
              <a:solidFill>
                <a:srgbClr val="FFFFFF"/>
              </a:solidFill>
            </a:endParaRPr>
          </a:p>
        </p:txBody>
      </p:sp>
    </p:spTree>
    <p:extLst>
      <p:ext uri="{BB962C8B-B14F-4D97-AF65-F5344CB8AC3E}">
        <p14:creationId xmlns:p14="http://schemas.microsoft.com/office/powerpoint/2010/main" val="2471692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Process for new nursing home admissions (cont’d)</a:t>
            </a:r>
            <a:endParaRPr lang="en-US" sz="3200" dirty="0"/>
          </a:p>
        </p:txBody>
      </p:sp>
      <p:sp>
        <p:nvSpPr>
          <p:cNvPr id="3" name="Content Placeholder 2"/>
          <p:cNvSpPr>
            <a:spLocks noGrp="1"/>
          </p:cNvSpPr>
          <p:nvPr>
            <p:ph idx="1"/>
          </p:nvPr>
        </p:nvSpPr>
        <p:spPr/>
        <p:txBody>
          <a:bodyPr/>
          <a:lstStyle/>
          <a:p>
            <a:pPr lvl="1"/>
            <a:r>
              <a:rPr lang="en-US" altLang="en-US" b="1" dirty="0" smtClean="0"/>
              <a:t>Consumers already enrolled in mainstream Medicaid Managed Care (MMC) </a:t>
            </a:r>
            <a:r>
              <a:rPr lang="en-US" altLang="en-US" dirty="0" smtClean="0"/>
              <a:t>plan  (do not have Medicare)</a:t>
            </a:r>
          </a:p>
          <a:p>
            <a:pPr lvl="2"/>
            <a:r>
              <a:rPr lang="en-US" altLang="en-US" sz="2600" b="1" dirty="0" smtClean="0"/>
              <a:t>Must enter a NH in that plan’s NETWORK </a:t>
            </a:r>
            <a:r>
              <a:rPr lang="en-US" altLang="en-US" sz="2600" dirty="0" smtClean="0"/>
              <a:t>or Medicaid will not pay for it</a:t>
            </a:r>
          </a:p>
          <a:p>
            <a:pPr lvl="2"/>
            <a:r>
              <a:rPr lang="en-US" altLang="en-US" sz="2600" dirty="0" smtClean="0"/>
              <a:t>MMC plan no longer will </a:t>
            </a:r>
            <a:r>
              <a:rPr lang="en-US" altLang="en-US" sz="2600" dirty="0" err="1" smtClean="0"/>
              <a:t>disenroll</a:t>
            </a:r>
            <a:r>
              <a:rPr lang="en-US" altLang="en-US" sz="2600" dirty="0" smtClean="0"/>
              <a:t> someone because they need long term nursing home  placement.  Plan must pay for NH.</a:t>
            </a:r>
          </a:p>
          <a:p>
            <a:pPr lvl="2"/>
            <a:r>
              <a:rPr lang="en-US" altLang="en-US" sz="2600" dirty="0" smtClean="0"/>
              <a:t>Plans should assess members who are NH residents for possible discharge home and provide home care services on discharge. </a:t>
            </a:r>
          </a:p>
        </p:txBody>
      </p:sp>
      <p:sp>
        <p:nvSpPr>
          <p:cNvPr id="8" name="Slide Number Placeholder 1"/>
          <p:cNvSpPr>
            <a:spLocks noGrp="1"/>
          </p:cNvSpPr>
          <p:nvPr>
            <p:ph type="sldNum" sz="quarter" idx="12"/>
          </p:nvPr>
        </p:nvSpPr>
        <p:spPr>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D56C4424-F329-4417-A9A8-DA046DE22CE5}" type="slidenum">
              <a:rPr lang="en-US" altLang="en-US" sz="1400" smtClean="0">
                <a:solidFill>
                  <a:srgbClr val="FFFFFF"/>
                </a:solidFill>
              </a:rPr>
              <a:pPr eaLnBrk="1" hangingPunct="1">
                <a:spcBef>
                  <a:spcPct val="0"/>
                </a:spcBef>
                <a:buClrTx/>
                <a:buSzTx/>
                <a:buFontTx/>
                <a:buNone/>
              </a:pPr>
              <a:t>38</a:t>
            </a:fld>
            <a:endParaRPr lang="en-US" altLang="en-US" sz="1400" smtClean="0">
              <a:solidFill>
                <a:srgbClr val="FFFFFF"/>
              </a:solidFill>
            </a:endParaRPr>
          </a:p>
        </p:txBody>
      </p:sp>
    </p:spTree>
    <p:extLst>
      <p:ext uri="{BB962C8B-B14F-4D97-AF65-F5344CB8AC3E}">
        <p14:creationId xmlns:p14="http://schemas.microsoft.com/office/powerpoint/2010/main" val="4084093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3"/>
            <a:ext cx="8229600" cy="788409"/>
          </a:xfrm>
        </p:spPr>
        <p:txBody>
          <a:bodyPr/>
          <a:lstStyle/>
          <a:p>
            <a:r>
              <a:rPr lang="en-US" dirty="0" smtClean="0"/>
              <a:t>MLTC: Transition from hospital to NH</a:t>
            </a:r>
            <a:endParaRPr lang="en-US" dirty="0"/>
          </a:p>
        </p:txBody>
      </p:sp>
      <p:sp>
        <p:nvSpPr>
          <p:cNvPr id="3" name="Content Placeholder 2"/>
          <p:cNvSpPr>
            <a:spLocks noGrp="1"/>
          </p:cNvSpPr>
          <p:nvPr>
            <p:ph idx="1"/>
          </p:nvPr>
        </p:nvSpPr>
        <p:spPr>
          <a:xfrm>
            <a:off x="457200" y="1136072"/>
            <a:ext cx="8229600" cy="5536474"/>
          </a:xfrm>
          <a:solidFill>
            <a:schemeClr val="bg1"/>
          </a:solidFill>
        </p:spPr>
        <p:txBody>
          <a:bodyPr/>
          <a:lstStyle/>
          <a:p>
            <a:pPr marL="0" indent="0">
              <a:buNone/>
            </a:pPr>
            <a:r>
              <a:rPr lang="en-US" altLang="en-US" b="1" dirty="0" smtClean="0"/>
              <a:t>Where Already Enrolled in MLTC plan --</a:t>
            </a:r>
          </a:p>
          <a:p>
            <a:pPr lvl="1"/>
            <a:r>
              <a:rPr lang="en-US" altLang="en-US" dirty="0" smtClean="0"/>
              <a:t>Rehab/ NH stays where Medicare pays primary – choice of NH is  </a:t>
            </a:r>
            <a:r>
              <a:rPr lang="en-US" altLang="en-US" i="1" dirty="0" smtClean="0"/>
              <a:t>not </a:t>
            </a:r>
            <a:r>
              <a:rPr lang="en-US" altLang="en-US" dirty="0" smtClean="0"/>
              <a:t>limited to MLTC plan’s network. MLTC plan must pay Medicare coinsurance out-of-network too. </a:t>
            </a:r>
            <a:r>
              <a:rPr lang="fr-FR" dirty="0" smtClean="0"/>
              <a:t>  </a:t>
            </a:r>
            <a:r>
              <a:rPr lang="fr-FR" b="1" dirty="0"/>
              <a:t>DOH Q&amp;A </a:t>
            </a:r>
            <a:r>
              <a:rPr lang="fr-FR" b="1" dirty="0" err="1"/>
              <a:t>Aug</a:t>
            </a:r>
            <a:r>
              <a:rPr lang="fr-FR" b="1" dirty="0"/>
              <a:t>. 16, </a:t>
            </a:r>
            <a:r>
              <a:rPr lang="fr-FR" b="1" dirty="0" smtClean="0"/>
              <a:t>2012*</a:t>
            </a:r>
            <a:r>
              <a:rPr lang="fr-FR" dirty="0"/>
              <a:t>  - Question 42 on page 7. </a:t>
            </a:r>
            <a:r>
              <a:rPr lang="fr-FR" dirty="0" smtClean="0"/>
              <a:t> (</a:t>
            </a:r>
            <a:r>
              <a:rPr lang="fr-FR" dirty="0" err="1" smtClean="0"/>
              <a:t>also</a:t>
            </a:r>
            <a:r>
              <a:rPr lang="fr-FR" dirty="0" smtClean="0"/>
              <a:t> </a:t>
            </a:r>
            <a:r>
              <a:rPr lang="fr-FR" dirty="0" err="1" smtClean="0"/>
              <a:t>see</a:t>
            </a:r>
            <a:r>
              <a:rPr lang="fr-FR" dirty="0" smtClean="0"/>
              <a:t> Mar. 2015 Q&amp;A #26. </a:t>
            </a:r>
            <a:endParaRPr lang="en-US" altLang="en-US" dirty="0" smtClean="0"/>
          </a:p>
          <a:p>
            <a:pPr lvl="1"/>
            <a:r>
              <a:rPr lang="en-US" altLang="en-US" b="1" dirty="0" smtClean="0"/>
              <a:t>Once Medicare ends, if NH is not in the plan’s network, it is not clear whether the MLTC plan must pay.  </a:t>
            </a:r>
            <a:r>
              <a:rPr lang="en-US" altLang="en-US" dirty="0" smtClean="0"/>
              <a:t>Individual may change to MLTC plan that has NH in network,  but not effective until 1st of the next month. Old MLTC plan should pay for reasonable time to transfer plans, but not clear.</a:t>
            </a:r>
            <a:endParaRPr lang="en-US" altLang="en-US" dirty="0"/>
          </a:p>
          <a:p>
            <a:pPr lvl="1"/>
            <a:r>
              <a:rPr lang="en-US" altLang="en-US" dirty="0" smtClean="0"/>
              <a:t>Upon discharge from NH, MLTC provides home care services </a:t>
            </a:r>
          </a:p>
          <a:p>
            <a:pPr lvl="2"/>
            <a:r>
              <a:rPr lang="en-US" altLang="en-US" sz="2000" dirty="0" smtClean="0"/>
              <a:t>Might have Medicare episode of CHHA </a:t>
            </a:r>
            <a:r>
              <a:rPr lang="en-US" altLang="en-US" sz="2000" dirty="0"/>
              <a:t>arranged by MLTC</a:t>
            </a:r>
            <a:r>
              <a:rPr lang="en-US" altLang="en-US" sz="2000" dirty="0" smtClean="0"/>
              <a:t>, supplemented with Medicaid MLTC hours</a:t>
            </a:r>
          </a:p>
          <a:p>
            <a:pPr lvl="1"/>
            <a:r>
              <a:rPr lang="en-US" altLang="en-US" sz="2400" dirty="0" smtClean="0"/>
              <a:t>No LOCK-IN – In both MLTC </a:t>
            </a:r>
            <a:r>
              <a:rPr lang="en-US" altLang="en-US" sz="2400" dirty="0"/>
              <a:t>&amp;</a:t>
            </a:r>
            <a:r>
              <a:rPr lang="en-US" altLang="en-US" sz="2400" dirty="0" smtClean="0"/>
              <a:t> MMC, may change in any month to a plan that has a preferred NH in its network</a:t>
            </a:r>
          </a:p>
        </p:txBody>
      </p:sp>
      <p:sp>
        <p:nvSpPr>
          <p:cNvPr id="8" name="Slide Number Placeholder 1"/>
          <p:cNvSpPr>
            <a:spLocks noGrp="1"/>
          </p:cNvSpPr>
          <p:nvPr>
            <p:ph type="sldNum" sz="quarter" idx="12"/>
          </p:nvPr>
        </p:nvSpPr>
        <p:spPr>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D56C4424-F329-4417-A9A8-DA046DE22CE5}" type="slidenum">
              <a:rPr lang="en-US" altLang="en-US" sz="1400" smtClean="0">
                <a:solidFill>
                  <a:srgbClr val="FFFFFF"/>
                </a:solidFill>
              </a:rPr>
              <a:pPr eaLnBrk="1" hangingPunct="1">
                <a:spcBef>
                  <a:spcPct val="0"/>
                </a:spcBef>
                <a:buClrTx/>
                <a:buSzTx/>
                <a:buFontTx/>
                <a:buNone/>
              </a:pPr>
              <a:t>39</a:t>
            </a:fld>
            <a:endParaRPr lang="en-US" altLang="en-US" sz="1400" smtClean="0">
              <a:solidFill>
                <a:srgbClr val="FFFFFF"/>
              </a:solidFill>
            </a:endParaRPr>
          </a:p>
        </p:txBody>
      </p:sp>
      <p:sp>
        <p:nvSpPr>
          <p:cNvPr id="4" name="TextBox 3"/>
          <p:cNvSpPr txBox="1"/>
          <p:nvPr/>
        </p:nvSpPr>
        <p:spPr>
          <a:xfrm>
            <a:off x="212433" y="5597848"/>
            <a:ext cx="8291485" cy="369332"/>
          </a:xfrm>
          <a:prstGeom prst="rect">
            <a:avLst/>
          </a:prstGeom>
          <a:solidFill>
            <a:schemeClr val="bg1"/>
          </a:solidFill>
        </p:spPr>
        <p:txBody>
          <a:bodyPr wrap="square" rtlCol="0">
            <a:spAutoFit/>
          </a:bodyPr>
          <a:lstStyle/>
          <a:p>
            <a:r>
              <a:rPr lang="en-US" sz="1800" dirty="0" smtClean="0"/>
              <a:t>*http</a:t>
            </a:r>
            <a:r>
              <a:rPr lang="en-US" sz="1800" dirty="0"/>
              <a:t>://www.health.ny.gov/health_care/medicaid/redesign/docs/mltc_faq2_final.pdf</a:t>
            </a:r>
          </a:p>
        </p:txBody>
      </p:sp>
    </p:spTree>
    <p:extLst>
      <p:ext uri="{BB962C8B-B14F-4D97-AF65-F5344CB8AC3E}">
        <p14:creationId xmlns:p14="http://schemas.microsoft.com/office/powerpoint/2010/main" val="387489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idx="1"/>
          </p:nvPr>
        </p:nvSpPr>
        <p:spPr>
          <a:xfrm>
            <a:off x="457200" y="960583"/>
            <a:ext cx="8229600" cy="5516418"/>
          </a:xfrm>
        </p:spPr>
        <p:txBody>
          <a:bodyPr/>
          <a:lstStyle/>
          <a:p>
            <a:pPr marL="457200" indent="-457200">
              <a:lnSpc>
                <a:spcPct val="90000"/>
              </a:lnSpc>
              <a:buFont typeface="+mj-lt"/>
              <a:buAutoNum type="arabicPeriod"/>
            </a:pPr>
            <a:r>
              <a:rPr lang="en-US" altLang="en-US" sz="2100" b="1" dirty="0" smtClean="0">
                <a:latin typeface="Arial" pitchFamily="34" charset="0"/>
                <a:ea typeface="ＭＳ Ｐゴシック" pitchFamily="34" charset="-128"/>
              </a:rPr>
              <a:t>FEE FOR SERVICE</a:t>
            </a:r>
            <a:r>
              <a:rPr lang="en-US" altLang="en-US" sz="2100" dirty="0" smtClean="0">
                <a:latin typeface="Arial" pitchFamily="34" charset="0"/>
                <a:ea typeface="ＭＳ Ｐゴシック" pitchFamily="34" charset="-128"/>
              </a:rPr>
              <a:t> – like </a:t>
            </a:r>
            <a:r>
              <a:rPr lang="en-US" altLang="ja-JP" sz="2100" dirty="0" smtClean="0">
                <a:latin typeface="Arial" pitchFamily="34" charset="0"/>
                <a:ea typeface="ＭＳ Ｐゴシック" pitchFamily="34" charset="-128"/>
              </a:rPr>
              <a:t>American Express card</a:t>
            </a:r>
          </a:p>
          <a:p>
            <a:pPr marL="681038" lvl="2" indent="-230188">
              <a:lnSpc>
                <a:spcPct val="90000"/>
              </a:lnSpc>
            </a:pPr>
            <a:endParaRPr lang="en-US" altLang="ja-JP" dirty="0" smtClean="0">
              <a:latin typeface="Arial" pitchFamily="34" charset="0"/>
              <a:ea typeface="ＭＳ Ｐゴシック" pitchFamily="34" charset="-128"/>
            </a:endParaRPr>
          </a:p>
          <a:p>
            <a:pPr marL="681038" lvl="2" indent="-230188">
              <a:lnSpc>
                <a:spcPct val="90000"/>
              </a:lnSpc>
            </a:pPr>
            <a:r>
              <a:rPr lang="en-US" altLang="ja-JP" dirty="0" smtClean="0">
                <a:latin typeface="Arial" pitchFamily="34" charset="0"/>
                <a:ea typeface="ＭＳ Ｐゴシック" pitchFamily="34" charset="-128"/>
              </a:rPr>
              <a:t>Original Medicare                          or </a:t>
            </a:r>
            <a:r>
              <a:rPr lang="en-US" altLang="ja-JP" dirty="0">
                <a:latin typeface="Arial" pitchFamily="34" charset="0"/>
                <a:ea typeface="ＭＳ Ｐゴシック" pitchFamily="34" charset="-128"/>
              </a:rPr>
              <a:t>R</a:t>
            </a:r>
            <a:r>
              <a:rPr lang="en-US" altLang="ja-JP" dirty="0" smtClean="0">
                <a:latin typeface="Arial" pitchFamily="34" charset="0"/>
                <a:ea typeface="ＭＳ Ｐゴシック" pitchFamily="34" charset="-128"/>
              </a:rPr>
              <a:t>egular Medicaid</a:t>
            </a:r>
          </a:p>
          <a:p>
            <a:pPr marL="450850" lvl="2" indent="0">
              <a:lnSpc>
                <a:spcPct val="90000"/>
              </a:lnSpc>
              <a:buNone/>
            </a:pPr>
            <a:endParaRPr lang="en-US" altLang="en-US" dirty="0" smtClean="0">
              <a:latin typeface="Arial" pitchFamily="34" charset="0"/>
              <a:ea typeface="ＭＳ Ｐゴシック" pitchFamily="34" charset="-128"/>
            </a:endParaRPr>
          </a:p>
          <a:p>
            <a:pPr marL="736600" lvl="2" indent="-285750">
              <a:lnSpc>
                <a:spcPct val="90000"/>
              </a:lnSpc>
            </a:pPr>
            <a:r>
              <a:rPr lang="en-US" altLang="en-US" dirty="0" smtClean="0">
                <a:latin typeface="Arial" pitchFamily="34" charset="0"/>
                <a:ea typeface="ＭＳ Ｐゴシック" pitchFamily="34" charset="-128"/>
              </a:rPr>
              <a:t>Client uses </a:t>
            </a:r>
            <a:r>
              <a:rPr lang="en-US" altLang="en-US" b="1" dirty="0" smtClean="0">
                <a:latin typeface="Arial" pitchFamily="34" charset="0"/>
                <a:ea typeface="ＭＳ Ｐゴシック" pitchFamily="34" charset="-128"/>
              </a:rPr>
              <a:t>any provider</a:t>
            </a:r>
            <a:r>
              <a:rPr lang="en-US" altLang="en-US" dirty="0" smtClean="0">
                <a:latin typeface="Arial" pitchFamily="34" charset="0"/>
                <a:ea typeface="ＭＳ Ｐゴシック" pitchFamily="34" charset="-128"/>
              </a:rPr>
              <a:t> that accepts Medicare or Medicaid – not limited to any network</a:t>
            </a:r>
          </a:p>
          <a:p>
            <a:pPr marL="681038" lvl="2" indent="-230188">
              <a:lnSpc>
                <a:spcPct val="90000"/>
              </a:lnSpc>
            </a:pPr>
            <a:r>
              <a:rPr lang="en-US" altLang="en-US" dirty="0" smtClean="0">
                <a:latin typeface="Arial" pitchFamily="34" charset="0"/>
                <a:ea typeface="ＭＳ Ｐゴシック" pitchFamily="34" charset="-128"/>
              </a:rPr>
              <a:t>Provider bills insurance (Medicare or Medicaid) directly</a:t>
            </a:r>
          </a:p>
          <a:p>
            <a:pPr marL="681038" lvl="2" indent="-230188">
              <a:lnSpc>
                <a:spcPct val="90000"/>
              </a:lnSpc>
            </a:pPr>
            <a:r>
              <a:rPr lang="en-US" altLang="en-US" dirty="0" smtClean="0">
                <a:latin typeface="Arial" pitchFamily="34" charset="0"/>
                <a:ea typeface="ＭＳ Ｐゴシック" pitchFamily="34" charset="-128"/>
              </a:rPr>
              <a:t>Some services require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prior approval</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but many don’t – if doctor prescribes, insurance pays</a:t>
            </a:r>
          </a:p>
          <a:p>
            <a:pPr marL="439738" lvl="1" indent="-438150">
              <a:lnSpc>
                <a:spcPct val="90000"/>
              </a:lnSpc>
              <a:buSzPct val="100000"/>
              <a:buFont typeface="Times" pitchFamily="18" charset="0"/>
              <a:buAutoNum type="arabicPeriod" startAt="2"/>
            </a:pPr>
            <a:r>
              <a:rPr lang="en-US" altLang="en-US" sz="2100" b="1" dirty="0" smtClean="0">
                <a:latin typeface="Arial" pitchFamily="34" charset="0"/>
                <a:ea typeface="ＭＳ Ｐゴシック" pitchFamily="34" charset="-128"/>
              </a:rPr>
              <a:t>MANAGED CARE</a:t>
            </a:r>
            <a:r>
              <a:rPr lang="en-US" altLang="en-US" sz="2100" dirty="0" smtClean="0">
                <a:latin typeface="Arial" pitchFamily="34" charset="0"/>
                <a:ea typeface="ＭＳ Ｐゴシック" pitchFamily="34" charset="-128"/>
              </a:rPr>
              <a:t> – like having a MACY’</a:t>
            </a:r>
            <a:r>
              <a:rPr lang="en-US" altLang="ja-JP" sz="2100" dirty="0" smtClean="0">
                <a:latin typeface="Arial" pitchFamily="34" charset="0"/>
                <a:ea typeface="ＭＳ Ｐゴシック" pitchFamily="34" charset="-128"/>
              </a:rPr>
              <a:t>s card only  </a:t>
            </a:r>
          </a:p>
          <a:p>
            <a:pPr marL="681038" lvl="2" indent="-230188">
              <a:lnSpc>
                <a:spcPct val="90000"/>
              </a:lnSpc>
            </a:pPr>
            <a:r>
              <a:rPr lang="en-US" altLang="ja-JP" b="1" dirty="0" smtClean="0">
                <a:solidFill>
                  <a:srgbClr val="FF0000"/>
                </a:solidFill>
                <a:latin typeface="Arial" pitchFamily="34" charset="0"/>
                <a:ea typeface="ＭＳ Ｐゴシック" pitchFamily="34" charset="-128"/>
              </a:rPr>
              <a:t>Medicare</a:t>
            </a:r>
            <a:r>
              <a:rPr lang="en-US" altLang="ja-JP" dirty="0" smtClean="0">
                <a:latin typeface="Arial" pitchFamily="34" charset="0"/>
                <a:ea typeface="ＭＳ Ｐゴシック" pitchFamily="34" charset="-128"/>
              </a:rPr>
              <a:t> </a:t>
            </a:r>
            <a:r>
              <a:rPr lang="en-US" altLang="ja-JP" b="1" dirty="0" smtClean="0">
                <a:solidFill>
                  <a:srgbClr val="FF0000"/>
                </a:solidFill>
                <a:latin typeface="Arial" pitchFamily="34" charset="0"/>
                <a:ea typeface="ＭＳ Ｐゴシック" pitchFamily="34" charset="-128"/>
              </a:rPr>
              <a:t>Advantage</a:t>
            </a:r>
            <a:r>
              <a:rPr lang="en-US" altLang="ja-JP" dirty="0" smtClean="0">
                <a:latin typeface="Arial" pitchFamily="34" charset="0"/>
                <a:ea typeface="ＭＳ Ｐゴシック" pitchFamily="34" charset="-128"/>
              </a:rPr>
              <a:t>, MLTC, or mainstream Medicaid Managed Care</a:t>
            </a:r>
          </a:p>
          <a:p>
            <a:pPr marL="681038" lvl="2" indent="-230188">
              <a:lnSpc>
                <a:spcPct val="90000"/>
              </a:lnSpc>
            </a:pPr>
            <a:r>
              <a:rPr lang="en-US" altLang="en-US" dirty="0" smtClean="0">
                <a:latin typeface="Arial" pitchFamily="34" charset="0"/>
                <a:ea typeface="ＭＳ Ｐゴシック" pitchFamily="34" charset="-128"/>
              </a:rPr>
              <a:t>Providers must be </a:t>
            </a:r>
            <a:r>
              <a:rPr lang="en-US" altLang="en-US" b="1" dirty="0" smtClean="0">
                <a:latin typeface="Arial" pitchFamily="34" charset="0"/>
                <a:ea typeface="ＭＳ Ｐゴシック" pitchFamily="34" charset="-128"/>
              </a:rPr>
              <a:t>in-network,</a:t>
            </a:r>
            <a:r>
              <a:rPr lang="en-US" altLang="en-US" dirty="0" smtClean="0">
                <a:latin typeface="Arial" pitchFamily="34" charset="0"/>
                <a:ea typeface="ＭＳ Ｐゴシック" pitchFamily="34" charset="-128"/>
              </a:rPr>
              <a:t> services &amp; specialist referrals must be approved by a Primary Care Provider (PCP)</a:t>
            </a:r>
          </a:p>
          <a:p>
            <a:pPr marL="681038" lvl="2" indent="-230188">
              <a:lnSpc>
                <a:spcPct val="90000"/>
              </a:lnSpc>
            </a:pPr>
            <a:r>
              <a:rPr lang="en-US" altLang="en-US" dirty="0" smtClean="0">
                <a:latin typeface="Arial" pitchFamily="34" charset="0"/>
                <a:ea typeface="ＭＳ Ｐゴシック" pitchFamily="34" charset="-128"/>
              </a:rPr>
              <a:t>Provider bills managed care company, not Medicare or Medicaid. </a:t>
            </a:r>
          </a:p>
          <a:p>
            <a:pPr marL="681038" lvl="2" indent="-230188">
              <a:lnSpc>
                <a:spcPct val="90000"/>
              </a:lnSpc>
            </a:pPr>
            <a:r>
              <a:rPr lang="en-US" altLang="en-US" dirty="0" smtClean="0">
                <a:latin typeface="Arial" pitchFamily="34" charset="0"/>
                <a:ea typeface="ＭＳ Ｐゴシック" pitchFamily="34" charset="-128"/>
              </a:rPr>
              <a:t>If client went out of network, provider may not get paid</a:t>
            </a:r>
          </a:p>
          <a:p>
            <a:pPr marL="681038" lvl="2" indent="-230188">
              <a:lnSpc>
                <a:spcPct val="90000"/>
              </a:lnSpc>
            </a:pPr>
            <a:r>
              <a:rPr lang="en-US" altLang="en-US" dirty="0" smtClean="0">
                <a:latin typeface="Arial" pitchFamily="34" charset="0"/>
                <a:ea typeface="ＭＳ Ｐゴシック" pitchFamily="34" charset="-128"/>
              </a:rPr>
              <a:t>“</a:t>
            </a:r>
            <a:r>
              <a:rPr lang="en-US" altLang="en-US" b="1" dirty="0" smtClean="0">
                <a:latin typeface="Arial" pitchFamily="34" charset="0"/>
                <a:ea typeface="ＭＳ Ｐゴシック" pitchFamily="34" charset="-128"/>
              </a:rPr>
              <a:t>ADVANTAGE</a:t>
            </a:r>
            <a:r>
              <a:rPr lang="en-US" altLang="en-US" dirty="0" smtClean="0">
                <a:latin typeface="Arial" pitchFamily="34" charset="0"/>
                <a:ea typeface="ＭＳ Ｐゴシック" pitchFamily="34" charset="-128"/>
              </a:rPr>
              <a:t>” is Government Term for Managed Care –</a:t>
            </a:r>
          </a:p>
          <a:p>
            <a:pPr marL="450850" lvl="2" indent="0">
              <a:lnSpc>
                <a:spcPct val="90000"/>
              </a:lnSpc>
              <a:buNone/>
            </a:pPr>
            <a:endParaRPr lang="en-US" altLang="en-US" dirty="0" smtClean="0">
              <a:latin typeface="Arial" pitchFamily="34" charset="0"/>
              <a:ea typeface="ＭＳ Ｐゴシック" pitchFamily="34" charset="-128"/>
            </a:endParaRPr>
          </a:p>
        </p:txBody>
      </p:sp>
      <p:sp>
        <p:nvSpPr>
          <p:cNvPr id="18434" name="Rectangle 2"/>
          <p:cNvSpPr>
            <a:spLocks noGrp="1"/>
          </p:cNvSpPr>
          <p:nvPr>
            <p:ph type="title"/>
          </p:nvPr>
        </p:nvSpPr>
        <p:spPr>
          <a:xfrm>
            <a:off x="457200" y="0"/>
            <a:ext cx="8229600" cy="1200727"/>
          </a:xfrm>
        </p:spPr>
        <p:txBody>
          <a:bodyPr/>
          <a:lstStyle/>
          <a:p>
            <a:r>
              <a:rPr lang="en-US" altLang="en-US" sz="3700" dirty="0" smtClean="0">
                <a:effectLst/>
                <a:latin typeface="Arial" pitchFamily="34" charset="0"/>
                <a:ea typeface="ＭＳ Ｐゴシック" pitchFamily="34" charset="-128"/>
              </a:rPr>
              <a:t>Managed Care vs. Fee for Service</a:t>
            </a:r>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891" y="1324487"/>
            <a:ext cx="1468581" cy="95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200" y="1218804"/>
            <a:ext cx="1634836" cy="9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FA9DE49B-3CFF-48D3-956C-AFE0666D0030}"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420620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Minimum Network Size = # NHs required</a:t>
            </a:r>
            <a:br>
              <a:rPr lang="en-US" dirty="0" smtClean="0"/>
            </a:br>
            <a:r>
              <a:rPr lang="en-US" dirty="0" smtClean="0"/>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2659940"/>
              </p:ext>
            </p:extLst>
          </p:nvPr>
        </p:nvGraphicFramePr>
        <p:xfrm>
          <a:off x="457200" y="1050706"/>
          <a:ext cx="8229599" cy="5459423"/>
        </p:xfrm>
        <a:graphic>
          <a:graphicData uri="http://schemas.openxmlformats.org/drawingml/2006/table">
            <a:tbl>
              <a:tblPr firstRow="1" bandRow="1">
                <a:tableStyleId>{5C22544A-7EE6-4342-B048-85BDC9FD1C3A}</a:tableStyleId>
              </a:tblPr>
              <a:tblGrid>
                <a:gridCol w="2628465"/>
                <a:gridCol w="2847505"/>
                <a:gridCol w="2753629"/>
              </a:tblGrid>
              <a:tr h="370721">
                <a:tc>
                  <a:txBody>
                    <a:bodyPr/>
                    <a:lstStyle/>
                    <a:p>
                      <a:endParaRPr lang="en-US" sz="1800" dirty="0"/>
                    </a:p>
                  </a:txBody>
                  <a:tcPr marL="87615" marR="87615" marT="45705" marB="45705"/>
                </a:tc>
                <a:tc>
                  <a:txBody>
                    <a:bodyPr/>
                    <a:lstStyle/>
                    <a:p>
                      <a:r>
                        <a:rPr lang="en-US" sz="1800" dirty="0" smtClean="0"/>
                        <a:t># of NHs</a:t>
                      </a:r>
                      <a:endParaRPr lang="en-US" sz="1800" dirty="0"/>
                    </a:p>
                  </a:txBody>
                  <a:tcPr marL="87615" marR="87615" marT="45705" marB="45705"/>
                </a:tc>
                <a:tc>
                  <a:txBody>
                    <a:bodyPr/>
                    <a:lstStyle/>
                    <a:p>
                      <a:r>
                        <a:rPr lang="en-US" sz="1800" dirty="0" smtClean="0"/>
                        <a:t>Network minimum</a:t>
                      </a:r>
                      <a:endParaRPr lang="en-US" sz="1800" dirty="0"/>
                    </a:p>
                  </a:txBody>
                  <a:tcPr marL="87615" marR="87615" marT="45705" marB="45705"/>
                </a:tc>
              </a:tr>
              <a:tr h="370721">
                <a:tc>
                  <a:txBody>
                    <a:bodyPr/>
                    <a:lstStyle/>
                    <a:p>
                      <a:r>
                        <a:rPr lang="en-US" sz="1800" dirty="0" smtClean="0"/>
                        <a:t>Manhattan</a:t>
                      </a:r>
                      <a:endParaRPr lang="en-US" sz="1800" dirty="0"/>
                    </a:p>
                  </a:txBody>
                  <a:tcPr marL="87615" marR="87615" marT="45705" marB="45705"/>
                </a:tc>
                <a:tc>
                  <a:txBody>
                    <a:bodyPr/>
                    <a:lstStyle/>
                    <a:p>
                      <a:r>
                        <a:rPr lang="en-US" sz="1800" dirty="0" smtClean="0"/>
                        <a:t>16</a:t>
                      </a:r>
                      <a:endParaRPr lang="en-US" sz="1800" dirty="0"/>
                    </a:p>
                  </a:txBody>
                  <a:tcPr marL="87615" marR="87615" marT="45705" marB="45705"/>
                </a:tc>
                <a:tc>
                  <a:txBody>
                    <a:bodyPr/>
                    <a:lstStyle/>
                    <a:p>
                      <a:r>
                        <a:rPr lang="en-US" sz="1800" dirty="0" smtClean="0"/>
                        <a:t>5</a:t>
                      </a:r>
                      <a:endParaRPr lang="en-US" sz="1800" dirty="0"/>
                    </a:p>
                  </a:txBody>
                  <a:tcPr marL="87615" marR="87615" marT="45705" marB="45705"/>
                </a:tc>
              </a:tr>
              <a:tr h="370721">
                <a:tc>
                  <a:txBody>
                    <a:bodyPr/>
                    <a:lstStyle/>
                    <a:p>
                      <a:r>
                        <a:rPr lang="en-US" sz="1800" dirty="0" smtClean="0"/>
                        <a:t>Brooklyn</a:t>
                      </a:r>
                      <a:endParaRPr lang="en-US" sz="1800" dirty="0"/>
                    </a:p>
                  </a:txBody>
                  <a:tcPr marL="87615" marR="87615" marT="45705" marB="45705"/>
                </a:tc>
                <a:tc>
                  <a:txBody>
                    <a:bodyPr/>
                    <a:lstStyle/>
                    <a:p>
                      <a:r>
                        <a:rPr lang="en-US" sz="1800" dirty="0" smtClean="0"/>
                        <a:t>42</a:t>
                      </a:r>
                      <a:endParaRPr lang="en-US" sz="1800" dirty="0"/>
                    </a:p>
                  </a:txBody>
                  <a:tcPr marL="87615" marR="87615" marT="45705" marB="45705"/>
                </a:tc>
                <a:tc>
                  <a:txBody>
                    <a:bodyPr/>
                    <a:lstStyle/>
                    <a:p>
                      <a:r>
                        <a:rPr lang="en-US" sz="1800" dirty="0" smtClean="0"/>
                        <a:t>8</a:t>
                      </a:r>
                      <a:endParaRPr lang="en-US" sz="1800" dirty="0"/>
                    </a:p>
                  </a:txBody>
                  <a:tcPr marL="87615" marR="87615" marT="45705" marB="45705"/>
                </a:tc>
              </a:tr>
              <a:tr h="370721">
                <a:tc>
                  <a:txBody>
                    <a:bodyPr/>
                    <a:lstStyle/>
                    <a:p>
                      <a:r>
                        <a:rPr lang="en-US" sz="1800" dirty="0" smtClean="0"/>
                        <a:t>Queens</a:t>
                      </a:r>
                      <a:endParaRPr lang="en-US" sz="1800" dirty="0"/>
                    </a:p>
                  </a:txBody>
                  <a:tcPr marL="87615" marR="87615" marT="45705" marB="45705"/>
                </a:tc>
                <a:tc>
                  <a:txBody>
                    <a:bodyPr/>
                    <a:lstStyle/>
                    <a:p>
                      <a:r>
                        <a:rPr lang="en-US" sz="1800" dirty="0" smtClean="0"/>
                        <a:t>55</a:t>
                      </a:r>
                      <a:endParaRPr lang="en-US" sz="1800" dirty="0"/>
                    </a:p>
                  </a:txBody>
                  <a:tcPr marL="87615" marR="87615" marT="45705" marB="45705"/>
                </a:tc>
                <a:tc>
                  <a:txBody>
                    <a:bodyPr/>
                    <a:lstStyle/>
                    <a:p>
                      <a:r>
                        <a:rPr lang="en-US" sz="1800" dirty="0" smtClean="0"/>
                        <a:t>8</a:t>
                      </a:r>
                      <a:endParaRPr lang="en-US" sz="1800" dirty="0"/>
                    </a:p>
                  </a:txBody>
                  <a:tcPr marL="87615" marR="87615" marT="45705" marB="45705"/>
                </a:tc>
              </a:tr>
              <a:tr h="370721">
                <a:tc>
                  <a:txBody>
                    <a:bodyPr/>
                    <a:lstStyle/>
                    <a:p>
                      <a:r>
                        <a:rPr lang="en-US" sz="1800" dirty="0" smtClean="0"/>
                        <a:t>Bronx</a:t>
                      </a:r>
                      <a:endParaRPr lang="en-US" sz="1800" dirty="0"/>
                    </a:p>
                  </a:txBody>
                  <a:tcPr marL="87615" marR="87615" marT="45705" marB="45705"/>
                </a:tc>
                <a:tc>
                  <a:txBody>
                    <a:bodyPr/>
                    <a:lstStyle/>
                    <a:p>
                      <a:r>
                        <a:rPr lang="en-US" sz="1800" dirty="0" smtClean="0"/>
                        <a:t>43</a:t>
                      </a:r>
                      <a:endParaRPr lang="en-US" sz="1800" dirty="0"/>
                    </a:p>
                  </a:txBody>
                  <a:tcPr marL="87615" marR="87615" marT="45705" marB="45705"/>
                </a:tc>
                <a:tc>
                  <a:txBody>
                    <a:bodyPr/>
                    <a:lstStyle/>
                    <a:p>
                      <a:r>
                        <a:rPr lang="en-US" sz="1800" dirty="0" smtClean="0"/>
                        <a:t>8</a:t>
                      </a:r>
                      <a:endParaRPr lang="en-US" sz="1800" dirty="0"/>
                    </a:p>
                  </a:txBody>
                  <a:tcPr marL="87615" marR="87615" marT="45705" marB="45705"/>
                </a:tc>
              </a:tr>
              <a:tr h="370721">
                <a:tc>
                  <a:txBody>
                    <a:bodyPr/>
                    <a:lstStyle/>
                    <a:p>
                      <a:r>
                        <a:rPr lang="en-US" sz="1800" dirty="0" smtClean="0"/>
                        <a:t>Staten Island</a:t>
                      </a:r>
                      <a:endParaRPr lang="en-US" sz="1800" dirty="0"/>
                    </a:p>
                  </a:txBody>
                  <a:tcPr marL="87615" marR="87615" marT="45705" marB="45705"/>
                </a:tc>
                <a:tc>
                  <a:txBody>
                    <a:bodyPr/>
                    <a:lstStyle/>
                    <a:p>
                      <a:r>
                        <a:rPr lang="en-US" sz="1800" dirty="0" smtClean="0"/>
                        <a:t>10</a:t>
                      </a:r>
                      <a:endParaRPr lang="en-US" sz="1800" dirty="0"/>
                    </a:p>
                  </a:txBody>
                  <a:tcPr marL="87615" marR="87615" marT="45705" marB="45705"/>
                </a:tc>
                <a:tc>
                  <a:txBody>
                    <a:bodyPr/>
                    <a:lstStyle/>
                    <a:p>
                      <a:r>
                        <a:rPr lang="en-US" sz="1800" dirty="0" smtClean="0"/>
                        <a:t>5</a:t>
                      </a:r>
                      <a:endParaRPr lang="en-US" sz="1800" dirty="0"/>
                    </a:p>
                  </a:txBody>
                  <a:tcPr marL="87615" marR="87615" marT="45705" marB="45705"/>
                </a:tc>
              </a:tr>
              <a:tr h="370721">
                <a:tc>
                  <a:txBody>
                    <a:bodyPr/>
                    <a:lstStyle/>
                    <a:p>
                      <a:r>
                        <a:rPr lang="en-US" sz="1800" dirty="0" smtClean="0"/>
                        <a:t>Nassau</a:t>
                      </a:r>
                      <a:endParaRPr lang="en-US" sz="1800" dirty="0"/>
                    </a:p>
                  </a:txBody>
                  <a:tcPr marL="87615" marR="87615" marT="45705" marB="45705"/>
                </a:tc>
                <a:tc>
                  <a:txBody>
                    <a:bodyPr/>
                    <a:lstStyle/>
                    <a:p>
                      <a:r>
                        <a:rPr lang="en-US" sz="1800" dirty="0" smtClean="0"/>
                        <a:t>35</a:t>
                      </a:r>
                      <a:endParaRPr lang="en-US" sz="1800" dirty="0"/>
                    </a:p>
                  </a:txBody>
                  <a:tcPr marL="87615" marR="87615" marT="45705" marB="45705"/>
                </a:tc>
                <a:tc>
                  <a:txBody>
                    <a:bodyPr/>
                    <a:lstStyle/>
                    <a:p>
                      <a:r>
                        <a:rPr lang="en-US" sz="1800" dirty="0" smtClean="0"/>
                        <a:t>8</a:t>
                      </a:r>
                      <a:endParaRPr lang="en-US" sz="1800" dirty="0"/>
                    </a:p>
                  </a:txBody>
                  <a:tcPr marL="87615" marR="87615" marT="45705" marB="45705"/>
                </a:tc>
              </a:tr>
              <a:tr h="370721">
                <a:tc>
                  <a:txBody>
                    <a:bodyPr/>
                    <a:lstStyle/>
                    <a:p>
                      <a:r>
                        <a:rPr lang="en-US" sz="1800" dirty="0" smtClean="0"/>
                        <a:t>Suffolk</a:t>
                      </a:r>
                      <a:endParaRPr lang="en-US" sz="1800" dirty="0"/>
                    </a:p>
                  </a:txBody>
                  <a:tcPr marL="87615" marR="87615" marT="45705" marB="45705"/>
                </a:tc>
                <a:tc>
                  <a:txBody>
                    <a:bodyPr/>
                    <a:lstStyle/>
                    <a:p>
                      <a:r>
                        <a:rPr lang="en-US" sz="1800" dirty="0" smtClean="0"/>
                        <a:t>43</a:t>
                      </a:r>
                      <a:endParaRPr lang="en-US" sz="1800" dirty="0"/>
                    </a:p>
                  </a:txBody>
                  <a:tcPr marL="87615" marR="87615" marT="45705" marB="45705"/>
                </a:tc>
                <a:tc>
                  <a:txBody>
                    <a:bodyPr/>
                    <a:lstStyle/>
                    <a:p>
                      <a:r>
                        <a:rPr lang="en-US" sz="1800" dirty="0" smtClean="0"/>
                        <a:t>8</a:t>
                      </a:r>
                      <a:endParaRPr lang="en-US" sz="1800" dirty="0"/>
                    </a:p>
                  </a:txBody>
                  <a:tcPr marL="87615" marR="87615" marT="45705" marB="45705"/>
                </a:tc>
              </a:tr>
              <a:tr h="370721">
                <a:tc>
                  <a:txBody>
                    <a:bodyPr/>
                    <a:lstStyle/>
                    <a:p>
                      <a:r>
                        <a:rPr lang="en-US" sz="1800" dirty="0" smtClean="0"/>
                        <a:t>Westchester</a:t>
                      </a:r>
                      <a:endParaRPr lang="en-US" sz="1800" dirty="0"/>
                    </a:p>
                  </a:txBody>
                  <a:tcPr marL="87615" marR="87615" marT="45705" marB="45705"/>
                </a:tc>
                <a:tc>
                  <a:txBody>
                    <a:bodyPr/>
                    <a:lstStyle/>
                    <a:p>
                      <a:r>
                        <a:rPr lang="en-US" sz="1800" dirty="0" smtClean="0"/>
                        <a:t>38</a:t>
                      </a:r>
                      <a:endParaRPr lang="en-US" sz="1800" dirty="0"/>
                    </a:p>
                  </a:txBody>
                  <a:tcPr marL="87615" marR="87615" marT="45705" marB="45705"/>
                </a:tc>
                <a:tc>
                  <a:txBody>
                    <a:bodyPr/>
                    <a:lstStyle/>
                    <a:p>
                      <a:r>
                        <a:rPr lang="en-US" sz="1800" dirty="0" smtClean="0"/>
                        <a:t>8</a:t>
                      </a:r>
                      <a:endParaRPr lang="en-US" sz="1800" dirty="0"/>
                    </a:p>
                  </a:txBody>
                  <a:tcPr marL="87615" marR="87615" marT="45705" marB="45705"/>
                </a:tc>
              </a:tr>
              <a:tr h="370721">
                <a:tc gridSpan="2">
                  <a:txBody>
                    <a:bodyPr/>
                    <a:lstStyle/>
                    <a:p>
                      <a:r>
                        <a:rPr lang="en-US" sz="1800" dirty="0" smtClean="0"/>
                        <a:t>Monroe, Erie</a:t>
                      </a:r>
                      <a:endParaRPr lang="en-US" sz="1800" dirty="0"/>
                    </a:p>
                  </a:txBody>
                  <a:tcPr marL="87615" marR="87615" marT="45705" marB="45705"/>
                </a:tc>
                <a:tc hMerge="1">
                  <a:txBody>
                    <a:bodyPr/>
                    <a:lstStyle/>
                    <a:p>
                      <a:endParaRPr lang="en-US" sz="1800" dirty="0"/>
                    </a:p>
                  </a:txBody>
                  <a:tcPr marT="45711" marB="45711"/>
                </a:tc>
                <a:tc>
                  <a:txBody>
                    <a:bodyPr/>
                    <a:lstStyle/>
                    <a:p>
                      <a:r>
                        <a:rPr lang="en-US" sz="1800" dirty="0" smtClean="0"/>
                        <a:t>5</a:t>
                      </a:r>
                      <a:endParaRPr lang="en-US" sz="1800" dirty="0"/>
                    </a:p>
                  </a:txBody>
                  <a:tcPr marL="87615" marR="87615" marT="45705" marB="45705"/>
                </a:tc>
              </a:tr>
              <a:tr h="3707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Oneida,  </a:t>
                      </a:r>
                      <a:r>
                        <a:rPr lang="en-US" altLang="en-US" sz="1800" dirty="0" err="1" smtClean="0"/>
                        <a:t>Dutchess</a:t>
                      </a:r>
                      <a:r>
                        <a:rPr lang="en-US" altLang="en-US" sz="1800" dirty="0" smtClean="0"/>
                        <a:t>, Onondaga, Albany</a:t>
                      </a:r>
                      <a:endParaRPr lang="en-US" sz="1800" dirty="0"/>
                    </a:p>
                  </a:txBody>
                  <a:tcPr marL="87615" marR="87615" marT="45705" marB="45705"/>
                </a:tc>
                <a:tc hMerge="1">
                  <a:txBody>
                    <a:bodyPr/>
                    <a:lstStyle/>
                    <a:p>
                      <a:endParaRPr lang="en-US" sz="1800" dirty="0"/>
                    </a:p>
                  </a:txBody>
                  <a:tcPr marT="45711" marB="45711"/>
                </a:tc>
                <a:tc>
                  <a:txBody>
                    <a:bodyPr/>
                    <a:lstStyle/>
                    <a:p>
                      <a:r>
                        <a:rPr lang="en-US" sz="1800" dirty="0" smtClean="0"/>
                        <a:t>4</a:t>
                      </a:r>
                      <a:endParaRPr lang="en-US" sz="1800" dirty="0"/>
                    </a:p>
                  </a:txBody>
                  <a:tcPr marL="87615" marR="87615" marT="45705" marB="45705"/>
                </a:tc>
              </a:tr>
              <a:tr h="64004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Broome, Niagara, Orange, Rockland, Rensselaer,</a:t>
                      </a:r>
                      <a:r>
                        <a:rPr lang="en-US" altLang="en-US" sz="1800" baseline="0" dirty="0" smtClean="0"/>
                        <a:t> </a:t>
                      </a:r>
                      <a:r>
                        <a:rPr lang="en-US" altLang="en-US" sz="1800" dirty="0" smtClean="0"/>
                        <a:t>Chautauqua, Schenectady, Ulster</a:t>
                      </a:r>
                      <a:endParaRPr lang="en-US" sz="1800" dirty="0"/>
                    </a:p>
                  </a:txBody>
                  <a:tcPr marL="87615" marR="87615" marT="45705" marB="45705"/>
                </a:tc>
                <a:tc hMerge="1">
                  <a:txBody>
                    <a:bodyPr/>
                    <a:lstStyle/>
                    <a:p>
                      <a:endParaRPr lang="en-US"/>
                    </a:p>
                  </a:txBody>
                  <a:tcPr/>
                </a:tc>
                <a:tc>
                  <a:txBody>
                    <a:bodyPr/>
                    <a:lstStyle/>
                    <a:p>
                      <a:r>
                        <a:rPr lang="en-US" sz="1800" dirty="0" smtClean="0"/>
                        <a:t>3</a:t>
                      </a:r>
                      <a:endParaRPr lang="en-US" sz="1800" dirty="0"/>
                    </a:p>
                  </a:txBody>
                  <a:tcPr marL="87615" marR="87615" marT="45705" marB="45705"/>
                </a:tc>
              </a:tr>
              <a:tr h="3707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All other</a:t>
                      </a:r>
                      <a:r>
                        <a:rPr lang="en-US" sz="1800" baseline="0" dirty="0" smtClean="0"/>
                        <a:t> counties  </a:t>
                      </a:r>
                      <a:endParaRPr lang="en-US" sz="1800" dirty="0"/>
                    </a:p>
                  </a:txBody>
                  <a:tcPr marL="87615" marR="87615" marT="45705" marB="45705"/>
                </a:tc>
                <a:tc hMerge="1">
                  <a:txBody>
                    <a:bodyPr/>
                    <a:lstStyle/>
                    <a:p>
                      <a:endParaRPr lang="en-US"/>
                    </a:p>
                  </a:txBody>
                  <a:tcPr/>
                </a:tc>
                <a:tc>
                  <a:txBody>
                    <a:bodyPr/>
                    <a:lstStyle/>
                    <a:p>
                      <a:r>
                        <a:rPr lang="en-US" sz="1800" dirty="0" smtClean="0"/>
                        <a:t>2 unless only 1 exists</a:t>
                      </a:r>
                      <a:endParaRPr lang="en-US" sz="1800" dirty="0"/>
                    </a:p>
                  </a:txBody>
                  <a:tcPr marL="87615" marR="87615" marT="45705" marB="45705"/>
                </a:tc>
              </a:tr>
              <a:tr h="3707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Specialty NHs (AIDS/ vent/ behavior)</a:t>
                      </a:r>
                      <a:endParaRPr lang="en-US" sz="1800" dirty="0"/>
                    </a:p>
                  </a:txBody>
                  <a:tcPr marL="87615" marR="87615" marT="45705" marB="45705"/>
                </a:tc>
                <a:tc hMerge="1">
                  <a:txBody>
                    <a:bodyPr/>
                    <a:lstStyle/>
                    <a:p>
                      <a:endParaRPr lang="en-US"/>
                    </a:p>
                  </a:txBody>
                  <a:tcPr/>
                </a:tc>
                <a:tc>
                  <a:txBody>
                    <a:bodyPr/>
                    <a:lstStyle/>
                    <a:p>
                      <a:r>
                        <a:rPr lang="en-US" sz="1800" dirty="0" smtClean="0"/>
                        <a:t>2 unless</a:t>
                      </a:r>
                      <a:r>
                        <a:rPr lang="en-US" sz="1800" baseline="0" dirty="0" smtClean="0"/>
                        <a:t> fewer exist</a:t>
                      </a:r>
                      <a:endParaRPr lang="en-US" sz="1800" dirty="0"/>
                    </a:p>
                  </a:txBody>
                  <a:tcPr marL="87615" marR="87615" marT="45705" marB="45705"/>
                </a:tc>
              </a:tr>
            </a:tbl>
          </a:graphicData>
        </a:graphic>
      </p:graphicFrame>
      <p:sp>
        <p:nvSpPr>
          <p:cNvPr id="7481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1271D630-0DF5-467B-9952-3EB930B1A9D3}" type="slidenum">
              <a:rPr lang="en-US" altLang="en-US" sz="1400" smtClean="0">
                <a:solidFill>
                  <a:srgbClr val="FFFFFF"/>
                </a:solidFill>
              </a:rPr>
              <a:pPr eaLnBrk="1" hangingPunct="1">
                <a:spcBef>
                  <a:spcPct val="0"/>
                </a:spcBef>
                <a:buClrTx/>
                <a:buSzTx/>
                <a:buFontTx/>
                <a:buNone/>
              </a:pPr>
              <a:t>40</a:t>
            </a:fld>
            <a:endParaRPr lang="en-US" altLang="en-US" sz="1400" smtClean="0">
              <a:solidFill>
                <a:srgbClr val="FFFFFF"/>
              </a:solidFill>
            </a:endParaRPr>
          </a:p>
        </p:txBody>
      </p:sp>
    </p:spTree>
    <p:extLst>
      <p:ext uri="{BB962C8B-B14F-4D97-AF65-F5344CB8AC3E}">
        <p14:creationId xmlns:p14="http://schemas.microsoft.com/office/powerpoint/2010/main" val="3640932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Medicaid Home Care Applications</a:t>
            </a:r>
            <a:endParaRPr lang="en-US" dirty="0"/>
          </a:p>
        </p:txBody>
      </p:sp>
      <p:sp>
        <p:nvSpPr>
          <p:cNvPr id="8" name="Subtitle 7"/>
          <p:cNvSpPr>
            <a:spLocks noGrp="1"/>
          </p:cNvSpPr>
          <p:nvPr>
            <p:ph type="subTitle" idx="1"/>
          </p:nvPr>
        </p:nvSpPr>
        <p:spPr/>
        <p:txBody>
          <a:bodyPr/>
          <a:lstStyle/>
          <a:p>
            <a:pPr marL="342900" indent="-342900">
              <a:buFont typeface="Arial" panose="020B0604020202020204" pitchFamily="34" charset="0"/>
              <a:buChar char="•"/>
            </a:pPr>
            <a:r>
              <a:rPr lang="en-US" dirty="0" smtClean="0"/>
              <a:t>New applications</a:t>
            </a:r>
          </a:p>
          <a:p>
            <a:pPr marL="342900" indent="-342900">
              <a:buFont typeface="Arial" panose="020B0604020202020204" pitchFamily="34" charset="0"/>
              <a:buChar char="•"/>
            </a:pPr>
            <a:r>
              <a:rPr lang="en-US" dirty="0" smtClean="0"/>
              <a:t>Tips for filing</a:t>
            </a:r>
          </a:p>
          <a:p>
            <a:pPr marL="342900" indent="-342900">
              <a:buFont typeface="Arial" panose="020B0604020202020204" pitchFamily="34" charset="0"/>
              <a:buChar char="•"/>
            </a:pPr>
            <a:r>
              <a:rPr lang="en-US" dirty="0" smtClean="0"/>
              <a:t>Special budgeting rules available for MLTC</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41</a:t>
            </a:fld>
            <a:endParaRPr lang="en-US" dirty="0"/>
          </a:p>
        </p:txBody>
      </p:sp>
    </p:spTree>
    <p:extLst>
      <p:ext uri="{BB962C8B-B14F-4D97-AF65-F5344CB8AC3E}">
        <p14:creationId xmlns:p14="http://schemas.microsoft.com/office/powerpoint/2010/main" val="1401353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p:cNvSpPr>
          <p:nvPr>
            <p:ph type="title" idx="4294967295"/>
          </p:nvPr>
        </p:nvSpPr>
        <p:spPr bwMode="auto">
          <a:xfrm>
            <a:off x="457200" y="533400"/>
            <a:ext cx="8229600" cy="72274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0000"/>
          </a:bodyPr>
          <a:lstStyle/>
          <a:p>
            <a:pPr algn="ctr" eaLnBrk="1" hangingPunct="1">
              <a:defRPr/>
            </a:pPr>
            <a:r>
              <a:rPr lang="en-US" sz="3600" dirty="0" smtClean="0"/>
              <a:t> New Applicants for Medicaid Home Care in NYC</a:t>
            </a:r>
          </a:p>
        </p:txBody>
      </p:sp>
      <p:sp>
        <p:nvSpPr>
          <p:cNvPr id="57347" name="Rectangle 3"/>
          <p:cNvSpPr>
            <a:spLocks noGrp="1"/>
          </p:cNvSpPr>
          <p:nvPr>
            <p:ph type="body" idx="4294967295"/>
          </p:nvPr>
        </p:nvSpPr>
        <p:spPr>
          <a:xfrm>
            <a:off x="457199" y="1256144"/>
            <a:ext cx="8401762" cy="5487555"/>
          </a:xfrm>
        </p:spPr>
        <p:txBody>
          <a:bodyPr/>
          <a:lstStyle/>
          <a:p>
            <a:pPr marL="1588" lvl="1" indent="0" eaLnBrk="1" hangingPunct="1">
              <a:lnSpc>
                <a:spcPct val="90000"/>
              </a:lnSpc>
              <a:buNone/>
            </a:pPr>
            <a:endParaRPr lang="en-US" altLang="en-US" sz="2400" b="1" dirty="0" smtClean="0"/>
          </a:p>
          <a:p>
            <a:pPr marL="1588" lvl="1" indent="0" eaLnBrk="1" hangingPunct="1">
              <a:lnSpc>
                <a:spcPct val="90000"/>
              </a:lnSpc>
              <a:buNone/>
            </a:pPr>
            <a:endParaRPr lang="en-US" altLang="en-US" sz="2400" b="1" dirty="0"/>
          </a:p>
          <a:p>
            <a:pPr marL="1588" lvl="1" indent="0" eaLnBrk="1" hangingPunct="1">
              <a:lnSpc>
                <a:spcPct val="90000"/>
              </a:lnSpc>
              <a:buNone/>
            </a:pPr>
            <a:endParaRPr lang="en-US" altLang="en-US" sz="2400" b="1" dirty="0" smtClean="0"/>
          </a:p>
          <a:p>
            <a:pPr marL="1588" lvl="1" indent="0" eaLnBrk="1" hangingPunct="1">
              <a:lnSpc>
                <a:spcPct val="90000"/>
              </a:lnSpc>
              <a:buNone/>
            </a:pPr>
            <a:endParaRPr lang="en-US" altLang="en-US" sz="2400" b="1" dirty="0" smtClean="0"/>
          </a:p>
          <a:p>
            <a:pPr marL="1588" lvl="1" indent="0" eaLnBrk="1" hangingPunct="1">
              <a:lnSpc>
                <a:spcPct val="90000"/>
              </a:lnSpc>
              <a:buNone/>
            </a:pPr>
            <a:r>
              <a:rPr lang="en-US" altLang="en-US" sz="2400" b="1" dirty="0" smtClean="0"/>
              <a:t>Front Door Closed </a:t>
            </a:r>
            <a:r>
              <a:rPr lang="en-US" altLang="en-US" sz="2400" dirty="0" smtClean="0"/>
              <a:t>to apply through CASA/DSS </a:t>
            </a:r>
            <a:r>
              <a:rPr lang="en-US" altLang="en-US" sz="2400" i="1" dirty="0" smtClean="0"/>
              <a:t>unless</a:t>
            </a:r>
            <a:r>
              <a:rPr lang="en-US" altLang="en-US" sz="2400" dirty="0" smtClean="0"/>
              <a:t> in home hospice or need </a:t>
            </a:r>
            <a:r>
              <a:rPr lang="en-US" altLang="en-US" sz="2400" i="1" dirty="0" smtClean="0"/>
              <a:t>only</a:t>
            </a:r>
            <a:r>
              <a:rPr lang="en-US" altLang="en-US" sz="2400" dirty="0" smtClean="0"/>
              <a:t> housekeeping (limited to 8 hours/week).</a:t>
            </a:r>
          </a:p>
          <a:p>
            <a:pPr marL="1588" lvl="1" indent="0" eaLnBrk="1" hangingPunct="1">
              <a:lnSpc>
                <a:spcPct val="90000"/>
              </a:lnSpc>
              <a:buNone/>
            </a:pPr>
            <a:endParaRPr lang="en-US" altLang="en-US" sz="1400" dirty="0" smtClean="0"/>
          </a:p>
          <a:p>
            <a:pPr marL="1588" lvl="1" indent="0" eaLnBrk="1" hangingPunct="1">
              <a:lnSpc>
                <a:spcPct val="90000"/>
              </a:lnSpc>
              <a:buNone/>
            </a:pPr>
            <a:endParaRPr lang="en-US" altLang="en-US" sz="1400" dirty="0"/>
          </a:p>
          <a:p>
            <a:pPr marL="1588" lvl="1" indent="0" eaLnBrk="1" hangingPunct="1">
              <a:lnSpc>
                <a:spcPct val="90000"/>
              </a:lnSpc>
              <a:buNone/>
            </a:pPr>
            <a:endParaRPr lang="en-US" altLang="en-US" sz="1400" dirty="0" smtClean="0"/>
          </a:p>
          <a:p>
            <a:pPr marL="576263" lvl="2" indent="-342900">
              <a:lnSpc>
                <a:spcPct val="90000"/>
              </a:lnSpc>
            </a:pPr>
            <a:endParaRPr lang="en-US" altLang="en-US" sz="2000" u="sng" dirty="0" smtClean="0"/>
          </a:p>
          <a:p>
            <a:pPr marL="233363" lvl="2" indent="0">
              <a:lnSpc>
                <a:spcPct val="90000"/>
              </a:lnSpc>
              <a:buNone/>
            </a:pPr>
            <a:endParaRPr lang="en-US" altLang="en-US" sz="100" u="sng" dirty="0" smtClean="0"/>
          </a:p>
          <a:p>
            <a:pPr marL="233363" lvl="2" indent="0">
              <a:lnSpc>
                <a:spcPct val="90000"/>
              </a:lnSpc>
              <a:buNone/>
            </a:pPr>
            <a:endParaRPr lang="en-US" altLang="en-US" sz="1900" u="sng" dirty="0" smtClean="0"/>
          </a:p>
          <a:p>
            <a:pPr marL="460376" lvl="3" indent="0">
              <a:spcBef>
                <a:spcPts val="0"/>
              </a:spcBef>
              <a:buNone/>
            </a:pPr>
            <a:endParaRPr lang="en-US" altLang="en-US" sz="1800" dirty="0"/>
          </a:p>
        </p:txBody>
      </p:sp>
      <p:pic>
        <p:nvPicPr>
          <p:cNvPr id="57348" name="Picture 1" descr="MP90038596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150" y="1366311"/>
            <a:ext cx="2028466" cy="144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CD6CC853-EA97-4CAF-845B-A0CF2DCFEED2}" type="slidenum">
              <a:rPr lang="en-US" altLang="en-US" sz="1400" smtClean="0">
                <a:solidFill>
                  <a:srgbClr val="FFFFFF"/>
                </a:solidFill>
              </a:rPr>
              <a:pPr eaLnBrk="1" hangingPunct="1">
                <a:spcBef>
                  <a:spcPct val="0"/>
                </a:spcBef>
                <a:buClrTx/>
                <a:buSzTx/>
                <a:buFontTx/>
                <a:buNone/>
              </a:pPr>
              <a:t>42</a:t>
            </a:fld>
            <a:endParaRPr lang="en-US" altLang="en-US" sz="1400" smtClean="0">
              <a:solidFill>
                <a:srgbClr val="FFFFFF"/>
              </a:solidFill>
            </a:endParaRPr>
          </a:p>
        </p:txBody>
      </p:sp>
      <p:sp>
        <p:nvSpPr>
          <p:cNvPr id="3" name="TextBox 2"/>
          <p:cNvSpPr txBox="1"/>
          <p:nvPr/>
        </p:nvSpPr>
        <p:spPr>
          <a:xfrm>
            <a:off x="546946" y="5766436"/>
            <a:ext cx="3953435" cy="840230"/>
          </a:xfrm>
          <a:prstGeom prst="rect">
            <a:avLst/>
          </a:prstGeom>
          <a:noFill/>
        </p:spPr>
        <p:txBody>
          <a:bodyPr wrap="square" rtlCol="0">
            <a:spAutoFit/>
          </a:bodyPr>
          <a:lstStyle/>
          <a:p>
            <a:pPr marL="0" lvl="1" indent="-225424">
              <a:lnSpc>
                <a:spcPct val="90000"/>
              </a:lnSpc>
            </a:pPr>
            <a:r>
              <a:rPr lang="en-US" altLang="en-US" sz="1800" b="1" dirty="0" smtClean="0"/>
              <a:t>NOTE</a:t>
            </a:r>
            <a:r>
              <a:rPr lang="en-US" altLang="en-US" sz="1800" dirty="0" smtClean="0"/>
              <a:t>:  MLTC </a:t>
            </a:r>
            <a:r>
              <a:rPr lang="en-US" altLang="en-US" sz="1800" dirty="0"/>
              <a:t>plans can’t give services </a:t>
            </a:r>
            <a:endParaRPr lang="en-US" altLang="en-US" sz="1800" dirty="0" smtClean="0"/>
          </a:p>
          <a:p>
            <a:pPr marL="0" lvl="1" indent="-225424">
              <a:lnSpc>
                <a:spcPct val="90000"/>
              </a:lnSpc>
            </a:pPr>
            <a:r>
              <a:rPr lang="en-US" altLang="en-US" sz="1800" dirty="0" smtClean="0"/>
              <a:t>Medicaid-pending</a:t>
            </a:r>
            <a:r>
              <a:rPr lang="en-US" altLang="en-US" sz="1800" dirty="0"/>
              <a:t>. </a:t>
            </a:r>
            <a:r>
              <a:rPr lang="en-US" altLang="en-US" sz="1800" dirty="0" smtClean="0"/>
              <a:t> Some </a:t>
            </a:r>
            <a:r>
              <a:rPr lang="en-US" altLang="en-US" sz="1800" dirty="0"/>
              <a:t>will help </a:t>
            </a:r>
            <a:endParaRPr lang="en-US" altLang="en-US" sz="1800" dirty="0" smtClean="0"/>
          </a:p>
          <a:p>
            <a:pPr marL="0" lvl="1" indent="-225424">
              <a:lnSpc>
                <a:spcPct val="90000"/>
              </a:lnSpc>
            </a:pPr>
            <a:r>
              <a:rPr lang="en-US" altLang="en-US" sz="1800" dirty="0" smtClean="0"/>
              <a:t>apply </a:t>
            </a:r>
            <a:r>
              <a:rPr lang="en-US" altLang="en-US" sz="1800" dirty="0"/>
              <a:t>for Medicaid and w/pooled trust.</a:t>
            </a:r>
          </a:p>
        </p:txBody>
      </p:sp>
      <p:graphicFrame>
        <p:nvGraphicFramePr>
          <p:cNvPr id="2" name="Table 1"/>
          <p:cNvGraphicFramePr>
            <a:graphicFrameLocks noGrp="1"/>
          </p:cNvGraphicFramePr>
          <p:nvPr>
            <p:extLst>
              <p:ext uri="{D42A27DB-BD31-4B8C-83A1-F6EECF244321}">
                <p14:modId xmlns:p14="http://schemas.microsoft.com/office/powerpoint/2010/main" val="2623823709"/>
              </p:ext>
            </p:extLst>
          </p:nvPr>
        </p:nvGraphicFramePr>
        <p:xfrm>
          <a:off x="285034" y="3780473"/>
          <a:ext cx="8573927" cy="1901952"/>
        </p:xfrm>
        <a:graphic>
          <a:graphicData uri="http://schemas.openxmlformats.org/drawingml/2006/table">
            <a:tbl>
              <a:tblPr firstRow="1" bandRow="1">
                <a:tableStyleId>{5C22544A-7EE6-4342-B048-85BDC9FD1C3A}</a:tableStyleId>
              </a:tblPr>
              <a:tblGrid>
                <a:gridCol w="3767700"/>
                <a:gridCol w="4806227"/>
              </a:tblGrid>
              <a:tr h="1857376">
                <a:tc>
                  <a:txBody>
                    <a:bodyPr/>
                    <a:lstStyle/>
                    <a:p>
                      <a:pPr marL="233363" lvl="2" indent="0">
                        <a:lnSpc>
                          <a:spcPct val="90000"/>
                        </a:lnSpc>
                        <a:buNone/>
                      </a:pPr>
                      <a:r>
                        <a:rPr lang="en-US" altLang="en-US" sz="2000" b="1" u="sng" dirty="0" smtClean="0">
                          <a:solidFill>
                            <a:schemeClr val="tx1"/>
                          </a:solidFill>
                          <a:latin typeface="Calibri" panose="020F0502020204030204" pitchFamily="34" charset="0"/>
                        </a:rPr>
                        <a:t>MLTC/HOME</a:t>
                      </a:r>
                      <a:r>
                        <a:rPr lang="en-US" altLang="en-US" sz="2000" b="1" u="sng" baseline="0" dirty="0" smtClean="0">
                          <a:solidFill>
                            <a:schemeClr val="tx1"/>
                          </a:solidFill>
                          <a:latin typeface="Calibri" panose="020F0502020204030204" pitchFamily="34" charset="0"/>
                        </a:rPr>
                        <a:t> CARE</a:t>
                      </a:r>
                      <a:endParaRPr lang="en-US" altLang="en-US" sz="2000" b="1" u="sng" dirty="0" smtClean="0">
                        <a:solidFill>
                          <a:schemeClr val="tx1"/>
                        </a:solidFill>
                        <a:latin typeface="Calibri" panose="020F0502020204030204" pitchFamily="34" charset="0"/>
                      </a:endParaRPr>
                    </a:p>
                    <a:p>
                      <a:pPr marL="233363" lvl="2" indent="0">
                        <a:lnSpc>
                          <a:spcPct val="90000"/>
                        </a:lnSpc>
                        <a:buNone/>
                      </a:pPr>
                      <a:r>
                        <a:rPr lang="en-US" altLang="en-US" sz="2000" b="0" dirty="0" smtClean="0">
                          <a:solidFill>
                            <a:schemeClr val="tx1"/>
                          </a:solidFill>
                          <a:latin typeface="Calibri" panose="020F0502020204030204" pitchFamily="34" charset="0"/>
                        </a:rPr>
                        <a:t>Medicaid application goes to:</a:t>
                      </a:r>
                    </a:p>
                    <a:p>
                      <a:pPr marL="233363" lvl="2" indent="0">
                        <a:lnSpc>
                          <a:spcPct val="90000"/>
                        </a:lnSpc>
                        <a:buNone/>
                      </a:pPr>
                      <a:endParaRPr lang="en-US" altLang="en-US" sz="2000" b="0" dirty="0" smtClean="0">
                        <a:solidFill>
                          <a:schemeClr val="tx1"/>
                        </a:solidFill>
                        <a:latin typeface="Calibri" panose="020F0502020204030204" pitchFamily="34" charset="0"/>
                      </a:endParaRPr>
                    </a:p>
                    <a:p>
                      <a:pPr marL="233363" lvl="2" indent="0">
                        <a:lnSpc>
                          <a:spcPct val="90000"/>
                        </a:lnSpc>
                        <a:buNone/>
                      </a:pPr>
                      <a:r>
                        <a:rPr lang="en-US" altLang="en-US" sz="1800" b="1" dirty="0" smtClean="0">
                          <a:solidFill>
                            <a:schemeClr val="tx1"/>
                          </a:solidFill>
                          <a:latin typeface="Calibri" panose="020F0502020204030204" pitchFamily="34" charset="0"/>
                        </a:rPr>
                        <a:t>HRA HCSP Central Medicaid Unit </a:t>
                      </a:r>
                      <a:br>
                        <a:rPr lang="en-US" altLang="en-US" sz="1800" b="1" dirty="0" smtClean="0">
                          <a:solidFill>
                            <a:schemeClr val="tx1"/>
                          </a:solidFill>
                          <a:latin typeface="Calibri" panose="020F0502020204030204" pitchFamily="34" charset="0"/>
                        </a:rPr>
                      </a:br>
                      <a:r>
                        <a:rPr lang="en-US" altLang="en-US" sz="1800" b="0" dirty="0" smtClean="0">
                          <a:solidFill>
                            <a:schemeClr val="tx1"/>
                          </a:solidFill>
                          <a:latin typeface="Calibri" panose="020F0502020204030204" pitchFamily="34" charset="0"/>
                        </a:rPr>
                        <a:t>785 Atlantic Avenue, 7th Floor</a:t>
                      </a:r>
                      <a:br>
                        <a:rPr lang="en-US" altLang="en-US" sz="1800" b="0" dirty="0" smtClean="0">
                          <a:solidFill>
                            <a:schemeClr val="tx1"/>
                          </a:solidFill>
                          <a:latin typeface="Calibri" panose="020F0502020204030204" pitchFamily="34" charset="0"/>
                        </a:rPr>
                      </a:br>
                      <a:r>
                        <a:rPr lang="en-US" altLang="en-US" sz="1800" b="0" dirty="0" smtClean="0">
                          <a:solidFill>
                            <a:schemeClr val="tx1"/>
                          </a:solidFill>
                          <a:latin typeface="Calibri" panose="020F0502020204030204" pitchFamily="34" charset="0"/>
                        </a:rPr>
                        <a:t>Brooklyn, NY 11238   </a:t>
                      </a:r>
                      <a:br>
                        <a:rPr lang="en-US" altLang="en-US" sz="1800" b="0" dirty="0" smtClean="0">
                          <a:solidFill>
                            <a:schemeClr val="tx1"/>
                          </a:solidFill>
                          <a:latin typeface="Calibri" panose="020F0502020204030204" pitchFamily="34" charset="0"/>
                        </a:rPr>
                      </a:br>
                      <a:r>
                        <a:rPr lang="en-US" altLang="en-US" sz="1800" b="0" dirty="0" smtClean="0">
                          <a:solidFill>
                            <a:schemeClr val="tx1"/>
                          </a:solidFill>
                          <a:latin typeface="Calibri" panose="020F0502020204030204" pitchFamily="34" charset="0"/>
                        </a:rPr>
                        <a:t>T: 929-221-0849</a:t>
                      </a:r>
                    </a:p>
                  </a:txBody>
                  <a:tcPr>
                    <a:noFill/>
                  </a:tcPr>
                </a:tc>
                <a:tc>
                  <a:txBody>
                    <a:bodyPr/>
                    <a:lstStyle/>
                    <a:p>
                      <a:pPr marL="576263" lvl="2" indent="-342900">
                        <a:lnSpc>
                          <a:spcPct val="90000"/>
                        </a:lnSpc>
                      </a:pPr>
                      <a:r>
                        <a:rPr lang="en-US" altLang="en-US" sz="2000" b="1" u="sng" dirty="0" smtClean="0">
                          <a:solidFill>
                            <a:schemeClr val="tx1"/>
                          </a:solidFill>
                          <a:latin typeface="Calibri" panose="020F0502020204030204" pitchFamily="34" charset="0"/>
                        </a:rPr>
                        <a:t>HOUSEKEEPING ONLY  (max 8 </a:t>
                      </a:r>
                      <a:r>
                        <a:rPr lang="en-US" altLang="en-US" sz="2000" b="1" u="sng" dirty="0" err="1" smtClean="0">
                          <a:solidFill>
                            <a:schemeClr val="tx1"/>
                          </a:solidFill>
                          <a:latin typeface="Calibri" panose="020F0502020204030204" pitchFamily="34" charset="0"/>
                        </a:rPr>
                        <a:t>hrs</a:t>
                      </a:r>
                      <a:r>
                        <a:rPr lang="en-US" altLang="en-US" sz="2000" b="1" u="sng" dirty="0" smtClean="0">
                          <a:solidFill>
                            <a:schemeClr val="tx1"/>
                          </a:solidFill>
                          <a:latin typeface="Calibri" panose="020F0502020204030204" pitchFamily="34" charset="0"/>
                        </a:rPr>
                        <a:t>/</a:t>
                      </a:r>
                      <a:r>
                        <a:rPr lang="en-US" altLang="en-US" sz="2000" b="1" u="sng" dirty="0" err="1" smtClean="0">
                          <a:solidFill>
                            <a:schemeClr val="tx1"/>
                          </a:solidFill>
                          <a:latin typeface="Calibri" panose="020F0502020204030204" pitchFamily="34" charset="0"/>
                        </a:rPr>
                        <a:t>wk</a:t>
                      </a:r>
                      <a:r>
                        <a:rPr lang="en-US" altLang="en-US" sz="2000" b="1" u="sng" dirty="0" smtClean="0">
                          <a:solidFill>
                            <a:schemeClr val="tx1"/>
                          </a:solidFill>
                          <a:latin typeface="Calibri" panose="020F0502020204030204" pitchFamily="34" charset="0"/>
                        </a:rPr>
                        <a:t>)</a:t>
                      </a:r>
                    </a:p>
                    <a:p>
                      <a:pPr marL="576263" lvl="2" indent="-342900">
                        <a:lnSpc>
                          <a:spcPct val="90000"/>
                        </a:lnSpc>
                      </a:pPr>
                      <a:r>
                        <a:rPr lang="en-US" altLang="en-US" sz="2000" b="0" dirty="0" smtClean="0">
                          <a:solidFill>
                            <a:schemeClr val="tx1"/>
                          </a:solidFill>
                          <a:latin typeface="Calibri" panose="020F0502020204030204" pitchFamily="34" charset="0"/>
                        </a:rPr>
                        <a:t>Medicaid application and M11q go to:</a:t>
                      </a:r>
                    </a:p>
                    <a:p>
                      <a:pPr marL="576263" lvl="2" indent="-342900">
                        <a:lnSpc>
                          <a:spcPct val="90000"/>
                        </a:lnSpc>
                      </a:pPr>
                      <a:endParaRPr lang="en-US" altLang="en-US" sz="1800" b="1" dirty="0" smtClean="0">
                        <a:solidFill>
                          <a:schemeClr val="tx1"/>
                        </a:solidFill>
                        <a:latin typeface="Calibri" panose="020F0502020204030204" pitchFamily="34" charset="0"/>
                      </a:endParaRPr>
                    </a:p>
                    <a:p>
                      <a:pPr marL="576263" lvl="2" indent="-342900">
                        <a:lnSpc>
                          <a:spcPct val="90000"/>
                        </a:lnSpc>
                      </a:pPr>
                      <a:r>
                        <a:rPr lang="en-US" altLang="en-US" sz="1800" b="1" dirty="0" smtClean="0">
                          <a:solidFill>
                            <a:schemeClr val="tx1"/>
                          </a:solidFill>
                          <a:latin typeface="Calibri" panose="020F0502020204030204" pitchFamily="34" charset="0"/>
                        </a:rPr>
                        <a:t>NYC HCSP Central Intake </a:t>
                      </a:r>
                    </a:p>
                    <a:p>
                      <a:pPr marL="576263" lvl="2" indent="-342900">
                        <a:lnSpc>
                          <a:spcPct val="90000"/>
                        </a:lnSpc>
                      </a:pPr>
                      <a:r>
                        <a:rPr lang="en-US" altLang="en-US" sz="1800" b="0" dirty="0" smtClean="0">
                          <a:solidFill>
                            <a:schemeClr val="tx1"/>
                          </a:solidFill>
                          <a:latin typeface="Calibri" panose="020F0502020204030204" pitchFamily="34" charset="0"/>
                        </a:rPr>
                        <a:t>109 East 16th Street, 5th Floor</a:t>
                      </a:r>
                    </a:p>
                    <a:p>
                      <a:pPr marL="576263" lvl="2" indent="-342900">
                        <a:lnSpc>
                          <a:spcPct val="90000"/>
                        </a:lnSpc>
                      </a:pPr>
                      <a:r>
                        <a:rPr lang="en-US" altLang="en-US" sz="1800" b="0" dirty="0" smtClean="0">
                          <a:solidFill>
                            <a:schemeClr val="tx1"/>
                          </a:solidFill>
                          <a:latin typeface="Calibri" panose="020F0502020204030204" pitchFamily="34" charset="0"/>
                        </a:rPr>
                        <a:t>New York, NY 10003</a:t>
                      </a:r>
                    </a:p>
                    <a:p>
                      <a:pPr marL="576263" lvl="2" indent="-342900">
                        <a:lnSpc>
                          <a:spcPct val="90000"/>
                        </a:lnSpc>
                      </a:pPr>
                      <a:r>
                        <a:rPr lang="en-US" altLang="en-US" sz="1800" b="0" dirty="0" smtClean="0">
                          <a:solidFill>
                            <a:schemeClr val="tx1"/>
                          </a:solidFill>
                          <a:latin typeface="Calibri" panose="020F0502020204030204" pitchFamily="34" charset="0"/>
                        </a:rPr>
                        <a:t>T: 212-824-0706   FAX 212-896-8814</a:t>
                      </a:r>
                      <a:endParaRPr lang="en-US" altLang="en-US" b="0" dirty="0" smtClean="0">
                        <a:solidFill>
                          <a:schemeClr val="tx1"/>
                        </a:solidFill>
                        <a:latin typeface="Calibri" panose="020F0502020204030204" pitchFamily="34" charset="0"/>
                      </a:endParaRPr>
                    </a:p>
                  </a:txBody>
                  <a:tcPr>
                    <a:noFill/>
                  </a:tcPr>
                </a:tc>
              </a:tr>
            </a:tbl>
          </a:graphicData>
        </a:graphic>
      </p:graphicFrame>
    </p:spTree>
    <p:extLst>
      <p:ext uri="{BB962C8B-B14F-4D97-AF65-F5344CB8AC3E}">
        <p14:creationId xmlns:p14="http://schemas.microsoft.com/office/powerpoint/2010/main" val="33613699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069"/>
            <a:ext cx="8229600" cy="1058091"/>
          </a:xfrm>
        </p:spPr>
        <p:txBody>
          <a:bodyPr/>
          <a:lstStyle/>
          <a:p>
            <a:r>
              <a:rPr lang="en-US" dirty="0" smtClean="0"/>
              <a:t>  Tips for filing Medicaid applications</a:t>
            </a:r>
            <a:endParaRPr lang="en-US" dirty="0"/>
          </a:p>
        </p:txBody>
      </p:sp>
      <p:sp>
        <p:nvSpPr>
          <p:cNvPr id="58371" name="Content Placeholder 2"/>
          <p:cNvSpPr>
            <a:spLocks noGrp="1"/>
          </p:cNvSpPr>
          <p:nvPr>
            <p:ph idx="1"/>
          </p:nvPr>
        </p:nvSpPr>
        <p:spPr>
          <a:xfrm>
            <a:off x="457200" y="1397000"/>
            <a:ext cx="8229600" cy="4876800"/>
          </a:xfrm>
        </p:spPr>
        <p:txBody>
          <a:bodyPr/>
          <a:lstStyle/>
          <a:p>
            <a:pPr lvl="1"/>
            <a:r>
              <a:rPr lang="en-US" altLang="en-US" dirty="0" smtClean="0"/>
              <a:t>Must complete Supplement A and provide current asset documentation (+ last 3 months if want retro) </a:t>
            </a:r>
          </a:p>
          <a:p>
            <a:pPr lvl="1"/>
            <a:r>
              <a:rPr lang="en-US" altLang="en-US" dirty="0" smtClean="0"/>
              <a:t>Indicate on top of Application and Cover Letter that seeking MLTC (see sample Cover Sheet)</a:t>
            </a:r>
          </a:p>
          <a:p>
            <a:pPr lvl="1"/>
            <a:r>
              <a:rPr lang="en-US" altLang="en-US" dirty="0" smtClean="0"/>
              <a:t>If client will have a spend-down – special steps:</a:t>
            </a:r>
          </a:p>
          <a:p>
            <a:pPr lvl="2"/>
            <a:r>
              <a:rPr lang="en-US" altLang="en-US" sz="2000" dirty="0" smtClean="0"/>
              <a:t>May </a:t>
            </a:r>
            <a:r>
              <a:rPr lang="en-US" altLang="en-US" sz="2000" dirty="0"/>
              <a:t>be worth having </a:t>
            </a:r>
            <a:r>
              <a:rPr lang="en-US" altLang="en-US" sz="2000" dirty="0" smtClean="0"/>
              <a:t>MLTC plan </a:t>
            </a:r>
            <a:r>
              <a:rPr lang="en-US" altLang="en-US" sz="2000" dirty="0"/>
              <a:t>file app, avoids “coding” problems</a:t>
            </a:r>
          </a:p>
          <a:p>
            <a:pPr lvl="2"/>
            <a:r>
              <a:rPr lang="en-US" altLang="en-US" sz="2000" dirty="0" smtClean="0"/>
              <a:t>Wait to enroll in pooled trust until AFTER Medicaid approved and enrolled in MLTC.  Faster.  </a:t>
            </a:r>
          </a:p>
          <a:p>
            <a:pPr lvl="2"/>
            <a:r>
              <a:rPr lang="en-US" altLang="en-US" sz="2000" dirty="0" smtClean="0"/>
              <a:t>Submit any medical bills client has paid in last 3 months, and any unpaid bills from before that. </a:t>
            </a:r>
          </a:p>
          <a:p>
            <a:pPr lvl="2"/>
            <a:r>
              <a:rPr lang="en-US" altLang="en-US" sz="2000" dirty="0" smtClean="0"/>
              <a:t>MARRIED APPLICANTS may only have a spend-down initially.  Once one spouse enrolls in MLTC, can request Spousal Impoverish-</a:t>
            </a:r>
            <a:br>
              <a:rPr lang="en-US" altLang="en-US" sz="2000" dirty="0" smtClean="0"/>
            </a:br>
            <a:r>
              <a:rPr lang="en-US" altLang="en-US" sz="2000" dirty="0" err="1" smtClean="0"/>
              <a:t>ment</a:t>
            </a:r>
            <a:r>
              <a:rPr lang="en-US" altLang="en-US" sz="2000" dirty="0" smtClean="0"/>
              <a:t> protections. More later.  See form.</a:t>
            </a:r>
          </a:p>
          <a:p>
            <a:pPr lvl="1"/>
            <a:r>
              <a:rPr lang="en-US" altLang="en-US" dirty="0" smtClean="0"/>
              <a:t>Then go through Conflict Free Assessment</a:t>
            </a:r>
          </a:p>
          <a:p>
            <a:pPr lvl="1"/>
            <a:r>
              <a:rPr lang="en-US" altLang="en-US" dirty="0" smtClean="0"/>
              <a:t>Then have to enroll in a plan</a:t>
            </a:r>
          </a:p>
        </p:txBody>
      </p:sp>
      <p:sp>
        <p:nvSpPr>
          <p:cNvPr id="8" name="Slide Number Placeholder 1"/>
          <p:cNvSpPr>
            <a:spLocks noGrp="1"/>
          </p:cNvSpPr>
          <p:nvPr>
            <p:ph type="sldNum" sz="quarter" idx="12"/>
          </p:nvPr>
        </p:nvSpPr>
        <p:spPr>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CD6CC853-EA97-4CAF-845B-A0CF2DCFEED2}" type="slidenum">
              <a:rPr lang="en-US" altLang="en-US" sz="1400" smtClean="0">
                <a:solidFill>
                  <a:srgbClr val="FFFFFF"/>
                </a:solidFill>
              </a:rPr>
              <a:pPr eaLnBrk="1" hangingPunct="1">
                <a:spcBef>
                  <a:spcPct val="0"/>
                </a:spcBef>
                <a:buClrTx/>
                <a:buSzTx/>
                <a:buFontTx/>
                <a:buNone/>
              </a:pPr>
              <a:t>43</a:t>
            </a:fld>
            <a:endParaRPr lang="en-US" altLang="en-US" sz="1400" smtClean="0">
              <a:solidFill>
                <a:srgbClr val="FFFFFF"/>
              </a:solidFill>
            </a:endParaRPr>
          </a:p>
        </p:txBody>
      </p:sp>
    </p:spTree>
    <p:extLst>
      <p:ext uri="{BB962C8B-B14F-4D97-AF65-F5344CB8AC3E}">
        <p14:creationId xmlns:p14="http://schemas.microsoft.com/office/powerpoint/2010/main" val="576718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Conflict-Free Eligibility &amp; Enrollment Centers (CFEEC) for new applicants</a:t>
            </a:r>
            <a:endParaRPr lang="en-US" dirty="0"/>
          </a:p>
        </p:txBody>
      </p:sp>
      <p:sp>
        <p:nvSpPr>
          <p:cNvPr id="86019" name="Content Placeholder 3"/>
          <p:cNvSpPr>
            <a:spLocks noGrp="1"/>
          </p:cNvSpPr>
          <p:nvPr>
            <p:ph idx="1"/>
          </p:nvPr>
        </p:nvSpPr>
        <p:spPr>
          <a:xfrm>
            <a:off x="715819" y="1692564"/>
            <a:ext cx="8229600" cy="4876800"/>
          </a:xfrm>
          <a:solidFill>
            <a:schemeClr val="bg1"/>
          </a:solidFill>
        </p:spPr>
        <p:txBody>
          <a:bodyPr/>
          <a:lstStyle/>
          <a:p>
            <a:r>
              <a:rPr lang="en-US" altLang="en-US" dirty="0" smtClean="0"/>
              <a:t>10-2014- State added a new step in enrollment for MLTC.</a:t>
            </a:r>
          </a:p>
          <a:p>
            <a:r>
              <a:rPr lang="en-US" altLang="en-US" dirty="0" smtClean="0"/>
              <a:t> After Medicaid is approved by local DSS, individual must do “CFEEC” assessment by Maximus/NY Medicaid Choice. CFEEC determines eligibility for MLTC.</a:t>
            </a:r>
          </a:p>
          <a:p>
            <a:pPr lvl="1"/>
            <a:r>
              <a:rPr lang="en-US" altLang="en-US" dirty="0" smtClean="0"/>
              <a:t>State aims to end “cherry picking” – plans recruiting people who don’t even need any home care and turning away high-need people.</a:t>
            </a:r>
          </a:p>
          <a:p>
            <a:pPr lvl="1"/>
            <a:r>
              <a:rPr lang="en-US" altLang="en-US" dirty="0" smtClean="0"/>
              <a:t>Concern about delays.  Supposed to take 7 days.</a:t>
            </a:r>
          </a:p>
          <a:p>
            <a:pPr lvl="1"/>
            <a:r>
              <a:rPr lang="en-US" altLang="en-US" dirty="0" smtClean="0"/>
              <a:t>CFEEC does not determine HOURS. Plan does.</a:t>
            </a:r>
          </a:p>
          <a:p>
            <a:r>
              <a:rPr lang="en-US" b="1" dirty="0" smtClean="0"/>
              <a:t>To schedule CFEEC  call NY Medicaid Choice 1-855-222-8350</a:t>
            </a:r>
            <a:r>
              <a:rPr lang="en-US" b="1" dirty="0"/>
              <a:t>. </a:t>
            </a:r>
            <a:endParaRPr lang="en-US" b="1" dirty="0" smtClean="0"/>
          </a:p>
          <a:p>
            <a:r>
              <a:rPr lang="en-US" altLang="en-US" b="1" dirty="0" smtClean="0"/>
              <a:t>New CFEEC FAQ issued 3/27/2015 – </a:t>
            </a:r>
            <a:r>
              <a:rPr lang="en-US" altLang="en-US" sz="1800" dirty="0"/>
              <a:t>posted </a:t>
            </a:r>
            <a:r>
              <a:rPr lang="en-US" altLang="en-US" sz="1800" dirty="0" smtClean="0"/>
              <a:t>on </a:t>
            </a:r>
            <a:r>
              <a:rPr lang="en-US" altLang="en-US" sz="1800" dirty="0" smtClean="0">
                <a:hlinkClick r:id="rId2"/>
              </a:rPr>
              <a:t>http</a:t>
            </a:r>
            <a:r>
              <a:rPr lang="en-US" altLang="en-US" sz="1800" dirty="0">
                <a:hlinkClick r:id="rId2"/>
              </a:rPr>
              <a:t>://</a:t>
            </a:r>
            <a:r>
              <a:rPr lang="en-US" altLang="en-US" sz="1800" dirty="0" smtClean="0">
                <a:hlinkClick r:id="rId2"/>
              </a:rPr>
              <a:t>www.health.ny.gov/health_care/medicaid/redesign/mrt_90.htm</a:t>
            </a:r>
            <a:r>
              <a:rPr lang="en-US" altLang="en-US" sz="1800" dirty="0" smtClean="0"/>
              <a:t>   </a:t>
            </a:r>
            <a:r>
              <a:rPr lang="en-US" altLang="en-US" sz="1600" dirty="0" smtClean="0"/>
              <a:t>http</a:t>
            </a:r>
            <a:r>
              <a:rPr lang="en-US" altLang="en-US" sz="1600" dirty="0"/>
              <a:t>://www.health.ny.gov/health_care/medicaid/redesign/2015-03-27_cfeec_faq.htm</a:t>
            </a:r>
            <a:r>
              <a:rPr lang="en-US" altLang="en-US" dirty="0" smtClean="0"/>
              <a:t/>
            </a:r>
            <a:br>
              <a:rPr lang="en-US" altLang="en-US" dirty="0" smtClean="0"/>
            </a:br>
            <a:endParaRPr lang="en-US" altLang="en-US" dirty="0" smtClean="0"/>
          </a:p>
        </p:txBody>
      </p:sp>
      <p:sp>
        <p:nvSpPr>
          <p:cNvPr id="8602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pitchFamily="34" charset="0"/>
              </a:defRPr>
            </a:lvl1pPr>
            <a:lvl2pPr marL="742950" indent="-285750" eaLnBrk="0" hangingPunct="0">
              <a:defRPr sz="2300">
                <a:solidFill>
                  <a:schemeClr val="tx1"/>
                </a:solidFill>
                <a:latin typeface="Calibri" pitchFamily="34" charset="0"/>
              </a:defRPr>
            </a:lvl2pPr>
            <a:lvl3pPr marL="1143000" indent="-228600" eaLnBrk="0" hangingPunct="0">
              <a:defRPr sz="2300">
                <a:solidFill>
                  <a:schemeClr val="tx1"/>
                </a:solidFill>
                <a:latin typeface="Calibri" pitchFamily="34" charset="0"/>
              </a:defRPr>
            </a:lvl3pPr>
            <a:lvl4pPr marL="1600200" indent="-228600" eaLnBrk="0" hangingPunct="0">
              <a:defRPr sz="2300">
                <a:solidFill>
                  <a:schemeClr val="tx1"/>
                </a:solidFill>
                <a:latin typeface="Calibri" pitchFamily="34" charset="0"/>
              </a:defRPr>
            </a:lvl4pPr>
            <a:lvl5pPr marL="2057400" indent="-228600" eaLnBrk="0" hangingPunct="0">
              <a:defRPr sz="2300">
                <a:solidFill>
                  <a:schemeClr val="tx1"/>
                </a:solidFill>
                <a:latin typeface="Calibri" pitchFamily="34" charset="0"/>
              </a:defRPr>
            </a:lvl5pPr>
            <a:lvl6pPr marL="2514600" indent="-228600" eaLnBrk="0" fontAlgn="base" hangingPunct="0">
              <a:spcBef>
                <a:spcPct val="0"/>
              </a:spcBef>
              <a:spcAft>
                <a:spcPct val="0"/>
              </a:spcAft>
              <a:defRPr sz="2300">
                <a:solidFill>
                  <a:schemeClr val="tx1"/>
                </a:solidFill>
                <a:latin typeface="Calibri" pitchFamily="34" charset="0"/>
              </a:defRPr>
            </a:lvl6pPr>
            <a:lvl7pPr marL="2971800" indent="-228600" eaLnBrk="0" fontAlgn="base" hangingPunct="0">
              <a:spcBef>
                <a:spcPct val="0"/>
              </a:spcBef>
              <a:spcAft>
                <a:spcPct val="0"/>
              </a:spcAft>
              <a:defRPr sz="2300">
                <a:solidFill>
                  <a:schemeClr val="tx1"/>
                </a:solidFill>
                <a:latin typeface="Calibri" pitchFamily="34" charset="0"/>
              </a:defRPr>
            </a:lvl7pPr>
            <a:lvl8pPr marL="3429000" indent="-228600" eaLnBrk="0" fontAlgn="base" hangingPunct="0">
              <a:spcBef>
                <a:spcPct val="0"/>
              </a:spcBef>
              <a:spcAft>
                <a:spcPct val="0"/>
              </a:spcAft>
              <a:defRPr sz="2300">
                <a:solidFill>
                  <a:schemeClr val="tx1"/>
                </a:solidFill>
                <a:latin typeface="Calibri" pitchFamily="34" charset="0"/>
              </a:defRPr>
            </a:lvl8pPr>
            <a:lvl9pPr marL="3886200" indent="-228600" eaLnBrk="0" fontAlgn="base" hangingPunct="0">
              <a:spcBef>
                <a:spcPct val="0"/>
              </a:spcBef>
              <a:spcAft>
                <a:spcPct val="0"/>
              </a:spcAft>
              <a:defRPr sz="2300">
                <a:solidFill>
                  <a:schemeClr val="tx1"/>
                </a:solidFill>
                <a:latin typeface="Calibri" pitchFamily="34" charset="0"/>
              </a:defRPr>
            </a:lvl9pPr>
          </a:lstStyle>
          <a:p>
            <a:pPr eaLnBrk="1" hangingPunct="1"/>
            <a:fld id="{14922218-EFE2-472A-84B6-2FF91D7CC5B8}" type="slidenum">
              <a:rPr lang="en-US" altLang="en-US" sz="1400" smtClean="0">
                <a:solidFill>
                  <a:srgbClr val="FFFFFF"/>
                </a:solidFill>
              </a:rPr>
              <a:pPr eaLnBrk="1" hangingPunct="1"/>
              <a:t>44</a:t>
            </a:fld>
            <a:endParaRPr lang="en-US" altLang="en-US" sz="1400" smtClean="0">
              <a:solidFill>
                <a:srgbClr val="FFFFFF"/>
              </a:solidFill>
            </a:endParaRPr>
          </a:p>
        </p:txBody>
      </p:sp>
    </p:spTree>
    <p:extLst>
      <p:ext uri="{BB962C8B-B14F-4D97-AF65-F5344CB8AC3E}">
        <p14:creationId xmlns:p14="http://schemas.microsoft.com/office/powerpoint/2010/main" val="1790045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20189"/>
          </a:xfrm>
        </p:spPr>
        <p:txBody>
          <a:bodyPr>
            <a:normAutofit fontScale="90000"/>
          </a:bodyPr>
          <a:lstStyle/>
          <a:p>
            <a:pPr>
              <a:defRPr/>
            </a:pPr>
            <a:r>
              <a:rPr lang="en-US" dirty="0" smtClean="0"/>
              <a:t>Conflict-Free Assessment </a:t>
            </a:r>
            <a:r>
              <a:rPr lang="en-US" i="1" dirty="0" err="1" smtClean="0"/>
              <a:t>con’d</a:t>
            </a:r>
            <a:r>
              <a:rPr lang="en-US" i="1" dirty="0" smtClean="0"/>
              <a:t>.</a:t>
            </a:r>
            <a:endParaRPr lang="en-US" i="1" dirty="0"/>
          </a:p>
        </p:txBody>
      </p:sp>
      <p:sp>
        <p:nvSpPr>
          <p:cNvPr id="87043" name="Content Placeholder 2"/>
          <p:cNvSpPr>
            <a:spLocks noGrp="1"/>
          </p:cNvSpPr>
          <p:nvPr>
            <p:ph idx="1"/>
          </p:nvPr>
        </p:nvSpPr>
        <p:spPr>
          <a:xfrm>
            <a:off x="457200" y="1035661"/>
            <a:ext cx="8465127" cy="5508937"/>
          </a:xfrm>
          <a:solidFill>
            <a:schemeClr val="bg1"/>
          </a:solidFill>
        </p:spPr>
        <p:txBody>
          <a:bodyPr/>
          <a:lstStyle/>
          <a:p>
            <a:r>
              <a:rPr lang="en-US" altLang="en-US" dirty="0" smtClean="0"/>
              <a:t>Roll-out schedule:</a:t>
            </a:r>
          </a:p>
          <a:p>
            <a:pPr lvl="1"/>
            <a:r>
              <a:rPr lang="en-US" altLang="en-US" dirty="0"/>
              <a:t> As of </a:t>
            </a:r>
            <a:r>
              <a:rPr lang="en-US" altLang="en-US" dirty="0" smtClean="0"/>
              <a:t>Feb. </a:t>
            </a:r>
            <a:r>
              <a:rPr lang="en-US" altLang="en-US" dirty="0"/>
              <a:t>1, 2015 CFEEC mandatory in NYC, Nassau, Suffolk, &amp; Westchester  </a:t>
            </a:r>
          </a:p>
          <a:p>
            <a:pPr lvl="1"/>
            <a:r>
              <a:rPr lang="en-US" altLang="en-US" dirty="0" smtClean="0"/>
              <a:t>Mar – June 2015 </a:t>
            </a:r>
            <a:r>
              <a:rPr lang="en-US" altLang="en-US" dirty="0"/>
              <a:t>– </a:t>
            </a:r>
            <a:r>
              <a:rPr lang="en-US" altLang="en-US" dirty="0" smtClean="0"/>
              <a:t>all other counties added. </a:t>
            </a:r>
            <a:r>
              <a:rPr lang="en-US" altLang="en-US" dirty="0"/>
              <a:t>Timeline at </a:t>
            </a:r>
            <a:r>
              <a:rPr lang="en-US" altLang="en-US" sz="1600" dirty="0">
                <a:hlinkClick r:id="rId2"/>
              </a:rPr>
              <a:t>http://</a:t>
            </a:r>
            <a:r>
              <a:rPr lang="en-US" altLang="en-US" sz="1600" dirty="0" smtClean="0">
                <a:hlinkClick r:id="rId2"/>
              </a:rPr>
              <a:t>www.health.ny.gov/health_care/medicaid/redesign/mrt_90.htm</a:t>
            </a:r>
            <a:r>
              <a:rPr lang="en-US" altLang="en-US" sz="1600" dirty="0" smtClean="0"/>
              <a:t> </a:t>
            </a:r>
            <a:endParaRPr lang="en-US" altLang="en-US" sz="1600" dirty="0"/>
          </a:p>
          <a:p>
            <a:r>
              <a:rPr lang="en-US" altLang="en-US" dirty="0" smtClean="0"/>
              <a:t>Nurse conducts assessment using same Uniform Assessment Tool as MLTC plans.  Conducted in-home, hospital or nursing home. </a:t>
            </a:r>
          </a:p>
          <a:p>
            <a:pPr lvl="1"/>
            <a:r>
              <a:rPr lang="en-US" altLang="en-US" dirty="0" smtClean="0"/>
              <a:t>TIP:  MAKE SURE FAMILY OR SOCIAL WORKER ARE AT ASSESSMENT!  </a:t>
            </a:r>
          </a:p>
          <a:p>
            <a:pPr lvl="1"/>
            <a:r>
              <a:rPr lang="en-US" altLang="en-US" dirty="0" smtClean="0"/>
              <a:t>TIP:  Have MD letter/M11q with diagnoses, meds, functional impairments at assessment</a:t>
            </a:r>
          </a:p>
          <a:p>
            <a:r>
              <a:rPr lang="en-US" altLang="en-US" dirty="0" smtClean="0"/>
              <a:t>No new assessment needed if transferring from plan to plan, or from a previous Medicaid LTC service (including nursing home care).  Just new applicants. </a:t>
            </a:r>
          </a:p>
          <a:p>
            <a:r>
              <a:rPr lang="en-US" altLang="en-US" sz="1600" dirty="0" smtClean="0">
                <a:hlinkClick r:id="rId3"/>
              </a:rPr>
              <a:t>https://www.health.ny.gov/health_care/medicaid/redesign/mrt_90.htm</a:t>
            </a:r>
            <a:r>
              <a:rPr lang="en-US" altLang="en-US" sz="1600" dirty="0" smtClean="0"/>
              <a:t> </a:t>
            </a:r>
          </a:p>
          <a:p>
            <a:r>
              <a:rPr lang="en-US" altLang="en-US" sz="1600" dirty="0">
                <a:hlinkClick r:id="rId4"/>
              </a:rPr>
              <a:t>http://</a:t>
            </a:r>
            <a:r>
              <a:rPr lang="en-US" altLang="en-US" sz="1600" dirty="0" smtClean="0">
                <a:hlinkClick r:id="rId4"/>
              </a:rPr>
              <a:t>nymedicaidchoice.com</a:t>
            </a:r>
            <a:r>
              <a:rPr lang="en-US" altLang="en-US" sz="1600" dirty="0" smtClean="0"/>
              <a:t> -On home page click on </a:t>
            </a:r>
            <a:r>
              <a:rPr lang="en-US" sz="1600" dirty="0">
                <a:hlinkClick r:id="rId5"/>
              </a:rPr>
              <a:t>Do I Qualify for Long Term Care</a:t>
            </a:r>
            <a:r>
              <a:rPr lang="en-US" sz="1600" dirty="0" smtClean="0">
                <a:hlinkClick r:id="rId5"/>
              </a:rPr>
              <a:t>?</a:t>
            </a:r>
            <a:r>
              <a:rPr lang="en-US" sz="1600" dirty="0" smtClean="0"/>
              <a:t> Direct link </a:t>
            </a:r>
            <a:r>
              <a:rPr lang="en-US" altLang="en-US" sz="1600" dirty="0">
                <a:hlinkClick r:id="rId5"/>
              </a:rPr>
              <a:t>http://nymedicaidchoice.com/ask/conflict-free-evaluation-and-enrollment-center</a:t>
            </a:r>
            <a:r>
              <a:rPr lang="en-US" altLang="en-US" sz="1600" dirty="0"/>
              <a:t> </a:t>
            </a:r>
            <a:endParaRPr lang="en-US" altLang="en-US" sz="1600" dirty="0" smtClean="0"/>
          </a:p>
          <a:p>
            <a:endParaRPr lang="en-US" altLang="en-US" dirty="0" smtClean="0"/>
          </a:p>
          <a:p>
            <a:endParaRPr lang="en-US" altLang="en-US" dirty="0" smtClean="0"/>
          </a:p>
        </p:txBody>
      </p:sp>
      <p:sp>
        <p:nvSpPr>
          <p:cNvPr id="8704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pitchFamily="34" charset="0"/>
              </a:defRPr>
            </a:lvl1pPr>
            <a:lvl2pPr marL="742950" indent="-285750" eaLnBrk="0" hangingPunct="0">
              <a:defRPr sz="2300">
                <a:solidFill>
                  <a:schemeClr val="tx1"/>
                </a:solidFill>
                <a:latin typeface="Calibri" pitchFamily="34" charset="0"/>
              </a:defRPr>
            </a:lvl2pPr>
            <a:lvl3pPr marL="1143000" indent="-228600" eaLnBrk="0" hangingPunct="0">
              <a:defRPr sz="2300">
                <a:solidFill>
                  <a:schemeClr val="tx1"/>
                </a:solidFill>
                <a:latin typeface="Calibri" pitchFamily="34" charset="0"/>
              </a:defRPr>
            </a:lvl3pPr>
            <a:lvl4pPr marL="1600200" indent="-228600" eaLnBrk="0" hangingPunct="0">
              <a:defRPr sz="2300">
                <a:solidFill>
                  <a:schemeClr val="tx1"/>
                </a:solidFill>
                <a:latin typeface="Calibri" pitchFamily="34" charset="0"/>
              </a:defRPr>
            </a:lvl4pPr>
            <a:lvl5pPr marL="2057400" indent="-228600" eaLnBrk="0" hangingPunct="0">
              <a:defRPr sz="2300">
                <a:solidFill>
                  <a:schemeClr val="tx1"/>
                </a:solidFill>
                <a:latin typeface="Calibri" pitchFamily="34" charset="0"/>
              </a:defRPr>
            </a:lvl5pPr>
            <a:lvl6pPr marL="2514600" indent="-228600" eaLnBrk="0" fontAlgn="base" hangingPunct="0">
              <a:spcBef>
                <a:spcPct val="0"/>
              </a:spcBef>
              <a:spcAft>
                <a:spcPct val="0"/>
              </a:spcAft>
              <a:defRPr sz="2300">
                <a:solidFill>
                  <a:schemeClr val="tx1"/>
                </a:solidFill>
                <a:latin typeface="Calibri" pitchFamily="34" charset="0"/>
              </a:defRPr>
            </a:lvl6pPr>
            <a:lvl7pPr marL="2971800" indent="-228600" eaLnBrk="0" fontAlgn="base" hangingPunct="0">
              <a:spcBef>
                <a:spcPct val="0"/>
              </a:spcBef>
              <a:spcAft>
                <a:spcPct val="0"/>
              </a:spcAft>
              <a:defRPr sz="2300">
                <a:solidFill>
                  <a:schemeClr val="tx1"/>
                </a:solidFill>
                <a:latin typeface="Calibri" pitchFamily="34" charset="0"/>
              </a:defRPr>
            </a:lvl7pPr>
            <a:lvl8pPr marL="3429000" indent="-228600" eaLnBrk="0" fontAlgn="base" hangingPunct="0">
              <a:spcBef>
                <a:spcPct val="0"/>
              </a:spcBef>
              <a:spcAft>
                <a:spcPct val="0"/>
              </a:spcAft>
              <a:defRPr sz="2300">
                <a:solidFill>
                  <a:schemeClr val="tx1"/>
                </a:solidFill>
                <a:latin typeface="Calibri" pitchFamily="34" charset="0"/>
              </a:defRPr>
            </a:lvl8pPr>
            <a:lvl9pPr marL="3886200" indent="-228600" eaLnBrk="0" fontAlgn="base" hangingPunct="0">
              <a:spcBef>
                <a:spcPct val="0"/>
              </a:spcBef>
              <a:spcAft>
                <a:spcPct val="0"/>
              </a:spcAft>
              <a:defRPr sz="2300">
                <a:solidFill>
                  <a:schemeClr val="tx1"/>
                </a:solidFill>
                <a:latin typeface="Calibri" pitchFamily="34" charset="0"/>
              </a:defRPr>
            </a:lvl9pPr>
          </a:lstStyle>
          <a:p>
            <a:pPr eaLnBrk="1" hangingPunct="1"/>
            <a:fld id="{30C5529A-26A8-4A2C-8FC0-95D4D6E0356B}" type="slidenum">
              <a:rPr lang="en-US" altLang="en-US" sz="1400" smtClean="0">
                <a:solidFill>
                  <a:srgbClr val="FFFFFF"/>
                </a:solidFill>
              </a:rPr>
              <a:pPr eaLnBrk="1" hangingPunct="1"/>
              <a:t>45</a:t>
            </a:fld>
            <a:endParaRPr lang="en-US" altLang="en-US" sz="1400" smtClean="0">
              <a:solidFill>
                <a:srgbClr val="FFFFFF"/>
              </a:solidFill>
            </a:endParaRPr>
          </a:p>
        </p:txBody>
      </p:sp>
    </p:spTree>
    <p:extLst>
      <p:ext uri="{BB962C8B-B14F-4D97-AF65-F5344CB8AC3E}">
        <p14:creationId xmlns:p14="http://schemas.microsoft.com/office/powerpoint/2010/main" val="21867548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dealing with spend-down</a:t>
            </a:r>
            <a:endParaRPr lang="en-US" dirty="0"/>
          </a:p>
        </p:txBody>
      </p:sp>
      <p:sp>
        <p:nvSpPr>
          <p:cNvPr id="3" name="Content Placeholder 2"/>
          <p:cNvSpPr>
            <a:spLocks noGrp="1"/>
          </p:cNvSpPr>
          <p:nvPr>
            <p:ph idx="1"/>
          </p:nvPr>
        </p:nvSpPr>
        <p:spPr/>
        <p:txBody>
          <a:bodyPr/>
          <a:lstStyle/>
          <a:p>
            <a:r>
              <a:rPr lang="en-US" dirty="0" smtClean="0"/>
              <a:t>Start from the top of the list and rule out each option before proceeding to the next.</a:t>
            </a:r>
          </a:p>
          <a:p>
            <a:pPr marL="514350" lvl="1" indent="-514350">
              <a:buFont typeface="+mj-lt"/>
              <a:buAutoNum type="arabicPeriod"/>
            </a:pPr>
            <a:r>
              <a:rPr lang="en-US" dirty="0" smtClean="0"/>
              <a:t>REDUCE or ELIMINATE  SPEND-DOWN</a:t>
            </a:r>
          </a:p>
          <a:p>
            <a:pPr marL="746125" lvl="2" indent="-514350">
              <a:buFont typeface="+mj-lt"/>
              <a:buAutoNum type="alphaLcPeriod"/>
            </a:pPr>
            <a:r>
              <a:rPr lang="en-US" dirty="0" smtClean="0"/>
              <a:t>Nursing Home Transition Shelter Allowance</a:t>
            </a:r>
          </a:p>
          <a:p>
            <a:pPr marL="746125" lvl="2" indent="-514350">
              <a:buFont typeface="+mj-lt"/>
              <a:buAutoNum type="alphaLcPeriod"/>
            </a:pPr>
            <a:r>
              <a:rPr lang="en-US" dirty="0" smtClean="0"/>
              <a:t>Spousal Impoverishment Budgeting</a:t>
            </a:r>
          </a:p>
          <a:p>
            <a:pPr marL="746125" lvl="2" indent="-514350">
              <a:buFont typeface="+mj-lt"/>
              <a:buAutoNum type="alphaLcPeriod"/>
            </a:pPr>
            <a:r>
              <a:rPr lang="en-US" dirty="0" smtClean="0"/>
              <a:t>Enroll </a:t>
            </a:r>
            <a:r>
              <a:rPr lang="en-US" dirty="0"/>
              <a:t>in a pooled income </a:t>
            </a:r>
            <a:r>
              <a:rPr lang="en-US" dirty="0" smtClean="0"/>
              <a:t>trust</a:t>
            </a:r>
          </a:p>
          <a:p>
            <a:pPr marL="231775" lvl="2" indent="0">
              <a:buNone/>
            </a:pPr>
            <a:r>
              <a:rPr lang="en-US" dirty="0"/>
              <a:t>	</a:t>
            </a:r>
            <a:r>
              <a:rPr lang="en-US" dirty="0" smtClean="0"/>
              <a:t>	(but wait to submit trust and other forms AFTER 		Medicaid approved with spend-down) </a:t>
            </a:r>
            <a:endParaRPr lang="en-US" dirty="0"/>
          </a:p>
          <a:p>
            <a:pPr marL="514350" lvl="1" indent="-514350">
              <a:buFont typeface="+mj-lt"/>
              <a:buAutoNum type="arabicPeriod"/>
            </a:pPr>
            <a:r>
              <a:rPr lang="en-US" dirty="0" smtClean="0"/>
              <a:t>Negotiate the spend-down with the plan</a:t>
            </a:r>
          </a:p>
          <a:p>
            <a:pPr marL="514350" lvl="1" indent="-514350">
              <a:buFont typeface="+mj-lt"/>
              <a:buAutoNum type="arabicPeriod"/>
            </a:pPr>
            <a:r>
              <a:rPr lang="en-US" dirty="0" smtClean="0"/>
              <a:t>Pay the full spend-down to the plan</a:t>
            </a:r>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46</a:t>
            </a:fld>
            <a:endParaRPr lang="en-US"/>
          </a:p>
        </p:txBody>
      </p:sp>
      <p:sp>
        <p:nvSpPr>
          <p:cNvPr id="5" name="TextBox 4"/>
          <p:cNvSpPr txBox="1"/>
          <p:nvPr/>
        </p:nvSpPr>
        <p:spPr>
          <a:xfrm>
            <a:off x="7010400" y="2772206"/>
            <a:ext cx="2133600" cy="800219"/>
          </a:xfrm>
          <a:prstGeom prst="rect">
            <a:avLst/>
          </a:prstGeom>
          <a:noFill/>
        </p:spPr>
        <p:txBody>
          <a:bodyPr wrap="square" rtlCol="0">
            <a:spAutoFit/>
          </a:bodyPr>
          <a:lstStyle/>
          <a:p>
            <a:r>
              <a:rPr lang="en-US" b="1" dirty="0" smtClean="0"/>
              <a:t>Upon MLTC enrollment</a:t>
            </a:r>
            <a:endParaRPr lang="en-US" b="1" dirty="0"/>
          </a:p>
        </p:txBody>
      </p:sp>
      <p:sp>
        <p:nvSpPr>
          <p:cNvPr id="6" name="Right Brace 5"/>
          <p:cNvSpPr/>
          <p:nvPr/>
        </p:nvSpPr>
        <p:spPr>
          <a:xfrm>
            <a:off x="6754091" y="2881369"/>
            <a:ext cx="152400" cy="581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7739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smtClean="0"/>
              <a:t>1a) Nursing Home/ Adult Home </a:t>
            </a:r>
            <a:r>
              <a:rPr lang="en-US" sz="3400" dirty="0"/>
              <a:t>Transition Shelter Allowance</a:t>
            </a:r>
          </a:p>
        </p:txBody>
      </p:sp>
      <p:sp>
        <p:nvSpPr>
          <p:cNvPr id="3" name="Content Placeholder 2"/>
          <p:cNvSpPr>
            <a:spLocks noGrp="1"/>
          </p:cNvSpPr>
          <p:nvPr>
            <p:ph idx="1"/>
          </p:nvPr>
        </p:nvSpPr>
        <p:spPr/>
        <p:txBody>
          <a:bodyPr/>
          <a:lstStyle/>
          <a:p>
            <a:pPr marL="0" lvl="1" indent="0">
              <a:spcBef>
                <a:spcPts val="400"/>
              </a:spcBef>
              <a:buNone/>
            </a:pPr>
            <a:endParaRPr lang="en-US" sz="400" dirty="0" smtClean="0"/>
          </a:p>
          <a:p>
            <a:pPr marL="0" lvl="1" indent="0">
              <a:spcBef>
                <a:spcPts val="400"/>
              </a:spcBef>
              <a:buNone/>
            </a:pPr>
            <a:r>
              <a:rPr lang="en-US" sz="2500" dirty="0" smtClean="0"/>
              <a:t>If </a:t>
            </a:r>
            <a:r>
              <a:rPr lang="en-US" sz="2500" dirty="0"/>
              <a:t>Medicaid made a payment </a:t>
            </a:r>
            <a:r>
              <a:rPr lang="en-US" sz="2500" dirty="0" smtClean="0"/>
              <a:t>for a nursing </a:t>
            </a:r>
            <a:r>
              <a:rPr lang="en-US" sz="2500" dirty="0"/>
              <a:t>home </a:t>
            </a:r>
            <a:r>
              <a:rPr lang="en-US" sz="2500" dirty="0" smtClean="0"/>
              <a:t>or adult home stay, Medicaid will deduct a regionally-standardized shelter cost from income upon discharge where the individual:</a:t>
            </a:r>
          </a:p>
          <a:p>
            <a:pPr lvl="1">
              <a:spcBef>
                <a:spcPts val="400"/>
              </a:spcBef>
            </a:pPr>
            <a:r>
              <a:rPr lang="en-US" sz="2500" dirty="0" smtClean="0"/>
              <a:t>Has been in a NH for </a:t>
            </a:r>
            <a:r>
              <a:rPr lang="en-US" sz="2500" dirty="0"/>
              <a:t>at least 30 days (</a:t>
            </a:r>
            <a:r>
              <a:rPr lang="en-US" sz="2500" dirty="0" smtClean="0"/>
              <a:t>not counting </a:t>
            </a:r>
            <a:r>
              <a:rPr lang="en-US" sz="2500" dirty="0"/>
              <a:t>the day of </a:t>
            </a:r>
            <a:r>
              <a:rPr lang="en-US" sz="2500" dirty="0" smtClean="0"/>
              <a:t>discharge);</a:t>
            </a:r>
          </a:p>
          <a:p>
            <a:pPr lvl="1">
              <a:spcBef>
                <a:spcPts val="400"/>
              </a:spcBef>
            </a:pPr>
            <a:r>
              <a:rPr lang="en-US" sz="2500" dirty="0" smtClean="0"/>
              <a:t>Is eligible for/enrolled in an MLTC plan upon </a:t>
            </a:r>
            <a:r>
              <a:rPr lang="en-US" sz="2500" dirty="0"/>
              <a:t>discharge; </a:t>
            </a:r>
            <a:r>
              <a:rPr lang="en-US" sz="2500" dirty="0" smtClean="0"/>
              <a:t>and</a:t>
            </a:r>
          </a:p>
          <a:p>
            <a:pPr lvl="1">
              <a:spcBef>
                <a:spcPts val="400"/>
              </a:spcBef>
            </a:pPr>
            <a:r>
              <a:rPr lang="en-US" sz="2500" dirty="0" smtClean="0"/>
              <a:t>Is </a:t>
            </a:r>
            <a:r>
              <a:rPr lang="en-US" sz="2500" dirty="0"/>
              <a:t>not receiving spousal impoverishment </a:t>
            </a:r>
            <a:r>
              <a:rPr lang="en-US" sz="2500" dirty="0" smtClean="0"/>
              <a:t>budgeting</a:t>
            </a:r>
          </a:p>
          <a:p>
            <a:pPr lvl="2">
              <a:spcBef>
                <a:spcPts val="400"/>
              </a:spcBef>
            </a:pPr>
            <a:r>
              <a:rPr lang="en-US" sz="2100" dirty="0" smtClean="0"/>
              <a:t>Married individuals participating in PACE cannot get this</a:t>
            </a:r>
          </a:p>
          <a:p>
            <a:pPr marL="0" lvl="1" indent="0">
              <a:spcBef>
                <a:spcPts val="400"/>
              </a:spcBef>
              <a:buNone/>
            </a:pPr>
            <a:endParaRPr lang="en-US" sz="400" dirty="0" smtClean="0"/>
          </a:p>
          <a:p>
            <a:pPr marL="0" lvl="1" indent="0">
              <a:spcBef>
                <a:spcPts val="400"/>
              </a:spcBef>
              <a:buNone/>
            </a:pPr>
            <a:endParaRPr lang="en-US" sz="400" dirty="0" smtClean="0"/>
          </a:p>
          <a:p>
            <a:pPr marL="0" lvl="1" indent="0">
              <a:spcBef>
                <a:spcPts val="400"/>
              </a:spcBef>
              <a:buNone/>
            </a:pPr>
            <a:r>
              <a:rPr lang="en-US" sz="2500" dirty="0" smtClean="0"/>
              <a:t> </a:t>
            </a:r>
            <a:endParaRPr lang="en-US" sz="2500"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47</a:t>
            </a:fld>
            <a:endParaRPr lang="en-US"/>
          </a:p>
        </p:txBody>
      </p:sp>
      <p:sp>
        <p:nvSpPr>
          <p:cNvPr id="5" name="TextBox 4"/>
          <p:cNvSpPr txBox="1"/>
          <p:nvPr/>
        </p:nvSpPr>
        <p:spPr>
          <a:xfrm>
            <a:off x="133927" y="5784272"/>
            <a:ext cx="6650182" cy="954107"/>
          </a:xfrm>
          <a:prstGeom prst="rect">
            <a:avLst/>
          </a:prstGeom>
          <a:noFill/>
        </p:spPr>
        <p:txBody>
          <a:bodyPr wrap="square" rtlCol="0" anchor="b" anchorCtr="0">
            <a:spAutoFit/>
          </a:bodyPr>
          <a:lstStyle/>
          <a:p>
            <a:r>
              <a:rPr lang="en-US" sz="1400" dirty="0"/>
              <a:t>N.Y. Dep’t of Health, </a:t>
            </a:r>
            <a:r>
              <a:rPr lang="en-US" sz="1400" cap="small" dirty="0"/>
              <a:t>Administrative Directive: Special Income Standard for Housing Expenses for </a:t>
            </a:r>
            <a:r>
              <a:rPr lang="en-US" sz="1400" cap="small" dirty="0" smtClean="0"/>
              <a:t>Individuals Discharged </a:t>
            </a:r>
            <a:r>
              <a:rPr lang="en-US" sz="1400" cap="small" dirty="0"/>
              <a:t>from a Nursing Facility who Enroll into the Managed </a:t>
            </a:r>
            <a:r>
              <a:rPr lang="en-US" sz="1400" cap="small" dirty="0" smtClean="0"/>
              <a:t>Long Term </a:t>
            </a:r>
            <a:r>
              <a:rPr lang="en-US" sz="1400" cap="small" dirty="0"/>
              <a:t>Care (MLTC) Program</a:t>
            </a:r>
            <a:r>
              <a:rPr lang="en-US" sz="1400" dirty="0"/>
              <a:t>, 12 OHIP/ADM-5 at </a:t>
            </a:r>
            <a:r>
              <a:rPr lang="en-US" sz="1400" dirty="0" smtClean="0"/>
              <a:t>2-4 (Oct. 1, 2012</a:t>
            </a:r>
            <a:r>
              <a:rPr lang="en-US" sz="1400" dirty="0"/>
              <a:t>); </a:t>
            </a:r>
            <a:r>
              <a:rPr lang="en-US" sz="1400" dirty="0" smtClean="0"/>
              <a:t>GIS </a:t>
            </a:r>
            <a:r>
              <a:rPr lang="en-US" sz="1400" dirty="0"/>
              <a:t>14 MA/17 (</a:t>
            </a:r>
            <a:r>
              <a:rPr lang="en-US" sz="1400" dirty="0" smtClean="0"/>
              <a:t>Aug. </a:t>
            </a:r>
            <a:r>
              <a:rPr lang="en-US" sz="1400" dirty="0"/>
              <a:t>5, 2014</a:t>
            </a:r>
            <a:r>
              <a:rPr lang="en-US" sz="1400" dirty="0" smtClean="0"/>
              <a:t>).</a:t>
            </a:r>
            <a:r>
              <a:rPr lang="en-US" sz="1400" b="1" cap="small" dirty="0" smtClean="0"/>
              <a:t>Medicaid Alert (Feb. 14, 2013)—Form MAP 3057(E) in NYC</a:t>
            </a:r>
            <a:endParaRPr lang="en-US" sz="1400" b="1" dirty="0"/>
          </a:p>
        </p:txBody>
      </p:sp>
    </p:spTree>
    <p:extLst>
      <p:ext uri="{BB962C8B-B14F-4D97-AF65-F5344CB8AC3E}">
        <p14:creationId xmlns:p14="http://schemas.microsoft.com/office/powerpoint/2010/main" val="463157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2014 </a:t>
            </a:r>
            <a:r>
              <a:rPr lang="en-US" sz="3200" dirty="0"/>
              <a:t>Special Income Standards for Housing Expenses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8104459"/>
              </p:ext>
            </p:extLst>
          </p:nvPr>
        </p:nvGraphicFramePr>
        <p:xfrm>
          <a:off x="457200" y="1600200"/>
          <a:ext cx="8229600" cy="4251960"/>
        </p:xfrm>
        <a:graphic>
          <a:graphicData uri="http://schemas.openxmlformats.org/drawingml/2006/table">
            <a:tbl>
              <a:tblPr firstRow="1" bandRow="1">
                <a:tableStyleId>{5C22544A-7EE6-4342-B048-85BDC9FD1C3A}</a:tableStyleId>
              </a:tblPr>
              <a:tblGrid>
                <a:gridCol w="1510748"/>
                <a:gridCol w="5396948"/>
                <a:gridCol w="1321904"/>
              </a:tblGrid>
              <a:tr h="370840">
                <a:tc>
                  <a:txBody>
                    <a:bodyPr/>
                    <a:lstStyle/>
                    <a:p>
                      <a:r>
                        <a:rPr lang="en-US" dirty="0" smtClean="0"/>
                        <a:t>Region</a:t>
                      </a:r>
                      <a:endParaRPr lang="en-US" dirty="0"/>
                    </a:p>
                  </a:txBody>
                  <a:tcPr/>
                </a:tc>
                <a:tc>
                  <a:txBody>
                    <a:bodyPr/>
                    <a:lstStyle/>
                    <a:p>
                      <a:r>
                        <a:rPr lang="en-US" dirty="0" smtClean="0"/>
                        <a:t>Counties</a:t>
                      </a:r>
                      <a:endParaRPr lang="en-US" dirty="0"/>
                    </a:p>
                  </a:txBody>
                  <a:tcPr/>
                </a:tc>
                <a:tc>
                  <a:txBody>
                    <a:bodyPr/>
                    <a:lstStyle/>
                    <a:p>
                      <a:r>
                        <a:rPr lang="en-US" dirty="0" smtClean="0"/>
                        <a:t>Deduction</a:t>
                      </a:r>
                      <a:endParaRPr lang="en-US" dirty="0"/>
                    </a:p>
                  </a:txBody>
                  <a:tcPr/>
                </a:tc>
              </a:tr>
              <a:tr h="370840">
                <a:tc>
                  <a:txBody>
                    <a:bodyPr/>
                    <a:lstStyle/>
                    <a:p>
                      <a:r>
                        <a:rPr lang="en-US" dirty="0" smtClean="0"/>
                        <a:t>Central</a:t>
                      </a:r>
                      <a:endParaRPr lang="en-US" dirty="0"/>
                    </a:p>
                  </a:txBody>
                  <a:tcPr/>
                </a:tc>
                <a:tc>
                  <a:txBody>
                    <a:bodyPr/>
                    <a:lstStyle/>
                    <a:p>
                      <a:r>
                        <a:rPr lang="en-US" sz="1400" dirty="0" smtClean="0"/>
                        <a:t>Broome, Cayuga, Chenango, Cortland, Herkimer, Jefferson,</a:t>
                      </a:r>
                      <a:r>
                        <a:rPr lang="en-US" sz="1400" baseline="0" dirty="0" smtClean="0"/>
                        <a:t> </a:t>
                      </a:r>
                      <a:r>
                        <a:rPr lang="en-US" sz="1400" dirty="0" smtClean="0"/>
                        <a:t>Lewis, Madison, Oneida, Onondaga, Oswego, St. Lawrence, Tioga, Tompkins</a:t>
                      </a:r>
                      <a:endParaRPr lang="en-US" sz="1400" dirty="0"/>
                    </a:p>
                  </a:txBody>
                  <a:tcPr/>
                </a:tc>
                <a:tc>
                  <a:txBody>
                    <a:bodyPr/>
                    <a:lstStyle/>
                    <a:p>
                      <a:pPr algn="r"/>
                      <a:r>
                        <a:rPr lang="en-US" dirty="0" smtClean="0"/>
                        <a:t>$380</a:t>
                      </a:r>
                      <a:endParaRPr lang="en-US" dirty="0"/>
                    </a:p>
                  </a:txBody>
                  <a:tcPr/>
                </a:tc>
              </a:tr>
              <a:tr h="370840">
                <a:tc>
                  <a:txBody>
                    <a:bodyPr/>
                    <a:lstStyle/>
                    <a:p>
                      <a:r>
                        <a:rPr lang="en-US" dirty="0" smtClean="0"/>
                        <a:t>Long Island</a:t>
                      </a:r>
                      <a:endParaRPr lang="en-US" dirty="0"/>
                    </a:p>
                  </a:txBody>
                  <a:tcPr/>
                </a:tc>
                <a:tc>
                  <a:txBody>
                    <a:bodyPr/>
                    <a:lstStyle/>
                    <a:p>
                      <a:r>
                        <a:rPr lang="en-US" sz="1400" dirty="0" smtClean="0"/>
                        <a:t>Nassau, Suffolk</a:t>
                      </a:r>
                      <a:endParaRPr lang="en-US" sz="1400" dirty="0"/>
                    </a:p>
                  </a:txBody>
                  <a:tcPr/>
                </a:tc>
                <a:tc>
                  <a:txBody>
                    <a:bodyPr/>
                    <a:lstStyle/>
                    <a:p>
                      <a:pPr algn="r"/>
                      <a:r>
                        <a:rPr lang="en-US" dirty="0" smtClean="0"/>
                        <a:t>$1,066</a:t>
                      </a:r>
                      <a:endParaRPr lang="en-US" dirty="0"/>
                    </a:p>
                  </a:txBody>
                  <a:tcPr/>
                </a:tc>
              </a:tr>
              <a:tr h="370840">
                <a:tc>
                  <a:txBody>
                    <a:bodyPr/>
                    <a:lstStyle/>
                    <a:p>
                      <a:r>
                        <a:rPr lang="en-US" dirty="0" smtClean="0"/>
                        <a:t>NYC</a:t>
                      </a:r>
                      <a:endParaRPr lang="en-US" dirty="0"/>
                    </a:p>
                  </a:txBody>
                  <a:tcPr/>
                </a:tc>
                <a:tc>
                  <a:txBody>
                    <a:bodyPr/>
                    <a:lstStyle/>
                    <a:p>
                      <a:r>
                        <a:rPr lang="en-US" sz="1400" dirty="0" smtClean="0"/>
                        <a:t>Bronx, Kings,</a:t>
                      </a:r>
                      <a:r>
                        <a:rPr lang="en-US" sz="1400" baseline="0" dirty="0" smtClean="0"/>
                        <a:t> Manhattan, Queens, Richmond</a:t>
                      </a:r>
                      <a:endParaRPr lang="en-US" sz="1400" dirty="0"/>
                    </a:p>
                  </a:txBody>
                  <a:tcPr/>
                </a:tc>
                <a:tc>
                  <a:txBody>
                    <a:bodyPr/>
                    <a:lstStyle/>
                    <a:p>
                      <a:pPr algn="r"/>
                      <a:r>
                        <a:rPr lang="en-US" dirty="0" smtClean="0"/>
                        <a:t>$972</a:t>
                      </a:r>
                      <a:endParaRPr lang="en-US" dirty="0"/>
                    </a:p>
                  </a:txBody>
                  <a:tcPr/>
                </a:tc>
              </a:tr>
              <a:tr h="370840">
                <a:tc>
                  <a:txBody>
                    <a:bodyPr/>
                    <a:lstStyle/>
                    <a:p>
                      <a:r>
                        <a:rPr lang="en-US" dirty="0" smtClean="0"/>
                        <a:t>Northeastern</a:t>
                      </a:r>
                      <a:endParaRPr lang="en-US" dirty="0"/>
                    </a:p>
                  </a:txBody>
                  <a:tcPr/>
                </a:tc>
                <a:tc>
                  <a:txBody>
                    <a:bodyPr/>
                    <a:lstStyle/>
                    <a:p>
                      <a:r>
                        <a:rPr lang="en-US" sz="1400" dirty="0" smtClean="0"/>
                        <a:t>Albany, Clinton,</a:t>
                      </a:r>
                      <a:r>
                        <a:rPr lang="en-US" sz="1400" baseline="0" dirty="0" smtClean="0"/>
                        <a:t> </a:t>
                      </a:r>
                      <a:r>
                        <a:rPr lang="en-US" sz="1400" dirty="0" smtClean="0"/>
                        <a:t>Columbia, Delaware,</a:t>
                      </a:r>
                      <a:r>
                        <a:rPr lang="en-US" sz="1400" baseline="0" dirty="0" smtClean="0"/>
                        <a:t> </a:t>
                      </a:r>
                      <a:r>
                        <a:rPr lang="en-US" sz="1400" dirty="0" smtClean="0"/>
                        <a:t>Essex, Franklin, Fulton,</a:t>
                      </a:r>
                      <a:r>
                        <a:rPr lang="en-US" sz="1400" baseline="0" dirty="0" smtClean="0"/>
                        <a:t> </a:t>
                      </a:r>
                      <a:r>
                        <a:rPr lang="en-US" sz="1400" dirty="0" smtClean="0"/>
                        <a:t>Greene, Hamilton, Montgomery, Otsego,</a:t>
                      </a:r>
                      <a:r>
                        <a:rPr lang="en-US" sz="1400" baseline="0" dirty="0" smtClean="0"/>
                        <a:t> </a:t>
                      </a:r>
                      <a:r>
                        <a:rPr lang="en-US" sz="1400" dirty="0" smtClean="0"/>
                        <a:t>Rensselaer, Saratoga,</a:t>
                      </a:r>
                      <a:r>
                        <a:rPr lang="en-US" sz="1400" baseline="0" dirty="0" smtClean="0"/>
                        <a:t> </a:t>
                      </a:r>
                      <a:r>
                        <a:rPr lang="en-US" sz="1400" dirty="0" smtClean="0"/>
                        <a:t>Schenectady,</a:t>
                      </a:r>
                      <a:r>
                        <a:rPr lang="en-US" sz="1400" baseline="0" dirty="0" smtClean="0"/>
                        <a:t> </a:t>
                      </a:r>
                      <a:r>
                        <a:rPr lang="en-US" sz="1400" dirty="0" smtClean="0"/>
                        <a:t>Schoharie, Warren, Washington</a:t>
                      </a:r>
                    </a:p>
                  </a:txBody>
                  <a:tcPr/>
                </a:tc>
                <a:tc>
                  <a:txBody>
                    <a:bodyPr/>
                    <a:lstStyle/>
                    <a:p>
                      <a:pPr algn="r"/>
                      <a:r>
                        <a:rPr lang="en-US" dirty="0" smtClean="0"/>
                        <a:t>$435</a:t>
                      </a:r>
                      <a:endParaRPr lang="en-US" dirty="0"/>
                    </a:p>
                  </a:txBody>
                  <a:tcPr/>
                </a:tc>
              </a:tr>
              <a:tr h="370840">
                <a:tc>
                  <a:txBody>
                    <a:bodyPr/>
                    <a:lstStyle/>
                    <a:p>
                      <a:r>
                        <a:rPr lang="en-US" dirty="0" smtClean="0"/>
                        <a:t>North Metropolitan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Dutchess</a:t>
                      </a:r>
                      <a:r>
                        <a:rPr lang="en-US" sz="1400" dirty="0" smtClean="0"/>
                        <a:t>, Orange,</a:t>
                      </a:r>
                      <a:r>
                        <a:rPr lang="en-US" sz="1400" baseline="0" dirty="0" smtClean="0"/>
                        <a:t> </a:t>
                      </a:r>
                      <a:r>
                        <a:rPr lang="en-US" sz="1400" dirty="0" smtClean="0"/>
                        <a:t>Putnam,</a:t>
                      </a:r>
                      <a:r>
                        <a:rPr lang="en-US" sz="1400" baseline="0" dirty="0" smtClean="0"/>
                        <a:t> </a:t>
                      </a:r>
                      <a:r>
                        <a:rPr lang="en-US" sz="1400" dirty="0" smtClean="0"/>
                        <a:t>Rockland,</a:t>
                      </a:r>
                      <a:r>
                        <a:rPr lang="en-US" sz="1400" baseline="0" dirty="0" smtClean="0"/>
                        <a:t> </a:t>
                      </a:r>
                      <a:r>
                        <a:rPr lang="en-US" sz="1400" dirty="0" smtClean="0"/>
                        <a:t>Sullivan, Ulster, Westchester</a:t>
                      </a:r>
                    </a:p>
                  </a:txBody>
                  <a:tcPr/>
                </a:tc>
                <a:tc>
                  <a:txBody>
                    <a:bodyPr/>
                    <a:lstStyle/>
                    <a:p>
                      <a:pPr algn="r"/>
                      <a:r>
                        <a:rPr lang="en-US" dirty="0" smtClean="0"/>
                        <a:t>$786</a:t>
                      </a:r>
                      <a:endParaRPr lang="en-US" dirty="0"/>
                    </a:p>
                  </a:txBody>
                  <a:tcPr/>
                </a:tc>
              </a:tr>
              <a:tr h="370840">
                <a:tc>
                  <a:txBody>
                    <a:bodyPr/>
                    <a:lstStyle/>
                    <a:p>
                      <a:r>
                        <a:rPr lang="en-US" dirty="0" smtClean="0"/>
                        <a:t>Rochester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Chemung, Livingston,</a:t>
                      </a:r>
                      <a:r>
                        <a:rPr lang="en-US" sz="1400" baseline="0" dirty="0" smtClean="0"/>
                        <a:t> </a:t>
                      </a:r>
                      <a:r>
                        <a:rPr lang="en-US" sz="1400" dirty="0" smtClean="0"/>
                        <a:t>Monroe,</a:t>
                      </a:r>
                      <a:r>
                        <a:rPr lang="en-US" sz="1400" baseline="0" dirty="0" smtClean="0"/>
                        <a:t> </a:t>
                      </a:r>
                      <a:r>
                        <a:rPr lang="en-US" sz="1400" dirty="0" smtClean="0"/>
                        <a:t>Ontario,</a:t>
                      </a:r>
                      <a:r>
                        <a:rPr lang="en-US" sz="1400" baseline="0" dirty="0" smtClean="0"/>
                        <a:t> </a:t>
                      </a:r>
                      <a:r>
                        <a:rPr lang="en-US" sz="1400" dirty="0" smtClean="0"/>
                        <a:t>Schuyler,</a:t>
                      </a:r>
                      <a:r>
                        <a:rPr lang="en-US" sz="1400" baseline="0" dirty="0" smtClean="0"/>
                        <a:t> </a:t>
                      </a:r>
                      <a:r>
                        <a:rPr lang="en-US" sz="1400" dirty="0" smtClean="0"/>
                        <a:t>Seneca,</a:t>
                      </a:r>
                      <a:r>
                        <a:rPr lang="en-US" sz="1400" baseline="0" dirty="0" smtClean="0"/>
                        <a:t> </a:t>
                      </a:r>
                      <a:r>
                        <a:rPr lang="en-US" sz="1400" dirty="0" smtClean="0"/>
                        <a:t>Steuben, Wayne, Yates</a:t>
                      </a:r>
                    </a:p>
                  </a:txBody>
                  <a:tcPr/>
                </a:tc>
                <a:tc>
                  <a:txBody>
                    <a:bodyPr/>
                    <a:lstStyle/>
                    <a:p>
                      <a:pPr algn="r"/>
                      <a:r>
                        <a:rPr lang="en-US" dirty="0" smtClean="0"/>
                        <a:t>$372</a:t>
                      </a:r>
                      <a:endParaRPr lang="en-US" dirty="0"/>
                    </a:p>
                  </a:txBody>
                  <a:tcPr/>
                </a:tc>
              </a:tr>
              <a:tr h="370840">
                <a:tc>
                  <a:txBody>
                    <a:bodyPr/>
                    <a:lstStyle/>
                    <a:p>
                      <a:r>
                        <a:rPr lang="en-US" dirty="0" smtClean="0"/>
                        <a:t>Western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Allegany, Cattaraugus,</a:t>
                      </a:r>
                      <a:r>
                        <a:rPr lang="en-US" sz="1400" baseline="0" dirty="0" smtClean="0"/>
                        <a:t> </a:t>
                      </a:r>
                      <a:r>
                        <a:rPr lang="en-US" sz="1400" dirty="0" smtClean="0"/>
                        <a:t>Chautauqua,</a:t>
                      </a:r>
                      <a:r>
                        <a:rPr lang="en-US" sz="1400" baseline="0" dirty="0" smtClean="0"/>
                        <a:t> </a:t>
                      </a:r>
                      <a:r>
                        <a:rPr lang="en-US" sz="1400" dirty="0" smtClean="0"/>
                        <a:t>Erie,</a:t>
                      </a:r>
                      <a:r>
                        <a:rPr lang="en-US" sz="1400" baseline="0" dirty="0" smtClean="0"/>
                        <a:t> </a:t>
                      </a:r>
                      <a:r>
                        <a:rPr lang="en-US" sz="1400" dirty="0" smtClean="0"/>
                        <a:t>Genesee,</a:t>
                      </a:r>
                      <a:r>
                        <a:rPr lang="en-US" sz="1400" baseline="0" dirty="0" smtClean="0"/>
                        <a:t> </a:t>
                      </a:r>
                      <a:r>
                        <a:rPr lang="en-US" sz="1400" dirty="0" smtClean="0"/>
                        <a:t>Niagara, Orleans, Wyoming</a:t>
                      </a:r>
                    </a:p>
                  </a:txBody>
                  <a:tcPr/>
                </a:tc>
                <a:tc>
                  <a:txBody>
                    <a:bodyPr/>
                    <a:lstStyle/>
                    <a:p>
                      <a:pPr algn="r"/>
                      <a:r>
                        <a:rPr lang="en-US" dirty="0" smtClean="0"/>
                        <a:t>$315</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48</a:t>
            </a:fld>
            <a:endParaRPr lang="en-US"/>
          </a:p>
        </p:txBody>
      </p:sp>
      <p:sp>
        <p:nvSpPr>
          <p:cNvPr id="6" name="TextBox 5"/>
          <p:cNvSpPr txBox="1"/>
          <p:nvPr/>
        </p:nvSpPr>
        <p:spPr>
          <a:xfrm>
            <a:off x="457200" y="5887397"/>
            <a:ext cx="8229600" cy="738664"/>
          </a:xfrm>
          <a:prstGeom prst="rect">
            <a:avLst/>
          </a:prstGeom>
          <a:noFill/>
        </p:spPr>
        <p:txBody>
          <a:bodyPr wrap="square" rtlCol="0" anchor="b" anchorCtr="0">
            <a:spAutoFit/>
          </a:bodyPr>
          <a:lstStyle/>
          <a:p>
            <a:r>
              <a:rPr lang="en-US" sz="1400" dirty="0"/>
              <a:t>N.Y. Dep’t of Health, </a:t>
            </a:r>
            <a:r>
              <a:rPr lang="en-US" sz="1400" cap="small" dirty="0" smtClean="0"/>
              <a:t>General Information System Message</a:t>
            </a:r>
            <a:r>
              <a:rPr lang="en-US" sz="1400" cap="small" dirty="0"/>
              <a:t>: Expansion of the Special Income Standard for Housing Expenses to Individuals Discharged from an Adult Home and the 2014 Levels for the Special Income Standard for Housing Expenses</a:t>
            </a:r>
            <a:r>
              <a:rPr lang="en-US" sz="1400" dirty="0" smtClean="0"/>
              <a:t>, </a:t>
            </a:r>
            <a:r>
              <a:rPr lang="en-US" sz="1400" dirty="0"/>
              <a:t>GIS </a:t>
            </a:r>
            <a:r>
              <a:rPr lang="en-US" sz="1400" dirty="0" smtClean="0"/>
              <a:t>14 </a:t>
            </a:r>
            <a:r>
              <a:rPr lang="en-US" sz="1400" dirty="0"/>
              <a:t>MA</a:t>
            </a:r>
            <a:r>
              <a:rPr lang="en-US" sz="1400" dirty="0" smtClean="0"/>
              <a:t>/17 (August 5, 2014).</a:t>
            </a:r>
            <a:endParaRPr lang="en-US" sz="1400" dirty="0"/>
          </a:p>
        </p:txBody>
      </p:sp>
      <p:sp>
        <p:nvSpPr>
          <p:cNvPr id="3" name="Oval 2"/>
          <p:cNvSpPr/>
          <p:nvPr/>
        </p:nvSpPr>
        <p:spPr>
          <a:xfrm>
            <a:off x="7924800" y="3089564"/>
            <a:ext cx="886691" cy="360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569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2015 housing disregard has not been released yet but… (think about renewals)</a:t>
            </a:r>
            <a:endParaRPr lang="en-US" dirty="0"/>
          </a:p>
        </p:txBody>
      </p:sp>
      <p:sp>
        <p:nvSpPr>
          <p:cNvPr id="3" name="Content Placeholder 2"/>
          <p:cNvSpPr>
            <a:spLocks noGrp="1"/>
          </p:cNvSpPr>
          <p:nvPr>
            <p:ph idx="1"/>
          </p:nvPr>
        </p:nvSpPr>
        <p:spPr/>
        <p:txBody>
          <a:bodyPr/>
          <a:lstStyle/>
          <a:p>
            <a:r>
              <a:rPr lang="en-US" sz="2200" dirty="0" smtClean="0"/>
              <a:t>“</a:t>
            </a:r>
            <a:r>
              <a:rPr lang="en-US" sz="2200" b="1" dirty="0" smtClean="0"/>
              <a:t>Within </a:t>
            </a:r>
            <a:r>
              <a:rPr lang="en-US" sz="2200" b="1" dirty="0"/>
              <a:t>each region, the Housing and Urban Development (HUD) Fair Market Rent (FMR) dollar amounts for a one bedroom apartment were averaged. From this amount, 30 percent of the Medicaid Income Level for a one person household was subtracted (30 percent of $792 is $238</a:t>
            </a:r>
            <a:r>
              <a:rPr lang="en-US" sz="2200" b="1" dirty="0" smtClean="0"/>
              <a:t>).  [NYC </a:t>
            </a:r>
            <a:r>
              <a:rPr lang="en-US" sz="2200" b="1" dirty="0"/>
              <a:t>h</a:t>
            </a:r>
            <a:r>
              <a:rPr lang="en-US" sz="2200" b="1" dirty="0" smtClean="0"/>
              <a:t>ousing disregard for 2012 was $1042]”</a:t>
            </a:r>
            <a:r>
              <a:rPr lang="en-US" sz="2200" dirty="0" smtClean="0"/>
              <a:t>-- </a:t>
            </a:r>
            <a:r>
              <a:rPr lang="en-US" sz="1600" dirty="0"/>
              <a:t>N.Y. Dep’t of Health, </a:t>
            </a:r>
            <a:r>
              <a:rPr lang="en-US" sz="1600" cap="small" dirty="0"/>
              <a:t>Administrative Directive: Special Income Standard for Housing Expenses for Individuals Discharged from a Nursing Facility who Enroll into the Managed Long Term Care (MLTC) </a:t>
            </a:r>
            <a:r>
              <a:rPr lang="en-US" sz="1600" cap="small" dirty="0" smtClean="0"/>
              <a:t>Program</a:t>
            </a:r>
            <a:r>
              <a:rPr lang="en-US" sz="1600" dirty="0"/>
              <a:t>, 12 OHIP/ADM-5 at 2-4 (October 1, 2012</a:t>
            </a:r>
            <a:r>
              <a:rPr lang="en-US" sz="1600" dirty="0" smtClean="0"/>
              <a:t>)</a:t>
            </a:r>
          </a:p>
          <a:p>
            <a:pPr marL="285750" indent="-285750">
              <a:buFont typeface="Arial" panose="020B0604020202020204" pitchFamily="34" charset="0"/>
              <a:buChar char="•"/>
            </a:pPr>
            <a:r>
              <a:rPr lang="en-US" sz="1600" dirty="0"/>
              <a:t>GIS 14 </a:t>
            </a:r>
            <a:r>
              <a:rPr lang="en-US" sz="1600" dirty="0" smtClean="0"/>
              <a:t>MA/17 references the same formula to arrive at the 2014 numbers</a:t>
            </a:r>
            <a:endParaRPr lang="en-US" sz="1600" dirty="0"/>
          </a:p>
          <a:p>
            <a:pPr marL="285750" indent="-285750">
              <a:buFont typeface="Arial" panose="020B0604020202020204" pitchFamily="34" charset="0"/>
              <a:buChar char="•"/>
            </a:pPr>
            <a:r>
              <a:rPr lang="en-US" sz="1600" dirty="0" smtClean="0"/>
              <a:t>HUD </a:t>
            </a:r>
            <a:r>
              <a:rPr lang="en-US" sz="1600" dirty="0"/>
              <a:t>FMR found at: </a:t>
            </a:r>
            <a:r>
              <a:rPr lang="en-US" sz="1600" dirty="0">
                <a:hlinkClick r:id="rId2"/>
              </a:rPr>
              <a:t>http://</a:t>
            </a:r>
            <a:r>
              <a:rPr lang="en-US" sz="1600" dirty="0" smtClean="0">
                <a:hlinkClick r:id="rId2"/>
              </a:rPr>
              <a:t>www.huduser.org/portal/datasets/fmr.html</a:t>
            </a:r>
            <a:endParaRPr lang="en-US" sz="1600" dirty="0" smtClean="0"/>
          </a:p>
          <a:p>
            <a:endParaRPr lang="en-US" sz="1600" dirty="0"/>
          </a:p>
          <a:p>
            <a:endParaRPr lang="en-US" sz="1600" dirty="0" smtClean="0"/>
          </a:p>
          <a:p>
            <a:endParaRPr lang="en-US" sz="1600" dirty="0"/>
          </a:p>
          <a:p>
            <a:r>
              <a:rPr lang="en-US" sz="2200" dirty="0" smtClean="0"/>
              <a:t>HUD FMR for FY 2015 is $1249 for a one bedroom apartment</a:t>
            </a:r>
            <a:endParaRPr lang="en-US" sz="2200"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49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7858126"/>
              </p:ext>
            </p:extLst>
          </p:nvPr>
        </p:nvGraphicFramePr>
        <p:xfrm>
          <a:off x="581890" y="4820459"/>
          <a:ext cx="7980219" cy="1828800"/>
        </p:xfrm>
        <a:graphic>
          <a:graphicData uri="http://schemas.openxmlformats.org/drawingml/2006/table">
            <a:tbl>
              <a:tblPr firstRow="1" bandRow="1">
                <a:tableStyleId>{5C22544A-7EE6-4342-B048-85BDC9FD1C3A}</a:tableStyleId>
              </a:tblPr>
              <a:tblGrid>
                <a:gridCol w="914401"/>
                <a:gridCol w="1302327"/>
                <a:gridCol w="2216727"/>
                <a:gridCol w="1154998"/>
                <a:gridCol w="2391766"/>
              </a:tblGrid>
              <a:tr h="0">
                <a:tc>
                  <a:txBody>
                    <a:bodyPr/>
                    <a:lstStyle/>
                    <a:p>
                      <a:r>
                        <a:rPr lang="en-US" dirty="0" smtClean="0"/>
                        <a:t>FY</a:t>
                      </a:r>
                      <a:endParaRPr lang="en-US" dirty="0"/>
                    </a:p>
                  </a:txBody>
                  <a:tcPr/>
                </a:tc>
                <a:tc>
                  <a:txBody>
                    <a:bodyPr/>
                    <a:lstStyle/>
                    <a:p>
                      <a:r>
                        <a:rPr lang="en-US" dirty="0" smtClean="0"/>
                        <a:t>HUD FMR </a:t>
                      </a:r>
                      <a:endParaRPr lang="en-US" dirty="0"/>
                    </a:p>
                  </a:txBody>
                  <a:tcPr/>
                </a:tc>
                <a:tc>
                  <a:txBody>
                    <a:bodyPr/>
                    <a:lstStyle/>
                    <a:p>
                      <a:r>
                        <a:rPr lang="en-US" dirty="0" smtClean="0">
                          <a:solidFill>
                            <a:schemeClr val="tx1"/>
                          </a:solidFill>
                        </a:rPr>
                        <a:t>DAB Limit HH of 1</a:t>
                      </a:r>
                      <a:endParaRPr lang="en-US" dirty="0">
                        <a:solidFill>
                          <a:schemeClr val="tx1"/>
                        </a:solidFill>
                      </a:endParaRPr>
                    </a:p>
                  </a:txBody>
                  <a:tcPr/>
                </a:tc>
                <a:tc>
                  <a:txBody>
                    <a:bodyPr/>
                    <a:lstStyle/>
                    <a:p>
                      <a:r>
                        <a:rPr lang="en-US" dirty="0" smtClean="0"/>
                        <a:t>30%</a:t>
                      </a:r>
                      <a:endParaRPr lang="en-US" dirty="0"/>
                    </a:p>
                  </a:txBody>
                  <a:tcPr/>
                </a:tc>
                <a:tc>
                  <a:txBody>
                    <a:bodyPr/>
                    <a:lstStyle/>
                    <a:p>
                      <a:r>
                        <a:rPr lang="en-US" dirty="0" smtClean="0"/>
                        <a:t>Housing disregard</a:t>
                      </a:r>
                      <a:endParaRPr lang="en-US" dirty="0"/>
                    </a:p>
                  </a:txBody>
                  <a:tcPr/>
                </a:tc>
              </a:tr>
              <a:tr h="0">
                <a:tc>
                  <a:txBody>
                    <a:bodyPr/>
                    <a:lstStyle/>
                    <a:p>
                      <a:r>
                        <a:rPr lang="en-US" dirty="0" smtClean="0"/>
                        <a:t>2012</a:t>
                      </a:r>
                      <a:endParaRPr lang="en-US" dirty="0"/>
                    </a:p>
                  </a:txBody>
                  <a:tcPr/>
                </a:tc>
                <a:tc>
                  <a:txBody>
                    <a:bodyPr/>
                    <a:lstStyle/>
                    <a:p>
                      <a:r>
                        <a:rPr lang="en-US" dirty="0" smtClean="0"/>
                        <a:t>$1,280</a:t>
                      </a:r>
                      <a:endParaRPr lang="en-US" dirty="0"/>
                    </a:p>
                  </a:txBody>
                  <a:tcPr/>
                </a:tc>
                <a:tc>
                  <a:txBody>
                    <a:bodyPr/>
                    <a:lstStyle/>
                    <a:p>
                      <a:r>
                        <a:rPr lang="en-US" dirty="0" smtClean="0"/>
                        <a:t>$792</a:t>
                      </a:r>
                      <a:endParaRPr lang="en-US" dirty="0"/>
                    </a:p>
                  </a:txBody>
                  <a:tcPr/>
                </a:tc>
                <a:tc>
                  <a:txBody>
                    <a:bodyPr/>
                    <a:lstStyle/>
                    <a:p>
                      <a:r>
                        <a:rPr lang="en-US" dirty="0" smtClean="0"/>
                        <a:t>$238</a:t>
                      </a:r>
                      <a:endParaRPr lang="en-US" dirty="0"/>
                    </a:p>
                  </a:txBody>
                  <a:tcPr/>
                </a:tc>
                <a:tc>
                  <a:txBody>
                    <a:bodyPr/>
                    <a:lstStyle/>
                    <a:p>
                      <a:r>
                        <a:rPr lang="en-US" dirty="0" smtClean="0"/>
                        <a:t>$1042</a:t>
                      </a:r>
                      <a:endParaRPr lang="en-US" dirty="0"/>
                    </a:p>
                  </a:txBody>
                  <a:tcPr/>
                </a:tc>
              </a:tr>
              <a:tr h="0">
                <a:tc>
                  <a:txBody>
                    <a:bodyPr/>
                    <a:lstStyle/>
                    <a:p>
                      <a:r>
                        <a:rPr lang="en-US" dirty="0" smtClean="0"/>
                        <a:t>2013?</a:t>
                      </a:r>
                      <a:endParaRPr lang="en-US" dirty="0"/>
                    </a:p>
                  </a:txBody>
                  <a:tcPr/>
                </a:tc>
                <a:tc>
                  <a:txBody>
                    <a:bodyPr/>
                    <a:lstStyle/>
                    <a:p>
                      <a:r>
                        <a:rPr lang="en-US" dirty="0" smtClean="0"/>
                        <a:t>$1,243</a:t>
                      </a:r>
                      <a:endParaRPr lang="en-US" dirty="0"/>
                    </a:p>
                  </a:txBody>
                  <a:tcPr/>
                </a:tc>
                <a:tc>
                  <a:txBody>
                    <a:bodyPr/>
                    <a:lstStyle/>
                    <a:p>
                      <a:r>
                        <a:rPr lang="en-US" dirty="0" smtClean="0"/>
                        <a:t>$800</a:t>
                      </a:r>
                      <a:endParaRPr lang="en-US" dirty="0"/>
                    </a:p>
                  </a:txBody>
                  <a:tcPr/>
                </a:tc>
                <a:tc>
                  <a:txBody>
                    <a:bodyPr/>
                    <a:lstStyle/>
                    <a:p>
                      <a:r>
                        <a:rPr lang="en-US" dirty="0" smtClean="0"/>
                        <a:t>$240</a:t>
                      </a:r>
                      <a:endParaRPr lang="en-US" dirty="0"/>
                    </a:p>
                  </a:txBody>
                  <a:tcPr/>
                </a:tc>
                <a:tc>
                  <a:txBody>
                    <a:bodyPr/>
                    <a:lstStyle/>
                    <a:p>
                      <a:r>
                        <a:rPr lang="en-US" dirty="0" smtClean="0"/>
                        <a:t>$1003?</a:t>
                      </a:r>
                      <a:endParaRPr lang="en-US" dirty="0"/>
                    </a:p>
                  </a:txBody>
                  <a:tcPr/>
                </a:tc>
              </a:tr>
              <a:tr h="0">
                <a:tc>
                  <a:txBody>
                    <a:bodyPr/>
                    <a:lstStyle/>
                    <a:p>
                      <a:r>
                        <a:rPr lang="en-US" dirty="0" smtClean="0"/>
                        <a:t>2014</a:t>
                      </a:r>
                      <a:endParaRPr lang="en-US" dirty="0"/>
                    </a:p>
                  </a:txBody>
                  <a:tcPr/>
                </a:tc>
                <a:tc>
                  <a:txBody>
                    <a:bodyPr/>
                    <a:lstStyle/>
                    <a:p>
                      <a:r>
                        <a:rPr lang="en-US" dirty="0" smtClean="0"/>
                        <a:t>$1,215</a:t>
                      </a:r>
                      <a:endParaRPr lang="en-US" dirty="0"/>
                    </a:p>
                  </a:txBody>
                  <a:tcPr/>
                </a:tc>
                <a:tc>
                  <a:txBody>
                    <a:bodyPr/>
                    <a:lstStyle/>
                    <a:p>
                      <a:r>
                        <a:rPr lang="en-US" dirty="0" smtClean="0"/>
                        <a:t>$809</a:t>
                      </a:r>
                      <a:endParaRPr lang="en-US" dirty="0"/>
                    </a:p>
                  </a:txBody>
                  <a:tcPr/>
                </a:tc>
                <a:tc>
                  <a:txBody>
                    <a:bodyPr/>
                    <a:lstStyle/>
                    <a:p>
                      <a:r>
                        <a:rPr lang="en-US" dirty="0" smtClean="0"/>
                        <a:t>$243</a:t>
                      </a:r>
                      <a:endParaRPr lang="en-US" dirty="0"/>
                    </a:p>
                  </a:txBody>
                  <a:tcPr/>
                </a:tc>
                <a:tc>
                  <a:txBody>
                    <a:bodyPr/>
                    <a:lstStyle/>
                    <a:p>
                      <a:r>
                        <a:rPr lang="en-US" dirty="0" smtClean="0"/>
                        <a:t>$972</a:t>
                      </a:r>
                      <a:endParaRPr lang="en-US" dirty="0"/>
                    </a:p>
                  </a:txBody>
                  <a:tcPr/>
                </a:tc>
              </a:tr>
              <a:tr h="0">
                <a:tc>
                  <a:txBody>
                    <a:bodyPr/>
                    <a:lstStyle/>
                    <a:p>
                      <a:r>
                        <a:rPr lang="en-US" dirty="0" smtClean="0"/>
                        <a:t>2015?</a:t>
                      </a:r>
                      <a:endParaRPr lang="en-US" dirty="0"/>
                    </a:p>
                  </a:txBody>
                  <a:tcPr/>
                </a:tc>
                <a:tc>
                  <a:txBody>
                    <a:bodyPr/>
                    <a:lstStyle/>
                    <a:p>
                      <a:r>
                        <a:rPr lang="en-US" dirty="0" smtClean="0"/>
                        <a:t>$1,249</a:t>
                      </a:r>
                      <a:endParaRPr lang="en-US" dirty="0"/>
                    </a:p>
                  </a:txBody>
                  <a:tcPr/>
                </a:tc>
                <a:tc>
                  <a:txBody>
                    <a:bodyPr/>
                    <a:lstStyle/>
                    <a:p>
                      <a:r>
                        <a:rPr lang="en-US" dirty="0" smtClean="0"/>
                        <a:t>$825</a:t>
                      </a:r>
                      <a:endParaRPr lang="en-US" dirty="0"/>
                    </a:p>
                  </a:txBody>
                  <a:tcPr/>
                </a:tc>
                <a:tc>
                  <a:txBody>
                    <a:bodyPr/>
                    <a:lstStyle/>
                    <a:p>
                      <a:r>
                        <a:rPr lang="en-US" dirty="0" smtClean="0"/>
                        <a:t>$247</a:t>
                      </a:r>
                      <a:endParaRPr lang="en-US" dirty="0"/>
                    </a:p>
                  </a:txBody>
                  <a:tcPr/>
                </a:tc>
                <a:tc>
                  <a:txBody>
                    <a:bodyPr/>
                    <a:lstStyle/>
                    <a:p>
                      <a:r>
                        <a:rPr lang="en-US" dirty="0" smtClean="0"/>
                        <a:t>$1002?</a:t>
                      </a:r>
                      <a:endParaRPr lang="en-US" dirty="0"/>
                    </a:p>
                  </a:txBody>
                  <a:tcPr/>
                </a:tc>
              </a:tr>
            </a:tbl>
          </a:graphicData>
        </a:graphic>
      </p:graphicFrame>
    </p:spTree>
    <p:extLst>
      <p:ext uri="{BB962C8B-B14F-4D97-AF65-F5344CB8AC3E}">
        <p14:creationId xmlns:p14="http://schemas.microsoft.com/office/powerpoint/2010/main" val="4204908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40597082"/>
              </p:ext>
            </p:extLst>
          </p:nvPr>
        </p:nvGraphicFramePr>
        <p:xfrm>
          <a:off x="457200" y="1678709"/>
          <a:ext cx="8229600" cy="3942080"/>
        </p:xfrm>
        <a:graphic>
          <a:graphicData uri="http://schemas.openxmlformats.org/drawingml/2006/table">
            <a:tbl>
              <a:tblPr firstRow="1" bandRow="1">
                <a:tableStyleId>{5C22544A-7EE6-4342-B048-85BDC9FD1C3A}</a:tableStyleId>
              </a:tblPr>
              <a:tblGrid>
                <a:gridCol w="2738582"/>
                <a:gridCol w="2747818"/>
                <a:gridCol w="2743200"/>
              </a:tblGrid>
              <a:tr h="251778">
                <a:tc>
                  <a:txBody>
                    <a:bodyPr/>
                    <a:lstStyle/>
                    <a:p>
                      <a:endParaRPr lang="en-US" dirty="0"/>
                    </a:p>
                  </a:txBody>
                  <a:tcPr/>
                </a:tc>
                <a:tc>
                  <a:txBody>
                    <a:bodyPr/>
                    <a:lstStyle/>
                    <a:p>
                      <a:r>
                        <a:rPr lang="en-US" dirty="0" smtClean="0"/>
                        <a:t>Original</a:t>
                      </a:r>
                      <a:r>
                        <a:rPr lang="en-US" baseline="0" dirty="0" smtClean="0"/>
                        <a:t> Medicare</a:t>
                      </a:r>
                      <a:endParaRPr lang="en-US" dirty="0"/>
                    </a:p>
                  </a:txBody>
                  <a:tcPr/>
                </a:tc>
                <a:tc>
                  <a:txBody>
                    <a:bodyPr/>
                    <a:lstStyle/>
                    <a:p>
                      <a:r>
                        <a:rPr lang="en-US" dirty="0" smtClean="0"/>
                        <a:t>Medicare</a:t>
                      </a:r>
                      <a:r>
                        <a:rPr lang="en-US" baseline="0" dirty="0" smtClean="0"/>
                        <a:t> Advantage</a:t>
                      </a:r>
                      <a:endParaRPr lang="en-US" dirty="0"/>
                    </a:p>
                  </a:txBody>
                  <a:tcPr/>
                </a:tc>
              </a:tr>
              <a:tr h="370840">
                <a:tc>
                  <a:txBody>
                    <a:bodyPr/>
                    <a:lstStyle/>
                    <a:p>
                      <a:r>
                        <a:rPr lang="en-US" b="1" dirty="0" smtClean="0"/>
                        <a:t>Type of Plan</a:t>
                      </a:r>
                      <a:endParaRPr lang="en-US" b="1" dirty="0"/>
                    </a:p>
                  </a:txBody>
                  <a:tcPr/>
                </a:tc>
                <a:tc>
                  <a:txBody>
                    <a:bodyPr/>
                    <a:lstStyle/>
                    <a:p>
                      <a:r>
                        <a:rPr lang="en-US" dirty="0" smtClean="0"/>
                        <a:t>Fee for Service</a:t>
                      </a:r>
                      <a:endParaRPr lang="en-US" dirty="0"/>
                    </a:p>
                  </a:txBody>
                  <a:tcPr/>
                </a:tc>
                <a:tc>
                  <a:txBody>
                    <a:bodyPr/>
                    <a:lstStyle/>
                    <a:p>
                      <a:r>
                        <a:rPr lang="en-US" dirty="0" smtClean="0"/>
                        <a:t>Managed Care</a:t>
                      </a:r>
                      <a:endParaRPr lang="en-US" dirty="0"/>
                    </a:p>
                  </a:txBody>
                  <a:tcPr/>
                </a:tc>
              </a:tr>
              <a:tr h="370840">
                <a:tc>
                  <a:txBody>
                    <a:bodyPr/>
                    <a:lstStyle/>
                    <a:p>
                      <a:r>
                        <a:rPr lang="en-US" b="1" dirty="0" smtClean="0"/>
                        <a:t>Administered</a:t>
                      </a:r>
                      <a:r>
                        <a:rPr lang="en-US" b="1" baseline="0" dirty="0" smtClean="0"/>
                        <a:t> By</a:t>
                      </a:r>
                      <a:endParaRPr lang="en-US" b="1" dirty="0"/>
                    </a:p>
                  </a:txBody>
                  <a:tcPr/>
                </a:tc>
                <a:tc>
                  <a:txBody>
                    <a:bodyPr/>
                    <a:lstStyle/>
                    <a:p>
                      <a:r>
                        <a:rPr lang="en-US" dirty="0" smtClean="0"/>
                        <a:t>CMS – Federal Government</a:t>
                      </a:r>
                      <a:endParaRPr lang="en-US" dirty="0"/>
                    </a:p>
                  </a:txBody>
                  <a:tcPr/>
                </a:tc>
                <a:tc>
                  <a:txBody>
                    <a:bodyPr/>
                    <a:lstStyle/>
                    <a:p>
                      <a:r>
                        <a:rPr lang="en-US" dirty="0" smtClean="0"/>
                        <a:t>Private</a:t>
                      </a:r>
                      <a:r>
                        <a:rPr lang="en-US" baseline="0" dirty="0" smtClean="0"/>
                        <a:t> Insurance Plan</a:t>
                      </a:r>
                      <a:endParaRPr lang="en-US" dirty="0"/>
                    </a:p>
                  </a:txBody>
                  <a:tcPr/>
                </a:tc>
              </a:tr>
              <a:tr h="370840">
                <a:tc>
                  <a:txBody>
                    <a:bodyPr/>
                    <a:lstStyle/>
                    <a:p>
                      <a:r>
                        <a:rPr lang="en-US" b="1" dirty="0" smtClean="0"/>
                        <a:t>Access</a:t>
                      </a:r>
                      <a:r>
                        <a:rPr lang="en-US" b="1" baseline="0" dirty="0" smtClean="0"/>
                        <a:t> to Providers</a:t>
                      </a:r>
                      <a:endParaRPr lang="en-US" b="1" dirty="0"/>
                    </a:p>
                  </a:txBody>
                  <a:tcPr/>
                </a:tc>
                <a:tc>
                  <a:txBody>
                    <a:bodyPr/>
                    <a:lstStyle/>
                    <a:p>
                      <a:r>
                        <a:rPr lang="en-US" dirty="0" smtClean="0"/>
                        <a:t>Medicare Providers throughout US</a:t>
                      </a:r>
                      <a:endParaRPr lang="en-US" dirty="0"/>
                    </a:p>
                  </a:txBody>
                  <a:tcPr/>
                </a:tc>
                <a:tc>
                  <a:txBody>
                    <a:bodyPr/>
                    <a:lstStyle/>
                    <a:p>
                      <a:r>
                        <a:rPr lang="en-US" dirty="0" smtClean="0"/>
                        <a:t>Plan</a:t>
                      </a:r>
                      <a:r>
                        <a:rPr lang="en-US" baseline="0" dirty="0" smtClean="0"/>
                        <a:t> Network (caution – may be local, not good for sunbirds)</a:t>
                      </a:r>
                      <a:endParaRPr lang="en-US" dirty="0"/>
                    </a:p>
                  </a:txBody>
                  <a:tcPr/>
                </a:tc>
              </a:tr>
              <a:tr h="370840">
                <a:tc>
                  <a:txBody>
                    <a:bodyPr/>
                    <a:lstStyle/>
                    <a:p>
                      <a:r>
                        <a:rPr lang="en-US" b="1" dirty="0" smtClean="0"/>
                        <a:t>Referral to</a:t>
                      </a:r>
                      <a:r>
                        <a:rPr lang="en-US" b="1" baseline="0" dirty="0" smtClean="0"/>
                        <a:t> Specialist</a:t>
                      </a:r>
                      <a:endParaRPr lang="en-US" b="1" dirty="0"/>
                    </a:p>
                  </a:txBody>
                  <a:tcPr/>
                </a:tc>
                <a:tc>
                  <a:txBody>
                    <a:bodyPr/>
                    <a:lstStyle/>
                    <a:p>
                      <a:r>
                        <a:rPr lang="en-US" dirty="0" smtClean="0"/>
                        <a:t>NOT required</a:t>
                      </a:r>
                      <a:endParaRPr lang="en-US" dirty="0"/>
                    </a:p>
                  </a:txBody>
                  <a:tcPr/>
                </a:tc>
                <a:tc>
                  <a:txBody>
                    <a:bodyPr/>
                    <a:lstStyle/>
                    <a:p>
                      <a:r>
                        <a:rPr lang="en-US" dirty="0" smtClean="0"/>
                        <a:t>YES – may be required</a:t>
                      </a:r>
                      <a:endParaRPr lang="en-US" dirty="0"/>
                    </a:p>
                  </a:txBody>
                  <a:tcPr/>
                </a:tc>
              </a:tr>
              <a:tr h="370840">
                <a:tc>
                  <a:txBody>
                    <a:bodyPr/>
                    <a:lstStyle/>
                    <a:p>
                      <a:r>
                        <a:rPr lang="en-US" b="1" dirty="0" smtClean="0"/>
                        <a:t>Prior</a:t>
                      </a:r>
                      <a:r>
                        <a:rPr lang="en-US" b="1" baseline="0" dirty="0" smtClean="0"/>
                        <a:t> Authorization for Services</a:t>
                      </a:r>
                      <a:endParaRPr lang="en-US" b="1" dirty="0"/>
                    </a:p>
                  </a:txBody>
                  <a:tcPr/>
                </a:tc>
                <a:tc>
                  <a:txBody>
                    <a:bodyPr/>
                    <a:lstStyle/>
                    <a:p>
                      <a:r>
                        <a:rPr lang="en-US" dirty="0" smtClean="0"/>
                        <a:t>NOT required with some</a:t>
                      </a:r>
                      <a:r>
                        <a:rPr lang="en-US" baseline="0" dirty="0" smtClean="0"/>
                        <a:t> exceptions</a:t>
                      </a:r>
                      <a:endParaRPr lang="en-US" dirty="0"/>
                    </a:p>
                  </a:txBody>
                  <a:tcPr/>
                </a:tc>
                <a:tc>
                  <a:txBody>
                    <a:bodyPr/>
                    <a:lstStyle/>
                    <a:p>
                      <a:r>
                        <a:rPr lang="en-US" dirty="0" smtClean="0"/>
                        <a:t>YES</a:t>
                      </a:r>
                      <a:endParaRPr lang="en-US" dirty="0"/>
                    </a:p>
                  </a:txBody>
                  <a:tcPr/>
                </a:tc>
              </a:tr>
              <a:tr h="370840">
                <a:tc>
                  <a:txBody>
                    <a:bodyPr/>
                    <a:lstStyle/>
                    <a:p>
                      <a:r>
                        <a:rPr lang="en-US" b="1" dirty="0" smtClean="0"/>
                        <a:t>Buy </a:t>
                      </a:r>
                      <a:r>
                        <a:rPr lang="en-US" b="1" dirty="0" err="1" smtClean="0"/>
                        <a:t>Medigap</a:t>
                      </a:r>
                      <a:r>
                        <a:rPr lang="en-US" b="1" baseline="0" dirty="0" smtClean="0"/>
                        <a:t> Supplement?</a:t>
                      </a:r>
                      <a:endParaRPr lang="en-US" b="1" dirty="0"/>
                    </a:p>
                  </a:txBody>
                  <a:tcPr/>
                </a:tc>
                <a:tc>
                  <a:txBody>
                    <a:bodyPr/>
                    <a:lstStyle/>
                    <a:p>
                      <a:r>
                        <a:rPr lang="en-US" dirty="0" smtClean="0"/>
                        <a:t>Optional</a:t>
                      </a:r>
                      <a:endParaRPr lang="en-US" dirty="0"/>
                    </a:p>
                  </a:txBody>
                  <a:tcPr/>
                </a:tc>
                <a:tc>
                  <a:txBody>
                    <a:bodyPr/>
                    <a:lstStyle/>
                    <a:p>
                      <a:r>
                        <a:rPr lang="en-US" dirty="0" smtClean="0"/>
                        <a:t>Can’t use </a:t>
                      </a:r>
                      <a:r>
                        <a:rPr lang="en-US" dirty="0" err="1" smtClean="0"/>
                        <a:t>Medigap</a:t>
                      </a:r>
                      <a:r>
                        <a:rPr lang="en-US" baseline="0" dirty="0" smtClean="0"/>
                        <a:t> for co-insurance  or copays.</a:t>
                      </a:r>
                      <a:endParaRPr lang="en-US" dirty="0"/>
                    </a:p>
                  </a:txBody>
                  <a:tcPr/>
                </a:tc>
              </a:tr>
            </a:tbl>
          </a:graphicData>
        </a:graphic>
      </p:graphicFrame>
      <p:sp>
        <p:nvSpPr>
          <p:cNvPr id="3" name="Title 2"/>
          <p:cNvSpPr>
            <a:spLocks noGrp="1"/>
          </p:cNvSpPr>
          <p:nvPr>
            <p:ph type="title"/>
          </p:nvPr>
        </p:nvSpPr>
        <p:spPr/>
        <p:txBody>
          <a:bodyPr>
            <a:normAutofit fontScale="90000"/>
          </a:bodyPr>
          <a:lstStyle/>
          <a:p>
            <a:pPr algn="ctr"/>
            <a:r>
              <a:rPr lang="en-US" dirty="0" smtClean="0"/>
              <a:t>Original Medicare vs. </a:t>
            </a:r>
            <a:br>
              <a:rPr lang="en-US" dirty="0" smtClean="0"/>
            </a:br>
            <a:r>
              <a:rPr lang="en-US" dirty="0" smtClean="0"/>
              <a:t>Medicare Advantage</a:t>
            </a:r>
            <a:endParaRPr lang="en-US" dirty="0"/>
          </a:p>
        </p:txBody>
      </p:sp>
      <p:sp>
        <p:nvSpPr>
          <p:cNvPr id="4" name="Slide Number Placeholder 3"/>
          <p:cNvSpPr>
            <a:spLocks noGrp="1"/>
          </p:cNvSpPr>
          <p:nvPr>
            <p:ph type="sldNum" sz="quarter" idx="12"/>
          </p:nvPr>
        </p:nvSpPr>
        <p:spPr/>
        <p:txBody>
          <a:bodyPr/>
          <a:lstStyle/>
          <a:p>
            <a:pPr>
              <a:defRPr/>
            </a:pPr>
            <a:fld id="{B7A9C323-8ED4-4A1E-BB54-94862BBA745F}"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8135550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eaLnBrk="1" hangingPunct="1">
              <a:defRPr/>
            </a:pPr>
            <a:r>
              <a:rPr lang="en-US" sz="3400" dirty="0" smtClean="0"/>
              <a:t>Example budget with</a:t>
            </a:r>
            <a:br>
              <a:rPr lang="en-US" sz="3400" dirty="0" smtClean="0"/>
            </a:br>
            <a:r>
              <a:rPr lang="en-US" sz="3400" dirty="0" smtClean="0"/>
              <a:t>NH transition shelter allowance</a:t>
            </a:r>
          </a:p>
        </p:txBody>
      </p:sp>
      <p:graphicFrame>
        <p:nvGraphicFramePr>
          <p:cNvPr id="61443" name="Group 3"/>
          <p:cNvGraphicFramePr>
            <a:graphicFrameLocks noGrp="1"/>
          </p:cNvGraphicFramePr>
          <p:nvPr>
            <p:ph idx="1"/>
            <p:extLst>
              <p:ext uri="{D42A27DB-BD31-4B8C-83A1-F6EECF244321}">
                <p14:modId xmlns:p14="http://schemas.microsoft.com/office/powerpoint/2010/main" val="2949581191"/>
              </p:ext>
            </p:extLst>
          </p:nvPr>
        </p:nvGraphicFramePr>
        <p:xfrm>
          <a:off x="715818" y="1600200"/>
          <a:ext cx="8229600" cy="5091114"/>
        </p:xfrm>
        <a:graphic>
          <a:graphicData uri="http://schemas.openxmlformats.org/drawingml/2006/table">
            <a:tbl>
              <a:tblPr/>
              <a:tblGrid>
                <a:gridCol w="4114800"/>
                <a:gridCol w="4114800"/>
              </a:tblGrid>
              <a:tr h="720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Gross monthly income</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$2,213</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smtClean="0">
                          <a:ln>
                            <a:noFill/>
                          </a:ln>
                          <a:solidFill>
                            <a:schemeClr val="tx1"/>
                          </a:solidFill>
                          <a:effectLst/>
                          <a:latin typeface="Arial" charset="0"/>
                        </a:rPr>
                        <a:t>Health insurance premiums</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 (Medicare Part B)        - 105</a:t>
                      </a:r>
                    </a:p>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accent1"/>
                          </a:solidFill>
                          <a:effectLst/>
                          <a:latin typeface="Arial" charset="0"/>
                        </a:rPr>
                        <a:t>(</a:t>
                      </a:r>
                      <a:r>
                        <a:rPr kumimoji="0" lang="en-US" sz="2000" b="0" i="0" u="none" strike="noStrike" cap="none" normalizeH="0" baseline="0" dirty="0" err="1" smtClean="0">
                          <a:ln>
                            <a:noFill/>
                          </a:ln>
                          <a:solidFill>
                            <a:schemeClr val="accent1"/>
                          </a:solidFill>
                          <a:effectLst/>
                          <a:latin typeface="Arial" charset="0"/>
                        </a:rPr>
                        <a:t>Medigap</a:t>
                      </a:r>
                      <a:r>
                        <a:rPr kumimoji="0" lang="en-US" sz="2000" b="0" i="0" u="none" strike="noStrike" cap="none" normalizeH="0" baseline="0" dirty="0" smtClean="0">
                          <a:ln>
                            <a:noFill/>
                          </a:ln>
                          <a:solidFill>
                            <a:schemeClr val="accent1"/>
                          </a:solidFill>
                          <a:effectLst/>
                          <a:latin typeface="Arial" charset="0"/>
                        </a:rPr>
                        <a:t>)        - 261 </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smtClean="0">
                          <a:ln>
                            <a:noFill/>
                          </a:ln>
                          <a:solidFill>
                            <a:schemeClr val="tx1"/>
                          </a:solidFill>
                          <a:effectLst/>
                          <a:latin typeface="Arial" charset="0"/>
                        </a:rPr>
                        <a:t>Unearned income disregard</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Tx/>
                        <a:buNone/>
                        <a:tabLst/>
                      </a:pPr>
                      <a:r>
                        <a:rPr kumimoji="0" lang="en-US" sz="2000" b="0" i="0" u="none" strike="noStrike" cap="none" normalizeH="0" baseline="0" dirty="0" smtClean="0">
                          <a:ln>
                            <a:noFill/>
                          </a:ln>
                          <a:solidFill>
                            <a:schemeClr val="tx1"/>
                          </a:solidFill>
                          <a:effectLst/>
                          <a:latin typeface="Arial" charset="0"/>
                        </a:rPr>
                        <a:t>- 20</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Shelter deduction (NYC—2015)</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Tx/>
                        <a:buNone/>
                        <a:tabLst/>
                      </a:pPr>
                      <a:r>
                        <a:rPr kumimoji="0" lang="en-US" sz="2000" b="0" i="0" u="none" strike="noStrike" cap="none" normalizeH="0" baseline="0" dirty="0" smtClean="0">
                          <a:ln>
                            <a:noFill/>
                          </a:ln>
                          <a:solidFill>
                            <a:schemeClr val="tx1"/>
                          </a:solidFill>
                          <a:effectLst/>
                          <a:latin typeface="Arial" charset="0"/>
                        </a:rPr>
                        <a:t>- 1002</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1" i="1" u="none" strike="noStrike" cap="none" normalizeH="0" baseline="0" smtClean="0">
                          <a:ln>
                            <a:noFill/>
                          </a:ln>
                          <a:solidFill>
                            <a:schemeClr val="tx1"/>
                          </a:solidFill>
                          <a:effectLst/>
                          <a:latin typeface="Arial" charset="0"/>
                        </a:rPr>
                        <a:t>Net countable income</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1" i="1" u="none" strike="noStrike" cap="none" normalizeH="0" baseline="0" dirty="0" smtClean="0">
                          <a:ln>
                            <a:noFill/>
                          </a:ln>
                          <a:solidFill>
                            <a:schemeClr val="tx1"/>
                          </a:solidFill>
                          <a:effectLst/>
                          <a:latin typeface="Arial" charset="0"/>
                        </a:rPr>
                        <a:t>$825</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Income limit for single (2015)</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Tx/>
                        <a:buNone/>
                        <a:tabLst/>
                      </a:pPr>
                      <a:r>
                        <a:rPr kumimoji="0" lang="en-US" sz="2000" b="0" i="0" u="none" strike="noStrike" cap="none" normalizeH="0" baseline="0" dirty="0" smtClean="0">
                          <a:ln>
                            <a:noFill/>
                          </a:ln>
                          <a:solidFill>
                            <a:schemeClr val="tx1"/>
                          </a:solidFill>
                          <a:effectLst/>
                          <a:latin typeface="Arial" charset="0"/>
                        </a:rPr>
                        <a:t>- 825</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1" i="0" u="none" strike="noStrike" cap="none" normalizeH="0" baseline="0" dirty="0" smtClean="0">
                          <a:ln>
                            <a:noFill/>
                          </a:ln>
                          <a:solidFill>
                            <a:schemeClr val="tx1"/>
                          </a:solidFill>
                          <a:effectLst/>
                          <a:latin typeface="Arial" charset="0"/>
                        </a:rPr>
                        <a:t>Excess income</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1" i="0" u="none" strike="noStrike" cap="none" normalizeH="0" baseline="0" dirty="0" smtClean="0">
                          <a:ln>
                            <a:noFill/>
                          </a:ln>
                          <a:solidFill>
                            <a:schemeClr val="tx1"/>
                          </a:solidFill>
                          <a:effectLst/>
                          <a:latin typeface="Arial" charset="0"/>
                        </a:rPr>
                        <a:t>$0</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94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189BDA-35CA-4124-8A41-F17204E9A30E}" type="slidenum">
              <a:rPr lang="en-US" altLang="en-US">
                <a:solidFill>
                  <a:srgbClr val="FFFFFF"/>
                </a:solidFill>
              </a:rPr>
              <a:pPr eaLnBrk="1" hangingPunct="1"/>
              <a:t>50</a:t>
            </a:fld>
            <a:endParaRPr lang="en-US" altLang="en-US" dirty="0">
              <a:solidFill>
                <a:srgbClr val="FFFFFF"/>
              </a:solidFill>
            </a:endParaRPr>
          </a:p>
        </p:txBody>
      </p:sp>
      <p:pic>
        <p:nvPicPr>
          <p:cNvPr id="31746"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5053" y="5884069"/>
            <a:ext cx="619435" cy="6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250" fill="hold"/>
                                        <p:tgtEl>
                                          <p:spTgt spid="31746"/>
                                        </p:tgtEl>
                                        <p:attrNameLst>
                                          <p:attrName>ppt_x</p:attrName>
                                        </p:attrNameLst>
                                      </p:cBhvr>
                                      <p:tavLst>
                                        <p:tav tm="0">
                                          <p:val>
                                            <p:strVal val="0-#ppt_w/2"/>
                                          </p:val>
                                        </p:tav>
                                        <p:tav tm="100000">
                                          <p:val>
                                            <p:strVal val="#ppt_x"/>
                                          </p:val>
                                        </p:tav>
                                      </p:tavLst>
                                    </p:anim>
                                    <p:anim calcmode="lin" valueType="num">
                                      <p:cBhvr additive="base">
                                        <p:cTn id="8" dur="25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436"/>
            <a:ext cx="8229600" cy="737507"/>
          </a:xfrm>
        </p:spPr>
        <p:txBody>
          <a:bodyPr/>
          <a:lstStyle/>
          <a:p>
            <a:r>
              <a:rPr lang="en-US" dirty="0" smtClean="0"/>
              <a:t>Getting home from nursing home</a:t>
            </a:r>
            <a:endParaRPr lang="en-US" dirty="0"/>
          </a:p>
        </p:txBody>
      </p:sp>
      <p:sp>
        <p:nvSpPr>
          <p:cNvPr id="3" name="Content Placeholder 2"/>
          <p:cNvSpPr>
            <a:spLocks noGrp="1"/>
          </p:cNvSpPr>
          <p:nvPr>
            <p:ph idx="1"/>
          </p:nvPr>
        </p:nvSpPr>
        <p:spPr>
          <a:xfrm>
            <a:off x="457200" y="949943"/>
            <a:ext cx="8229600" cy="5527057"/>
          </a:xfrm>
        </p:spPr>
        <p:txBody>
          <a:bodyPr/>
          <a:lstStyle/>
          <a:p>
            <a:pPr lvl="1"/>
            <a:r>
              <a:rPr lang="en-US" sz="2400" dirty="0" smtClean="0"/>
              <a:t>Catch 22: can’t get home and receive home care without MLTC, but no MLTC plan will assess in nursing home! Plus – MLTC enrollment only on 1</a:t>
            </a:r>
            <a:r>
              <a:rPr lang="en-US" sz="2400" baseline="30000" dirty="0" smtClean="0"/>
              <a:t>st</a:t>
            </a:r>
            <a:r>
              <a:rPr lang="en-US" sz="2400" dirty="0" smtClean="0"/>
              <a:t> of month – must coordinate discharge &amp; starting services.</a:t>
            </a:r>
          </a:p>
          <a:p>
            <a:pPr lvl="1"/>
            <a:r>
              <a:rPr lang="en-US" sz="2400" dirty="0" smtClean="0"/>
              <a:t>After lengthy advocacy, DOH released guidance in May 2014 requiring MLTC plans to assess applicants in NH.*</a:t>
            </a:r>
          </a:p>
          <a:p>
            <a:pPr lvl="2"/>
            <a:r>
              <a:rPr lang="en-US" sz="2000" dirty="0" smtClean="0"/>
              <a:t>Plan must also visit community residence, but applicant need not be present for that visit (arrange for family to give access) </a:t>
            </a:r>
          </a:p>
          <a:p>
            <a:pPr lvl="1"/>
            <a:r>
              <a:rPr lang="en-US" altLang="en-US" sz="2400" dirty="0" smtClean="0">
                <a:solidFill>
                  <a:srgbClr val="000000"/>
                </a:solidFill>
              </a:rPr>
              <a:t>HRA </a:t>
            </a:r>
            <a:r>
              <a:rPr lang="en-US" altLang="en-US" sz="2400" b="1" dirty="0">
                <a:solidFill>
                  <a:srgbClr val="000000"/>
                </a:solidFill>
              </a:rPr>
              <a:t>Medicaid Alert  of </a:t>
            </a:r>
            <a:r>
              <a:rPr lang="en-US" altLang="en-US" sz="2400" dirty="0">
                <a:solidFill>
                  <a:srgbClr val="000000"/>
                </a:solidFill>
              </a:rPr>
              <a:t>Feb. 14, 2013  “</a:t>
            </a:r>
            <a:r>
              <a:rPr lang="en-US" altLang="en-US" sz="2400" i="1" dirty="0">
                <a:solidFill>
                  <a:srgbClr val="000000"/>
                </a:solidFill>
              </a:rPr>
              <a:t>MLTC Submissions of Nursing Home Enrollments</a:t>
            </a:r>
            <a:r>
              <a:rPr lang="en-US" altLang="en-US" sz="2400" dirty="0">
                <a:solidFill>
                  <a:srgbClr val="000000"/>
                </a:solidFill>
              </a:rPr>
              <a:t>” explains enrollment in </a:t>
            </a:r>
            <a:r>
              <a:rPr lang="en-US" altLang="en-US" sz="2400" dirty="0" smtClean="0">
                <a:solidFill>
                  <a:srgbClr val="000000"/>
                </a:solidFill>
              </a:rPr>
              <a:t>NYC</a:t>
            </a:r>
            <a:br>
              <a:rPr lang="en-US" altLang="en-US" sz="2400" dirty="0" smtClean="0">
                <a:solidFill>
                  <a:srgbClr val="000000"/>
                </a:solidFill>
              </a:rPr>
            </a:br>
            <a:r>
              <a:rPr lang="en-US" altLang="en-US" sz="1800" dirty="0" smtClean="0">
                <a:solidFill>
                  <a:srgbClr val="000000"/>
                </a:solidFill>
                <a:hlinkClick r:id="rId2"/>
              </a:rPr>
              <a:t>http://wnylc.com</a:t>
            </a:r>
            <a:r>
              <a:rPr lang="en-US" altLang="en-US" sz="1800" dirty="0">
                <a:solidFill>
                  <a:srgbClr val="000000"/>
                </a:solidFill>
                <a:hlinkClick r:id="rId2"/>
              </a:rPr>
              <a:t>/health/download/439/</a:t>
            </a:r>
            <a:r>
              <a:rPr lang="en-US" altLang="en-US" sz="2400" dirty="0">
                <a:solidFill>
                  <a:srgbClr val="000000"/>
                </a:solidFill>
              </a:rPr>
              <a:t> </a:t>
            </a:r>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51</a:t>
            </a:fld>
            <a:endParaRPr lang="en-US"/>
          </a:p>
        </p:txBody>
      </p:sp>
      <p:sp>
        <p:nvSpPr>
          <p:cNvPr id="5" name="TextBox 4"/>
          <p:cNvSpPr txBox="1"/>
          <p:nvPr/>
        </p:nvSpPr>
        <p:spPr>
          <a:xfrm>
            <a:off x="457200" y="5671954"/>
            <a:ext cx="6440550" cy="954107"/>
          </a:xfrm>
          <a:prstGeom prst="rect">
            <a:avLst/>
          </a:prstGeom>
          <a:noFill/>
        </p:spPr>
        <p:txBody>
          <a:bodyPr wrap="square" rtlCol="0" anchor="b" anchorCtr="0">
            <a:spAutoFit/>
          </a:bodyPr>
          <a:lstStyle/>
          <a:p>
            <a:r>
              <a:rPr lang="en-US" sz="1400" dirty="0" smtClean="0"/>
              <a:t>* N.Y. Dep’t of Health, </a:t>
            </a:r>
            <a:r>
              <a:rPr lang="en-US" sz="1400" cap="small" dirty="0" smtClean="0"/>
              <a:t>MLTC Policy 14.04: MLTCP Potential Enrollee Assessments</a:t>
            </a:r>
            <a:r>
              <a:rPr lang="en-US" sz="1400" dirty="0" smtClean="0"/>
              <a:t> (May 22, 2014), http://www.health.ny.gov/health_care/medicaid/redesign/docs/mltc_policy_nursing_home_assess_v2.pdf</a:t>
            </a:r>
            <a:endParaRPr lang="en-US" sz="1400" dirty="0"/>
          </a:p>
        </p:txBody>
      </p:sp>
    </p:spTree>
    <p:extLst>
      <p:ext uri="{BB962C8B-B14F-4D97-AF65-F5344CB8AC3E}">
        <p14:creationId xmlns:p14="http://schemas.microsoft.com/office/powerpoint/2010/main" val="42488295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6337"/>
          </a:xfrm>
        </p:spPr>
        <p:txBody>
          <a:bodyPr/>
          <a:lstStyle/>
          <a:p>
            <a:r>
              <a:rPr lang="en-US" dirty="0" smtClean="0"/>
              <a:t>Nursing home discharge - Strategy</a:t>
            </a:r>
            <a:endParaRPr lang="en-US" dirty="0"/>
          </a:p>
        </p:txBody>
      </p:sp>
      <p:sp>
        <p:nvSpPr>
          <p:cNvPr id="3" name="Content Placeholder 2"/>
          <p:cNvSpPr>
            <a:spLocks noGrp="1"/>
          </p:cNvSpPr>
          <p:nvPr>
            <p:ph idx="1"/>
          </p:nvPr>
        </p:nvSpPr>
        <p:spPr>
          <a:xfrm>
            <a:off x="845127" y="942109"/>
            <a:ext cx="8229600" cy="5769776"/>
          </a:xfrm>
          <a:solidFill>
            <a:schemeClr val="bg1"/>
          </a:solidFill>
        </p:spPr>
        <p:txBody>
          <a:bodyPr/>
          <a:lstStyle/>
          <a:p>
            <a:pPr marL="0" lvl="1" indent="0">
              <a:buNone/>
            </a:pPr>
            <a:r>
              <a:rPr lang="en-US" altLang="en-US" sz="2400" dirty="0">
                <a:solidFill>
                  <a:srgbClr val="000000"/>
                </a:solidFill>
              </a:rPr>
              <a:t>YOU must coordinate 3 </a:t>
            </a:r>
            <a:r>
              <a:rPr lang="en-US" altLang="en-US" sz="2400" dirty="0" smtClean="0">
                <a:solidFill>
                  <a:srgbClr val="000000"/>
                </a:solidFill>
              </a:rPr>
              <a:t>parties and carefully time discharge. </a:t>
            </a:r>
          </a:p>
          <a:p>
            <a:pPr marL="457200" lvl="1" indent="-457200">
              <a:buFont typeface="+mj-lt"/>
              <a:buAutoNum type="arabicPeriod"/>
            </a:pPr>
            <a:r>
              <a:rPr lang="en-US" altLang="en-US" sz="2400" dirty="0" smtClean="0">
                <a:solidFill>
                  <a:srgbClr val="000000"/>
                </a:solidFill>
              </a:rPr>
              <a:t>MLTC </a:t>
            </a:r>
            <a:r>
              <a:rPr lang="en-US" altLang="en-US" sz="2400" dirty="0">
                <a:solidFill>
                  <a:srgbClr val="000000"/>
                </a:solidFill>
              </a:rPr>
              <a:t>plan </a:t>
            </a:r>
            <a:r>
              <a:rPr lang="en-US" altLang="en-US" sz="2400" dirty="0" smtClean="0">
                <a:solidFill>
                  <a:srgbClr val="000000"/>
                </a:solidFill>
              </a:rPr>
              <a:t>must assess client in NH and agree to </a:t>
            </a:r>
            <a:r>
              <a:rPr lang="en-US" altLang="en-US" sz="2400" dirty="0">
                <a:solidFill>
                  <a:srgbClr val="000000"/>
                </a:solidFill>
              </a:rPr>
              <a:t>enroll </a:t>
            </a:r>
            <a:r>
              <a:rPr lang="en-US" altLang="en-US" sz="2400" dirty="0" smtClean="0">
                <a:solidFill>
                  <a:srgbClr val="000000"/>
                </a:solidFill>
              </a:rPr>
              <a:t>her effective </a:t>
            </a:r>
            <a:r>
              <a:rPr lang="en-US" altLang="en-US" sz="2400" dirty="0">
                <a:solidFill>
                  <a:srgbClr val="000000"/>
                </a:solidFill>
              </a:rPr>
              <a:t>1</a:t>
            </a:r>
            <a:r>
              <a:rPr lang="en-US" altLang="en-US" sz="2400" baseline="30000" dirty="0">
                <a:solidFill>
                  <a:srgbClr val="000000"/>
                </a:solidFill>
              </a:rPr>
              <a:t>st</a:t>
            </a:r>
            <a:r>
              <a:rPr lang="en-US" altLang="en-US" sz="2400" dirty="0">
                <a:solidFill>
                  <a:srgbClr val="000000"/>
                </a:solidFill>
              </a:rPr>
              <a:t> of </a:t>
            </a:r>
            <a:r>
              <a:rPr lang="en-US" altLang="en-US" sz="2400" dirty="0" smtClean="0">
                <a:solidFill>
                  <a:srgbClr val="000000"/>
                </a:solidFill>
              </a:rPr>
              <a:t>next month.</a:t>
            </a:r>
          </a:p>
          <a:p>
            <a:pPr marL="615950" lvl="2" indent="-342900"/>
            <a:r>
              <a:rPr lang="en-US" altLang="en-US" sz="2200" dirty="0" smtClean="0">
                <a:solidFill>
                  <a:srgbClr val="000000"/>
                </a:solidFill>
              </a:rPr>
              <a:t>Plan must fax NYC </a:t>
            </a:r>
            <a:r>
              <a:rPr lang="en-US" altLang="en-US" sz="2200" b="1" dirty="0" smtClean="0">
                <a:solidFill>
                  <a:srgbClr val="000000"/>
                </a:solidFill>
              </a:rPr>
              <a:t>HCSP-3047b</a:t>
            </a:r>
            <a:r>
              <a:rPr lang="en-US" altLang="en-US" sz="2200" dirty="0" smtClean="0">
                <a:solidFill>
                  <a:srgbClr val="000000"/>
                </a:solidFill>
              </a:rPr>
              <a:t> </a:t>
            </a:r>
            <a:r>
              <a:rPr lang="en-US" sz="2400" dirty="0"/>
              <a:t>MLTC/NHED COVER </a:t>
            </a:r>
            <a:r>
              <a:rPr lang="en-US" sz="2400" dirty="0" smtClean="0"/>
              <a:t>SHEET with expected enrollment date + signed enrollment agreement. </a:t>
            </a:r>
          </a:p>
          <a:p>
            <a:pPr marL="615950" lvl="2" indent="-342900"/>
            <a:r>
              <a:rPr lang="en-US" sz="2400" dirty="0" smtClean="0"/>
              <a:t>NH must fax NYC </a:t>
            </a:r>
            <a:r>
              <a:rPr lang="en-US" sz="2400" b="1" dirty="0" smtClean="0"/>
              <a:t>MAP-259f</a:t>
            </a:r>
            <a:r>
              <a:rPr lang="en-US" sz="2400" dirty="0" smtClean="0"/>
              <a:t> Discharge Notice</a:t>
            </a:r>
          </a:p>
          <a:p>
            <a:pPr marL="457200" lvl="1" indent="-457200">
              <a:buFont typeface="+mj-lt"/>
              <a:buAutoNum type="arabicPeriod"/>
            </a:pPr>
            <a:r>
              <a:rPr lang="en-US" altLang="en-US" sz="2400" dirty="0" smtClean="0">
                <a:solidFill>
                  <a:srgbClr val="000000"/>
                </a:solidFill>
              </a:rPr>
              <a:t>HRA Home Care Services Program Medicaid unit must convert “code” from nursing home to community eligibility effective 1</a:t>
            </a:r>
            <a:r>
              <a:rPr lang="en-US" altLang="en-US" sz="2400" baseline="30000" dirty="0" smtClean="0">
                <a:solidFill>
                  <a:srgbClr val="000000"/>
                </a:solidFill>
              </a:rPr>
              <a:t>st</a:t>
            </a:r>
            <a:r>
              <a:rPr lang="en-US" altLang="en-US" sz="2400" dirty="0" smtClean="0">
                <a:solidFill>
                  <a:srgbClr val="000000"/>
                </a:solidFill>
              </a:rPr>
              <a:t> of next month</a:t>
            </a:r>
            <a:r>
              <a:rPr lang="en-US" altLang="en-US" sz="2400" dirty="0">
                <a:solidFill>
                  <a:srgbClr val="000000"/>
                </a:solidFill>
              </a:rPr>
              <a:t>. (929) 221-0849 </a:t>
            </a:r>
            <a:endParaRPr lang="en-US" altLang="en-US" sz="2400" dirty="0" smtClean="0">
              <a:solidFill>
                <a:srgbClr val="000000"/>
              </a:solidFill>
            </a:endParaRPr>
          </a:p>
          <a:p>
            <a:pPr marL="457200" lvl="1" indent="-457200">
              <a:buFont typeface="+mj-lt"/>
              <a:buAutoNum type="arabicPeriod"/>
            </a:pPr>
            <a:r>
              <a:rPr lang="en-US" altLang="en-US" sz="2400" dirty="0" smtClean="0">
                <a:solidFill>
                  <a:srgbClr val="000000"/>
                </a:solidFill>
              </a:rPr>
              <a:t>NH &amp; plan must </a:t>
            </a:r>
            <a:r>
              <a:rPr lang="en-US" altLang="en-US" sz="2400" dirty="0">
                <a:solidFill>
                  <a:srgbClr val="000000"/>
                </a:solidFill>
              </a:rPr>
              <a:t>arrange discharge on </a:t>
            </a:r>
            <a:r>
              <a:rPr lang="en-US" altLang="en-US" sz="2400" dirty="0" smtClean="0">
                <a:solidFill>
                  <a:srgbClr val="000000"/>
                </a:solidFill>
              </a:rPr>
              <a:t>1</a:t>
            </a:r>
            <a:r>
              <a:rPr lang="en-US" altLang="en-US" sz="2400" baseline="30000" dirty="0" smtClean="0">
                <a:solidFill>
                  <a:srgbClr val="000000"/>
                </a:solidFill>
              </a:rPr>
              <a:t>st</a:t>
            </a:r>
            <a:r>
              <a:rPr lang="en-US" altLang="en-US" sz="2400" dirty="0" smtClean="0">
                <a:solidFill>
                  <a:srgbClr val="000000"/>
                </a:solidFill>
              </a:rPr>
              <a:t> with MLTC plan starting services. If 1st of month on a weekend, or plan can’t start services on the 1</a:t>
            </a:r>
            <a:r>
              <a:rPr lang="en-US" altLang="en-US" sz="2400" baseline="30000" dirty="0" smtClean="0">
                <a:solidFill>
                  <a:srgbClr val="000000"/>
                </a:solidFill>
              </a:rPr>
              <a:t>st</a:t>
            </a:r>
            <a:r>
              <a:rPr lang="en-US" altLang="en-US" sz="2400" dirty="0" smtClean="0">
                <a:solidFill>
                  <a:srgbClr val="000000"/>
                </a:solidFill>
              </a:rPr>
              <a:t> , may be able to enroll on the 1</a:t>
            </a:r>
            <a:r>
              <a:rPr lang="en-US" altLang="en-US" sz="2400" baseline="30000" dirty="0" smtClean="0">
                <a:solidFill>
                  <a:srgbClr val="000000"/>
                </a:solidFill>
              </a:rPr>
              <a:t>st</a:t>
            </a:r>
            <a:r>
              <a:rPr lang="en-US" altLang="en-US" sz="2400" dirty="0" smtClean="0">
                <a:solidFill>
                  <a:srgbClr val="000000"/>
                </a:solidFill>
              </a:rPr>
              <a:t> but discharge a day or two later.  Plan would pay for NH care for those days.  </a:t>
            </a:r>
            <a:endParaRPr lang="en-US" altLang="en-US" sz="2400" baseline="30000" dirty="0">
              <a:solidFill>
                <a:srgbClr val="000000"/>
              </a:solidFill>
            </a:endParaRPr>
          </a:p>
          <a:p>
            <a:pPr marL="0" lvl="1" indent="0">
              <a:buNone/>
            </a:pPr>
            <a:endParaRPr lang="en-US" altLang="en-US" sz="2400" dirty="0">
              <a:solidFill>
                <a:srgbClr val="000000"/>
              </a:solidFill>
            </a:endParaRP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52</a:t>
            </a:fld>
            <a:endParaRPr lang="en-US"/>
          </a:p>
        </p:txBody>
      </p:sp>
    </p:spTree>
    <p:extLst>
      <p:ext uri="{BB962C8B-B14F-4D97-AF65-F5344CB8AC3E}">
        <p14:creationId xmlns:p14="http://schemas.microsoft.com/office/powerpoint/2010/main" val="193674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1b) </a:t>
            </a:r>
            <a:r>
              <a:rPr lang="en-US" dirty="0"/>
              <a:t>Spousal Impoverishment </a:t>
            </a:r>
            <a:r>
              <a:rPr lang="en-US" dirty="0" smtClean="0"/>
              <a:t>Budgeting</a:t>
            </a:r>
            <a:endParaRPr lang="en-US" dirty="0"/>
          </a:p>
        </p:txBody>
      </p:sp>
      <p:sp>
        <p:nvSpPr>
          <p:cNvPr id="3" name="Content Placeholder 2"/>
          <p:cNvSpPr>
            <a:spLocks noGrp="1"/>
          </p:cNvSpPr>
          <p:nvPr>
            <p:ph idx="1"/>
          </p:nvPr>
        </p:nvSpPr>
        <p:spPr>
          <a:xfrm>
            <a:off x="457200" y="1422400"/>
            <a:ext cx="8229600" cy="5054600"/>
          </a:xfrm>
        </p:spPr>
        <p:txBody>
          <a:bodyPr/>
          <a:lstStyle/>
          <a:p>
            <a:r>
              <a:rPr lang="en-US" sz="2000" dirty="0" smtClean="0"/>
              <a:t>Spousal impoverishment budgeting, previously only for nursing home and waiver programs, is now available to married couples where one spouse is in MLTC. </a:t>
            </a:r>
          </a:p>
          <a:p>
            <a:r>
              <a:rPr lang="en-US" sz="2000" dirty="0" smtClean="0"/>
              <a:t>If applicant has a </a:t>
            </a:r>
            <a:r>
              <a:rPr lang="en-US" sz="2000" b="1" dirty="0" smtClean="0"/>
              <a:t>community spouse</a:t>
            </a:r>
            <a:r>
              <a:rPr lang="en-US" sz="2000" dirty="0" smtClean="0"/>
              <a:t>, he/she may shelter up to $2,980/mo. (2015) of joint income (and up to $74,820 of assets).</a:t>
            </a:r>
          </a:p>
          <a:p>
            <a:r>
              <a:rPr lang="en-US" sz="2000" dirty="0" smtClean="0"/>
              <a:t>It works almost the same as for nursing home, but with some minor variations</a:t>
            </a:r>
            <a:r>
              <a:rPr lang="en-US" dirty="0" smtClean="0"/>
              <a:t>.</a:t>
            </a:r>
          </a:p>
          <a:p>
            <a:r>
              <a:rPr lang="en-US" dirty="0" smtClean="0"/>
              <a:t> See example of budget on next page. </a:t>
            </a: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53</a:t>
            </a:fld>
            <a:endParaRPr lang="en-US"/>
          </a:p>
        </p:txBody>
      </p:sp>
      <p:sp>
        <p:nvSpPr>
          <p:cNvPr id="5" name="TextBox 4"/>
          <p:cNvSpPr txBox="1"/>
          <p:nvPr/>
        </p:nvSpPr>
        <p:spPr>
          <a:xfrm>
            <a:off x="457200" y="5903893"/>
            <a:ext cx="6440550" cy="954107"/>
          </a:xfrm>
          <a:prstGeom prst="rect">
            <a:avLst/>
          </a:prstGeom>
          <a:noFill/>
        </p:spPr>
        <p:txBody>
          <a:bodyPr wrap="square" rtlCol="0" anchor="b" anchorCtr="0">
            <a:spAutoFit/>
          </a:bodyPr>
          <a:lstStyle/>
          <a:p>
            <a:r>
              <a:rPr lang="en-US" sz="1400" dirty="0" smtClean="0"/>
              <a:t> Use </a:t>
            </a:r>
            <a:r>
              <a:rPr lang="en-US" sz="1400" b="1" dirty="0" smtClean="0"/>
              <a:t>Request for </a:t>
            </a:r>
            <a:r>
              <a:rPr lang="en-US" sz="1400" b="1" dirty="0"/>
              <a:t>Assessment Form </a:t>
            </a:r>
            <a:r>
              <a:rPr lang="en-US" sz="1400" dirty="0" smtClean="0"/>
              <a:t>– at p. 9 of this update </a:t>
            </a:r>
            <a:r>
              <a:rPr lang="en-US" sz="1400" dirty="0" smtClean="0">
                <a:hlinkClick r:id="rId2"/>
              </a:rPr>
              <a:t>http</a:t>
            </a:r>
            <a:r>
              <a:rPr lang="en-US" sz="1400" dirty="0">
                <a:hlinkClick r:id="rId2"/>
              </a:rPr>
              <a:t>://</a:t>
            </a:r>
            <a:r>
              <a:rPr lang="en-US" sz="1400" dirty="0" smtClean="0">
                <a:hlinkClick r:id="rId2"/>
              </a:rPr>
              <a:t>www.health.ny.gov/health_care/medicaid/program/update/2014/mar14_mu.pdf</a:t>
            </a:r>
            <a:r>
              <a:rPr lang="en-US" sz="1400" dirty="0" smtClean="0"/>
              <a:t> .  </a:t>
            </a:r>
            <a:r>
              <a:rPr lang="en-US" sz="1400" b="1" dirty="0" smtClean="0"/>
              <a:t>Send to </a:t>
            </a:r>
            <a:r>
              <a:rPr lang="en-US" sz="1400" b="1" dirty="0"/>
              <a:t>HCSP Centralized Medicaid Eligibility Unit </a:t>
            </a:r>
            <a:endParaRPr lang="en-US" sz="1400" dirty="0"/>
          </a:p>
          <a:p>
            <a:r>
              <a:rPr lang="en-US" sz="1400" b="1" dirty="0" smtClean="0"/>
              <a:t>  </a:t>
            </a:r>
            <a:r>
              <a:rPr lang="en-US" sz="1400" b="1" dirty="0"/>
              <a:t>785 Atlantic Avenue, Brooklyn, NY 11238 </a:t>
            </a:r>
            <a:endParaRPr lang="en-US" sz="1400" dirty="0"/>
          </a:p>
        </p:txBody>
      </p:sp>
    </p:spTree>
    <p:extLst>
      <p:ext uri="{BB962C8B-B14F-4D97-AF65-F5344CB8AC3E}">
        <p14:creationId xmlns:p14="http://schemas.microsoft.com/office/powerpoint/2010/main" val="302775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Autofit/>
          </a:bodyPr>
          <a:lstStyle/>
          <a:p>
            <a:pPr eaLnBrk="1" hangingPunct="1">
              <a:defRPr/>
            </a:pPr>
            <a:r>
              <a:rPr lang="en-US" sz="2800" dirty="0" smtClean="0"/>
              <a:t>Example budget with spousal impoverishment</a:t>
            </a:r>
            <a:br>
              <a:rPr lang="en-US" sz="2800" dirty="0" smtClean="0"/>
            </a:br>
            <a:r>
              <a:rPr lang="en-US" sz="2800" dirty="0" smtClean="0"/>
              <a:t>  * Applicant  Spouse  -    $2,130/mo. Income   </a:t>
            </a:r>
            <a:br>
              <a:rPr lang="en-US" sz="2800" dirty="0" smtClean="0"/>
            </a:br>
            <a:r>
              <a:rPr lang="en-US" sz="2800" dirty="0" smtClean="0"/>
              <a:t>*  “Community Spouse” - $1,500/mo. income</a:t>
            </a:r>
          </a:p>
        </p:txBody>
      </p:sp>
      <p:graphicFrame>
        <p:nvGraphicFramePr>
          <p:cNvPr id="61443" name="Group 3"/>
          <p:cNvGraphicFramePr>
            <a:graphicFrameLocks noGrp="1"/>
          </p:cNvGraphicFramePr>
          <p:nvPr>
            <p:ph idx="1"/>
            <p:extLst>
              <p:ext uri="{D42A27DB-BD31-4B8C-83A1-F6EECF244321}">
                <p14:modId xmlns:p14="http://schemas.microsoft.com/office/powerpoint/2010/main" val="3434616692"/>
              </p:ext>
            </p:extLst>
          </p:nvPr>
        </p:nvGraphicFramePr>
        <p:xfrm>
          <a:off x="457200" y="1600200"/>
          <a:ext cx="8229600" cy="3971290"/>
        </p:xfrm>
        <a:graphic>
          <a:graphicData uri="http://schemas.openxmlformats.org/drawingml/2006/table">
            <a:tbl>
              <a:tblPr/>
              <a:tblGrid>
                <a:gridCol w="4114800"/>
                <a:gridCol w="4114800"/>
              </a:tblGrid>
              <a:tr h="720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Gross monthly income – Applicant</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$2,130</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Personal Needs Allowance (2015)</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- 384</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Community Spouse Monthly Income Allowance (CSMIA)</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tab pos="3935413" algn="dec"/>
                        </a:tabLst>
                      </a:pPr>
                      <a:r>
                        <a:rPr kumimoji="0" lang="en-US" sz="2000" b="0" i="0" u="none" strike="noStrike" cap="none" normalizeH="0" baseline="0" dirty="0" smtClean="0">
                          <a:ln>
                            <a:noFill/>
                          </a:ln>
                          <a:solidFill>
                            <a:schemeClr val="tx1"/>
                          </a:solidFill>
                          <a:effectLst/>
                          <a:latin typeface="Arial" charset="0"/>
                        </a:rPr>
                        <a:t>MMMNA ($2,980) - Otherwise Available Income of spouse ($1,500) =	- 1,480</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Health insurance premiums</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 (Medicare Part B)        - 105</a:t>
                      </a:r>
                    </a:p>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0"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err="1" smtClean="0">
                          <a:ln>
                            <a:noFill/>
                          </a:ln>
                          <a:solidFill>
                            <a:schemeClr val="tx1"/>
                          </a:solidFill>
                          <a:effectLst/>
                          <a:latin typeface="Arial" charset="0"/>
                        </a:rPr>
                        <a:t>Medigap</a:t>
                      </a:r>
                      <a:r>
                        <a:rPr kumimoji="0" lang="en-US" sz="2000" b="0" i="0" u="none" strike="noStrike" cap="none" normalizeH="0" baseline="0" dirty="0" smtClean="0">
                          <a:ln>
                            <a:noFill/>
                          </a:ln>
                          <a:solidFill>
                            <a:schemeClr val="tx1"/>
                          </a:solidFill>
                          <a:effectLst/>
                          <a:latin typeface="Arial" charset="0"/>
                        </a:rPr>
                        <a:t>)        - 161</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1" i="0" u="none" strike="noStrike" cap="none" normalizeH="0" baseline="0" dirty="0" smtClean="0">
                          <a:ln>
                            <a:noFill/>
                          </a:ln>
                          <a:solidFill>
                            <a:schemeClr val="tx1"/>
                          </a:solidFill>
                          <a:effectLst/>
                          <a:latin typeface="Arial" charset="0"/>
                        </a:rPr>
                        <a:t>Excess income</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Arial" charset="0"/>
                        <a:buNone/>
                        <a:tabLst/>
                      </a:pPr>
                      <a:r>
                        <a:rPr kumimoji="0" lang="en-US" sz="2000" b="1" i="0" u="none" strike="noStrike" cap="none" normalizeH="0" baseline="0" dirty="0" smtClean="0">
                          <a:ln>
                            <a:noFill/>
                          </a:ln>
                          <a:solidFill>
                            <a:schemeClr val="tx1"/>
                          </a:solidFill>
                          <a:effectLst/>
                          <a:latin typeface="Arial" charset="0"/>
                        </a:rPr>
                        <a:t>$0</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189BDA-35CA-4124-8A41-F17204E9A30E}" type="slidenum">
              <a:rPr lang="en-US" altLang="en-US">
                <a:solidFill>
                  <a:srgbClr val="FFFFFF"/>
                </a:solidFill>
              </a:rPr>
              <a:pPr eaLnBrk="1" hangingPunct="1"/>
              <a:t>54</a:t>
            </a:fld>
            <a:endParaRPr lang="en-US" altLang="en-US" dirty="0">
              <a:solidFill>
                <a:srgbClr val="FFFFFF"/>
              </a:solidFill>
            </a:endParaRPr>
          </a:p>
        </p:txBody>
      </p:sp>
      <p:pic>
        <p:nvPicPr>
          <p:cNvPr id="31746"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282" y="4922203"/>
            <a:ext cx="619435" cy="6492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5671954"/>
            <a:ext cx="8229600" cy="954107"/>
          </a:xfrm>
          <a:prstGeom prst="rect">
            <a:avLst/>
          </a:prstGeom>
          <a:solidFill>
            <a:schemeClr val="bg1"/>
          </a:solidFill>
        </p:spPr>
        <p:txBody>
          <a:bodyPr wrap="square" rtlCol="0" anchor="b" anchorCtr="0">
            <a:spAutoFit/>
          </a:bodyPr>
          <a:lstStyle/>
          <a:p>
            <a:r>
              <a:rPr lang="en-US" sz="1400" dirty="0"/>
              <a:t>N.Y. Dep’t of Health, </a:t>
            </a:r>
            <a:r>
              <a:rPr lang="en-US" sz="1400" dirty="0" smtClean="0"/>
              <a:t>Medicaid Update Vol. 30, No. 3 at 5-9 (March 2014); N.Y</a:t>
            </a:r>
            <a:r>
              <a:rPr lang="en-US" sz="1400" dirty="0"/>
              <a:t>. Dep’t of Health, </a:t>
            </a:r>
            <a:r>
              <a:rPr lang="en-US" sz="1400" cap="small" dirty="0" smtClean="0"/>
              <a:t>General Information System Message</a:t>
            </a:r>
            <a:r>
              <a:rPr lang="en-US" sz="1400" cap="small" dirty="0"/>
              <a:t>: Spousal Impoverishment Budgeting with Post-Eligibility Rules for Individuals Participating in a Home and Community-Based Waiver Program</a:t>
            </a:r>
            <a:r>
              <a:rPr lang="en-US" sz="1400" dirty="0"/>
              <a:t>, GIS 12 </a:t>
            </a:r>
            <a:r>
              <a:rPr lang="en-US" sz="1400" dirty="0" smtClean="0"/>
              <a:t>MA/013 (April 16, 2012); N.Y. Dep’t of Health, </a:t>
            </a:r>
            <a:r>
              <a:rPr lang="en-US" sz="1400" cap="small" dirty="0" smtClean="0"/>
              <a:t>Medicaid Reference Guide: Income </a:t>
            </a:r>
            <a:r>
              <a:rPr lang="en-US" sz="1400" dirty="0" smtClean="0"/>
              <a:t>at 278-282 (June 2010).</a:t>
            </a:r>
            <a:endParaRPr lang="en-US" sz="1400" dirty="0"/>
          </a:p>
        </p:txBody>
      </p:sp>
    </p:spTree>
    <p:extLst>
      <p:ext uri="{BB962C8B-B14F-4D97-AF65-F5344CB8AC3E}">
        <p14:creationId xmlns:p14="http://schemas.microsoft.com/office/powerpoint/2010/main" val="11435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250" fill="hold"/>
                                        <p:tgtEl>
                                          <p:spTgt spid="31746"/>
                                        </p:tgtEl>
                                        <p:attrNameLst>
                                          <p:attrName>ppt_x</p:attrName>
                                        </p:attrNameLst>
                                      </p:cBhvr>
                                      <p:tavLst>
                                        <p:tav tm="0">
                                          <p:val>
                                            <p:strVal val="0-#ppt_w/2"/>
                                          </p:val>
                                        </p:tav>
                                        <p:tav tm="100000">
                                          <p:val>
                                            <p:strVal val="#ppt_x"/>
                                          </p:val>
                                        </p:tav>
                                      </p:tavLst>
                                    </p:anim>
                                    <p:anim calcmode="lin" valueType="num">
                                      <p:cBhvr additive="base">
                                        <p:cTn id="8" dur="25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Spousal Impoverishment only available AFTER on Medicaid</a:t>
            </a:r>
            <a:endParaRPr lang="en-US" dirty="0"/>
          </a:p>
        </p:txBody>
      </p:sp>
      <p:sp>
        <p:nvSpPr>
          <p:cNvPr id="3" name="Content Placeholder 2"/>
          <p:cNvSpPr>
            <a:spLocks noGrp="1"/>
          </p:cNvSpPr>
          <p:nvPr>
            <p:ph idx="1"/>
          </p:nvPr>
        </p:nvSpPr>
        <p:spPr/>
        <p:txBody>
          <a:bodyPr/>
          <a:lstStyle/>
          <a:p>
            <a:r>
              <a:rPr lang="en-US" dirty="0" smtClean="0"/>
              <a:t>Spousal Impoverishment is a “post-eligibility” methodology. </a:t>
            </a:r>
          </a:p>
          <a:p>
            <a:r>
              <a:rPr lang="en-US" dirty="0" smtClean="0"/>
              <a:t>Married person must APPLY for Medicaid using regular community </a:t>
            </a:r>
            <a:r>
              <a:rPr lang="en-US" dirty="0"/>
              <a:t>M</a:t>
            </a:r>
            <a:r>
              <a:rPr lang="en-US" dirty="0" smtClean="0"/>
              <a:t>edicaid rules.  </a:t>
            </a:r>
          </a:p>
          <a:p>
            <a:pPr lvl="1"/>
            <a:r>
              <a:rPr lang="en-US" dirty="0" smtClean="0"/>
              <a:t>This would require use of </a:t>
            </a:r>
            <a:r>
              <a:rPr lang="en-US" b="1" dirty="0" smtClean="0"/>
              <a:t>SPOUSAL REFUSAL </a:t>
            </a:r>
            <a:r>
              <a:rPr lang="en-US" dirty="0" smtClean="0"/>
              <a:t>if spouse’s income would create a large </a:t>
            </a:r>
            <a:r>
              <a:rPr lang="en-US" dirty="0" err="1" smtClean="0"/>
              <a:t>spenddown</a:t>
            </a:r>
            <a:r>
              <a:rPr lang="en-US" dirty="0" smtClean="0"/>
              <a:t>, or if spouse’s assets disqualify the applicant spouse from Medicaid. </a:t>
            </a:r>
          </a:p>
          <a:p>
            <a:pPr lvl="1"/>
            <a:r>
              <a:rPr lang="en-US" dirty="0" smtClean="0"/>
              <a:t>The applicant may have a high spend-down using regular community Medicaid rules.  In the example on the previous slide, even if the “community spouse” did a spousal refusal, so that $1,500/month income isn’t counted, the Applicant’s Spouse’s income of  $2,130 would create a high </a:t>
            </a:r>
            <a:r>
              <a:rPr lang="en-US" dirty="0" err="1" smtClean="0"/>
              <a:t>spenddown</a:t>
            </a:r>
            <a:r>
              <a:rPr lang="en-US" dirty="0" smtClean="0"/>
              <a:t>.   But just for one month, because right after she enrolls in an MLTC plan, she can request Spousal Impoverishment budgeting and will have NO </a:t>
            </a:r>
            <a:r>
              <a:rPr lang="en-US" dirty="0" err="1" smtClean="0"/>
              <a:t>spenddown</a:t>
            </a:r>
            <a:r>
              <a:rPr lang="en-US" dirty="0" smtClean="0"/>
              <a:t>.</a:t>
            </a:r>
          </a:p>
          <a:p>
            <a:pPr lvl="1"/>
            <a:r>
              <a:rPr lang="en-US" dirty="0" smtClean="0"/>
              <a:t>A pooled trust wouldn’t be worth the trouble. </a:t>
            </a:r>
          </a:p>
          <a:p>
            <a:endParaRPr lang="en-US" dirty="0"/>
          </a:p>
        </p:txBody>
      </p:sp>
      <p:sp>
        <p:nvSpPr>
          <p:cNvPr id="4" name="Slide Number Placeholder 3"/>
          <p:cNvSpPr>
            <a:spLocks noGrp="1"/>
          </p:cNvSpPr>
          <p:nvPr>
            <p:ph type="sldNum" sz="quarter" idx="12"/>
          </p:nvPr>
        </p:nvSpPr>
        <p:spPr/>
        <p:txBody>
          <a:bodyPr/>
          <a:lstStyle/>
          <a:p>
            <a:pPr>
              <a:defRPr/>
            </a:pPr>
            <a:fld id="{FA9DE49B-3CFF-48D3-956C-AFE0666D0030}" type="slidenum">
              <a:rPr lang="en-US" smtClean="0"/>
              <a:pPr>
                <a:defRPr/>
              </a:pPr>
              <a:t>55</a:t>
            </a:fld>
            <a:endParaRPr lang="en-US" dirty="0"/>
          </a:p>
        </p:txBody>
      </p:sp>
    </p:spTree>
    <p:extLst>
      <p:ext uri="{BB962C8B-B14F-4D97-AF65-F5344CB8AC3E}">
        <p14:creationId xmlns:p14="http://schemas.microsoft.com/office/powerpoint/2010/main" val="11766779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18" y="533400"/>
            <a:ext cx="8483600" cy="990600"/>
          </a:xfrm>
        </p:spPr>
        <p:txBody>
          <a:bodyPr>
            <a:noAutofit/>
          </a:bodyPr>
          <a:lstStyle/>
          <a:p>
            <a:r>
              <a:rPr lang="en-US" sz="3200" dirty="0" smtClean="0"/>
              <a:t>Hot issue  – May a married MLTC enrollee use a pooled trust?  </a:t>
            </a:r>
            <a:endParaRPr lang="en-US" sz="3200" dirty="0"/>
          </a:p>
        </p:txBody>
      </p:sp>
      <p:sp>
        <p:nvSpPr>
          <p:cNvPr id="3" name="Content Placeholder 2"/>
          <p:cNvSpPr>
            <a:spLocks noGrp="1"/>
          </p:cNvSpPr>
          <p:nvPr>
            <p:ph idx="1"/>
          </p:nvPr>
        </p:nvSpPr>
        <p:spPr>
          <a:xfrm>
            <a:off x="457200" y="1394691"/>
            <a:ext cx="8229600" cy="5082309"/>
          </a:xfrm>
        </p:spPr>
        <p:txBody>
          <a:bodyPr/>
          <a:lstStyle/>
          <a:p>
            <a:pPr lvl="1"/>
            <a:r>
              <a:rPr lang="en-US" sz="2300" dirty="0" smtClean="0"/>
              <a:t>In 2013, a married MLTC enrollee could choose either spousal impoverishment rules </a:t>
            </a:r>
            <a:r>
              <a:rPr lang="en-US" sz="2300" i="1" dirty="0" smtClean="0"/>
              <a:t>or </a:t>
            </a:r>
            <a:r>
              <a:rPr lang="en-US" sz="2300" dirty="0" smtClean="0"/>
              <a:t>use  community budgeting– with a pooled trust -- as a household of one</a:t>
            </a:r>
          </a:p>
          <a:p>
            <a:pPr lvl="1"/>
            <a:r>
              <a:rPr lang="en-US" sz="2300" dirty="0" smtClean="0"/>
              <a:t>This allowed enrollees to choose  community budgeting with pooled trust if better; i.e.  if community spouse had her own income over $2980, applicant couldn’t give her part of his own income as a spousal allowance – has a spend-down.    </a:t>
            </a:r>
          </a:p>
          <a:p>
            <a:pPr lvl="1"/>
            <a:r>
              <a:rPr lang="en-US" sz="2300" dirty="0" smtClean="0"/>
              <a:t>8/5/14 - DOH issued a GIS making spousal impoverishment rules mandatory, and eliminating the option of a pooled trust for MLTC enrollees.   Suffolk County </a:t>
            </a:r>
            <a:r>
              <a:rPr lang="en-US" sz="2300" dirty="0" err="1" smtClean="0"/>
              <a:t>rebudgeted</a:t>
            </a:r>
            <a:r>
              <a:rPr lang="en-US" sz="2300" dirty="0" smtClean="0"/>
              <a:t> all couples! </a:t>
            </a:r>
          </a:p>
          <a:p>
            <a:pPr lvl="1"/>
            <a:r>
              <a:rPr lang="en-US" sz="2300" dirty="0" smtClean="0"/>
              <a:t>11/3/14 – DOH rescinded 8/5/14 GIS and issued new </a:t>
            </a:r>
            <a:r>
              <a:rPr lang="en-US" sz="2400" dirty="0"/>
              <a:t>GIS 14 </a:t>
            </a:r>
            <a:r>
              <a:rPr lang="en-US" sz="2400" dirty="0" smtClean="0"/>
              <a:t>MA/025  </a:t>
            </a:r>
            <a:r>
              <a:rPr lang="en-US" sz="2400" b="1" dirty="0" smtClean="0"/>
              <a:t>– but stay tuned! </a:t>
            </a:r>
            <a:r>
              <a:rPr lang="en-US" sz="2400" dirty="0" smtClean="0"/>
              <a:t>Pending CMS clarification</a:t>
            </a:r>
            <a:r>
              <a:rPr lang="en-US" sz="2400" b="1" dirty="0" smtClean="0"/>
              <a:t>. </a:t>
            </a:r>
            <a:r>
              <a:rPr lang="en-US" sz="2300" dirty="0" smtClean="0"/>
              <a:t> </a:t>
            </a:r>
          </a:p>
        </p:txBody>
      </p:sp>
      <p:sp>
        <p:nvSpPr>
          <p:cNvPr id="8" name="Slide Number Placeholder 1"/>
          <p:cNvSpPr>
            <a:spLocks noGrp="1"/>
          </p:cNvSpPr>
          <p:nvPr>
            <p:ph type="sldNum" sz="quarter" idx="12"/>
          </p:nvPr>
        </p:nvSpPr>
        <p:spPr bwMode="auto">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189BDA-35CA-4124-8A41-F17204E9A30E}" type="slidenum">
              <a:rPr lang="en-US" altLang="en-US">
                <a:solidFill>
                  <a:srgbClr val="FFFFFF"/>
                </a:solidFill>
              </a:rPr>
              <a:pPr eaLnBrk="1" hangingPunct="1"/>
              <a:t>56</a:t>
            </a:fld>
            <a:endParaRPr lang="en-US" altLang="en-US" dirty="0">
              <a:solidFill>
                <a:srgbClr val="FFFFFF"/>
              </a:solidFill>
            </a:endParaRPr>
          </a:p>
        </p:txBody>
      </p:sp>
      <p:sp>
        <p:nvSpPr>
          <p:cNvPr id="5" name="TextBox 4"/>
          <p:cNvSpPr txBox="1"/>
          <p:nvPr/>
        </p:nvSpPr>
        <p:spPr>
          <a:xfrm>
            <a:off x="457198" y="6107668"/>
            <a:ext cx="6540489" cy="738664"/>
          </a:xfrm>
          <a:prstGeom prst="rect">
            <a:avLst/>
          </a:prstGeom>
          <a:noFill/>
        </p:spPr>
        <p:txBody>
          <a:bodyPr wrap="square" rtlCol="0" anchor="b" anchorCtr="0">
            <a:spAutoFit/>
          </a:bodyPr>
          <a:lstStyle/>
          <a:p>
            <a:r>
              <a:rPr lang="en-US" sz="1400" dirty="0" smtClean="0"/>
              <a:t>N.Y</a:t>
            </a:r>
            <a:r>
              <a:rPr lang="en-US" sz="1400" dirty="0"/>
              <a:t>. Dep’t of Health, </a:t>
            </a:r>
            <a:r>
              <a:rPr lang="en-US" sz="1400" cap="small" dirty="0" smtClean="0"/>
              <a:t>General Information System Message</a:t>
            </a:r>
            <a:r>
              <a:rPr lang="en-US" sz="1400" cap="small" dirty="0"/>
              <a:t>: </a:t>
            </a:r>
            <a:r>
              <a:rPr lang="en-US" sz="1400" cap="small" dirty="0" smtClean="0"/>
              <a:t> </a:t>
            </a:r>
            <a:r>
              <a:rPr lang="en-US" sz="1400" cap="small" dirty="0"/>
              <a:t>Spousal Impoverishment Budgeting with </a:t>
            </a:r>
            <a:r>
              <a:rPr lang="en-US" sz="1400" cap="small" dirty="0" smtClean="0"/>
              <a:t>Post Eligibility Rules Under the </a:t>
            </a:r>
            <a:r>
              <a:rPr lang="en-US" sz="1400" cap="small" dirty="0"/>
              <a:t>Affordable Care </a:t>
            </a:r>
            <a:r>
              <a:rPr lang="en-US" sz="1400" cap="small" dirty="0" smtClean="0"/>
              <a:t>Act- GIS 14 MA/25 (Nov. 3, 2014).</a:t>
            </a:r>
            <a:endParaRPr lang="en-US" sz="1400" cap="small" dirty="0"/>
          </a:p>
        </p:txBody>
      </p:sp>
    </p:spTree>
    <p:extLst>
      <p:ext uri="{BB962C8B-B14F-4D97-AF65-F5344CB8AC3E}">
        <p14:creationId xmlns:p14="http://schemas.microsoft.com/office/powerpoint/2010/main" val="2693608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01931"/>
          </a:xfrm>
        </p:spPr>
        <p:txBody>
          <a:bodyPr>
            <a:normAutofit fontScale="90000"/>
          </a:bodyPr>
          <a:lstStyle/>
          <a:p>
            <a:r>
              <a:rPr lang="en-US" dirty="0" smtClean="0"/>
              <a:t>Dealing with Spend-down – Enrollment Delays</a:t>
            </a:r>
            <a:endParaRPr lang="en-US" dirty="0"/>
          </a:p>
        </p:txBody>
      </p:sp>
      <p:sp>
        <p:nvSpPr>
          <p:cNvPr id="3" name="Content Placeholder 2"/>
          <p:cNvSpPr>
            <a:spLocks noGrp="1"/>
          </p:cNvSpPr>
          <p:nvPr>
            <p:ph idx="1"/>
          </p:nvPr>
        </p:nvSpPr>
        <p:spPr>
          <a:xfrm>
            <a:off x="457200" y="1182255"/>
            <a:ext cx="8229600" cy="5294745"/>
          </a:xfrm>
        </p:spPr>
        <p:txBody>
          <a:bodyPr/>
          <a:lstStyle/>
          <a:p>
            <a:r>
              <a:rPr lang="en-US" sz="2000" dirty="0" smtClean="0"/>
              <a:t>See handout on Spend-down Tips.  Since we advise NOT to submit pooled trust with application, because of delays, and you can’t get Spousal Impoverishment protections initially, client will have a spend-down at first. If plan refuses to  assess and/or enroll client because code says Not Eligible: </a:t>
            </a:r>
          </a:p>
          <a:p>
            <a:pPr lvl="1"/>
            <a:r>
              <a:rPr lang="en-US" sz="2000" dirty="0"/>
              <a:t>Give the plan a copy of the </a:t>
            </a:r>
            <a:r>
              <a:rPr lang="en-US" sz="2000" b="1" dirty="0"/>
              <a:t>notice</a:t>
            </a:r>
            <a:r>
              <a:rPr lang="en-US" sz="2000" dirty="0"/>
              <a:t> approving Medicaid.  </a:t>
            </a:r>
          </a:p>
          <a:p>
            <a:pPr lvl="1"/>
            <a:r>
              <a:rPr lang="en-US" sz="2000" dirty="0"/>
              <a:t>Give </a:t>
            </a:r>
            <a:r>
              <a:rPr lang="en-US" sz="2000" dirty="0" smtClean="0"/>
              <a:t>the </a:t>
            </a:r>
            <a:r>
              <a:rPr lang="en-US" sz="2000" dirty="0"/>
              <a:t>plan the </a:t>
            </a:r>
            <a:r>
              <a:rPr lang="en-US" sz="2000" b="1" dirty="0"/>
              <a:t>HRA HCSP FAQ</a:t>
            </a:r>
            <a:r>
              <a:rPr lang="en-US" sz="2000" dirty="0"/>
              <a:t> dated Nov. 13, 2013  (copy </a:t>
            </a:r>
            <a:r>
              <a:rPr lang="en-US" sz="2000" dirty="0" smtClean="0"/>
              <a:t> in handout </a:t>
            </a:r>
            <a:r>
              <a:rPr lang="en-US" sz="2000" dirty="0"/>
              <a:t>and posted at </a:t>
            </a:r>
            <a:r>
              <a:rPr lang="en-US" sz="2000" u="sng" dirty="0">
                <a:hlinkClick r:id="rId2"/>
              </a:rPr>
              <a:t>http://www.wnylc.com/health/download/449/</a:t>
            </a:r>
            <a:r>
              <a:rPr lang="en-US" sz="2000" dirty="0"/>
              <a:t> ) </a:t>
            </a:r>
          </a:p>
          <a:p>
            <a:pPr lvl="1"/>
            <a:r>
              <a:rPr lang="en-US" sz="2000" dirty="0"/>
              <a:t>Tell the plan it must fax a </a:t>
            </a:r>
            <a:r>
              <a:rPr lang="en-US" sz="2000" b="1" dirty="0"/>
              <a:t>MAP Medicaid Cover Sheet Form </a:t>
            </a:r>
            <a:r>
              <a:rPr lang="en-US" sz="2000" b="1" dirty="0" smtClean="0"/>
              <a:t>HCSP-3047a </a:t>
            </a:r>
            <a:r>
              <a:rPr lang="en-US" sz="2000" dirty="0" smtClean="0"/>
              <a:t>(MLTC/PRU Cover Sheet a/k/a “</a:t>
            </a:r>
            <a:r>
              <a:rPr lang="en-US" sz="2000" b="1" dirty="0" smtClean="0"/>
              <a:t>CONVERSION </a:t>
            </a:r>
            <a:r>
              <a:rPr lang="en-US" sz="2000" b="1" dirty="0"/>
              <a:t>FORM</a:t>
            </a:r>
            <a:r>
              <a:rPr lang="en-US" sz="2000" b="1" dirty="0" smtClean="0"/>
              <a:t>”)(updated 1/26/2015)  </a:t>
            </a:r>
            <a:r>
              <a:rPr lang="en-US" sz="2000" dirty="0"/>
              <a:t>to the </a:t>
            </a:r>
            <a:r>
              <a:rPr lang="en-US" sz="2000" b="1" dirty="0"/>
              <a:t>HRA HCSP MLTC Provider Relations Unit</a:t>
            </a:r>
            <a:r>
              <a:rPr lang="en-US" sz="2000" dirty="0"/>
              <a:t>, requesting that the </a:t>
            </a:r>
            <a:r>
              <a:rPr lang="en-US" sz="2000" dirty="0" smtClean="0"/>
              <a:t>eligibility code </a:t>
            </a:r>
            <a:r>
              <a:rPr lang="en-US" sz="2000" dirty="0"/>
              <a:t>be changed.  </a:t>
            </a:r>
          </a:p>
          <a:p>
            <a:r>
              <a:rPr lang="en-US" sz="2000" dirty="0" smtClean="0"/>
              <a:t>    TEL: </a:t>
            </a:r>
            <a:r>
              <a:rPr lang="en-US" sz="2000" dirty="0"/>
              <a:t>(929) 221-2427                  Fax:  (718) </a:t>
            </a:r>
            <a:r>
              <a:rPr lang="en-US" sz="2000" dirty="0" smtClean="0"/>
              <a:t>636-7848  - copy attached and  </a:t>
            </a:r>
            <a:br>
              <a:rPr lang="en-US" sz="2000" dirty="0" smtClean="0"/>
            </a:br>
            <a:r>
              <a:rPr lang="en-US" sz="2000" dirty="0" smtClean="0"/>
              <a:t>    posted at  </a:t>
            </a:r>
            <a:r>
              <a:rPr lang="en-US" sz="2000" u="sng" dirty="0" smtClean="0">
                <a:hlinkClick r:id="rId3"/>
              </a:rPr>
              <a:t>http</a:t>
            </a:r>
            <a:r>
              <a:rPr lang="en-US" sz="2000" u="sng" dirty="0">
                <a:hlinkClick r:id="rId3"/>
              </a:rPr>
              <a:t>://www.wnylc.com/health/download/450</a:t>
            </a:r>
            <a:r>
              <a:rPr lang="en-US" sz="2000" u="sng" dirty="0" smtClean="0">
                <a:hlinkClick r:id="rId3"/>
              </a:rPr>
              <a:t>/</a:t>
            </a:r>
            <a:r>
              <a:rPr lang="en-US" sz="2000" dirty="0" smtClean="0"/>
              <a:t>.</a:t>
            </a:r>
          </a:p>
          <a:p>
            <a:pPr marL="342900" indent="-342900">
              <a:buFont typeface="Arial" panose="020B0604020202020204" pitchFamily="34" charset="0"/>
              <a:buChar char="•"/>
            </a:pPr>
            <a:r>
              <a:rPr lang="en-US" sz="2000" dirty="0" smtClean="0"/>
              <a:t>DO NOT use “pay-in.”  Causes problems. </a:t>
            </a:r>
          </a:p>
          <a:p>
            <a:r>
              <a:rPr lang="en-US" sz="2000" dirty="0" smtClean="0"/>
              <a:t>Gets complicated if you want to access CHHA pending MLTC</a:t>
            </a:r>
            <a:br>
              <a:rPr lang="en-US" sz="2000" dirty="0" smtClean="0"/>
            </a:br>
            <a:r>
              <a:rPr lang="en-US" sz="2000" dirty="0" smtClean="0"/>
              <a:t>enrollment.   You will need to get codes changed…</a:t>
            </a:r>
            <a:endParaRPr lang="en-US" sz="2000" dirty="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57</a:t>
            </a:fld>
            <a:endParaRPr lang="en-US"/>
          </a:p>
        </p:txBody>
      </p:sp>
    </p:spTree>
    <p:extLst>
      <p:ext uri="{BB962C8B-B14F-4D97-AF65-F5344CB8AC3E}">
        <p14:creationId xmlns:p14="http://schemas.microsoft.com/office/powerpoint/2010/main" val="811532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defRPr/>
            </a:pPr>
            <a:r>
              <a:rPr lang="en-US" dirty="0" smtClean="0"/>
              <a:t>NAVIGATING MLTC</a:t>
            </a:r>
            <a:endParaRPr lang="en-US" dirty="0"/>
          </a:p>
        </p:txBody>
      </p:sp>
      <p:sp>
        <p:nvSpPr>
          <p:cNvPr id="6" name="Subtitle 5"/>
          <p:cNvSpPr>
            <a:spLocks noGrp="1"/>
          </p:cNvSpPr>
          <p:nvPr>
            <p:ph type="subTitle" idx="1"/>
          </p:nvPr>
        </p:nvSpPr>
        <p:spPr>
          <a:xfrm>
            <a:off x="685800" y="4449763"/>
            <a:ext cx="7772400" cy="1752600"/>
          </a:xfrm>
        </p:spPr>
        <p:txBody>
          <a:bodyPr/>
          <a:lstStyle/>
          <a:p>
            <a:pPr marL="688975" indent="-457200">
              <a:buFont typeface="Arial"/>
              <a:buChar char="•"/>
              <a:defRPr/>
            </a:pPr>
            <a:r>
              <a:rPr lang="en-US" dirty="0" smtClean="0">
                <a:solidFill>
                  <a:schemeClr val="tx1"/>
                </a:solidFill>
              </a:rPr>
              <a:t>Service Authorizations, Concurrent Review</a:t>
            </a:r>
            <a:endParaRPr lang="en-US" dirty="0"/>
          </a:p>
          <a:p>
            <a:pPr marL="688975" indent="-457200">
              <a:buFont typeface="Arial"/>
              <a:buChar char="•"/>
              <a:defRPr/>
            </a:pPr>
            <a:r>
              <a:rPr lang="en-US" dirty="0" smtClean="0"/>
              <a:t>Grievances and Appeals</a:t>
            </a:r>
          </a:p>
        </p:txBody>
      </p:sp>
      <p:sp>
        <p:nvSpPr>
          <p:cNvPr id="94213" name="TextBox 6"/>
          <p:cNvSpPr txBox="1">
            <a:spLocks noChangeArrowheads="1"/>
          </p:cNvSpPr>
          <p:nvPr/>
        </p:nvSpPr>
        <p:spPr bwMode="auto">
          <a:xfrm>
            <a:off x="804862" y="6001079"/>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2000" dirty="0"/>
              <a:t>Model MLTC Contract – download </a:t>
            </a:r>
            <a:r>
              <a:rPr lang="en-US" altLang="en-US" sz="2000" dirty="0" smtClean="0"/>
              <a:t>at</a:t>
            </a:r>
            <a:br>
              <a:rPr lang="en-US" altLang="en-US" sz="2000" dirty="0" smtClean="0"/>
            </a:br>
            <a:r>
              <a:rPr lang="en-US" sz="2000" dirty="0" smtClean="0"/>
              <a:t>http</a:t>
            </a:r>
            <a:r>
              <a:rPr lang="en-US" sz="2000" dirty="0"/>
              <a:t>://</a:t>
            </a:r>
            <a:r>
              <a:rPr lang="en-US" sz="2000" dirty="0" err="1"/>
              <a:t>is.gd</a:t>
            </a:r>
            <a:r>
              <a:rPr lang="en-US" sz="2000" dirty="0"/>
              <a:t>/</a:t>
            </a:r>
            <a:r>
              <a:rPr lang="en-US" sz="2000" dirty="0" err="1"/>
              <a:t>NY_MLTC_contract</a:t>
            </a:r>
            <a:endParaRPr lang="en-US" altLang="en-US" sz="2000" dirty="0"/>
          </a:p>
        </p:txBody>
      </p:sp>
      <p:sp>
        <p:nvSpPr>
          <p:cNvPr id="2" name="Slide Number Placeholder 1"/>
          <p:cNvSpPr>
            <a:spLocks noGrp="1"/>
          </p:cNvSpPr>
          <p:nvPr>
            <p:ph type="sldNum" sz="quarter" idx="12"/>
          </p:nvPr>
        </p:nvSpPr>
        <p:spPr/>
        <p:txBody>
          <a:bodyPr/>
          <a:lstStyle/>
          <a:p>
            <a:pPr>
              <a:defRPr/>
            </a:pPr>
            <a:fld id="{E2E29021-0CE2-4EE5-9729-28C4C015C018}" type="slidenum">
              <a:rPr lang="en-US" smtClean="0"/>
              <a:pPr>
                <a:defRPr/>
              </a:pPr>
              <a:t>58</a:t>
            </a:fld>
            <a:endParaRPr lang="en-US" dirty="0"/>
          </a:p>
        </p:txBody>
      </p:sp>
    </p:spTree>
    <p:extLst>
      <p:ext uri="{BB962C8B-B14F-4D97-AF65-F5344CB8AC3E}">
        <p14:creationId xmlns:p14="http://schemas.microsoft.com/office/powerpoint/2010/main" val="13280913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0000"/>
          </a:bodyPr>
          <a:lstStyle/>
          <a:p>
            <a:pPr algn="ctr">
              <a:defRPr/>
            </a:pPr>
            <a:r>
              <a:rPr lang="en-US" dirty="0" smtClean="0"/>
              <a:t>Requesting Services:</a:t>
            </a:r>
            <a:br>
              <a:rPr lang="en-US" dirty="0" smtClean="0"/>
            </a:br>
            <a:r>
              <a:rPr lang="en-US" dirty="0" smtClean="0"/>
              <a:t>Terminology</a:t>
            </a:r>
          </a:p>
        </p:txBody>
      </p:sp>
      <p:sp>
        <p:nvSpPr>
          <p:cNvPr id="95235" name="Rectangle 3"/>
          <p:cNvSpPr>
            <a:spLocks noGrp="1"/>
          </p:cNvSpPr>
          <p:nvPr>
            <p:ph type="body" idx="4294967295"/>
          </p:nvPr>
        </p:nvSpPr>
        <p:spPr/>
        <p:txBody>
          <a:bodyPr/>
          <a:lstStyle/>
          <a:p>
            <a:pPr marL="454025" lvl="1" indent="-452438">
              <a:spcBef>
                <a:spcPts val="200"/>
              </a:spcBef>
            </a:pPr>
            <a:r>
              <a:rPr lang="en-US" altLang="en-US" sz="2300" b="1" dirty="0" smtClean="0"/>
              <a:t>“Prior Authorization”</a:t>
            </a:r>
          </a:p>
          <a:p>
            <a:pPr marL="684213" lvl="2" indent="-228600">
              <a:spcBef>
                <a:spcPts val="200"/>
              </a:spcBef>
            </a:pPr>
            <a:r>
              <a:rPr lang="en-US" altLang="en-US" sz="2300" dirty="0" smtClean="0"/>
              <a:t>Asking the plan for a </a:t>
            </a:r>
            <a:r>
              <a:rPr lang="en-US" altLang="en-US" sz="2300" u="sng" dirty="0" smtClean="0"/>
              <a:t>new service</a:t>
            </a:r>
            <a:r>
              <a:rPr lang="en-US" altLang="en-US" sz="2300" dirty="0" smtClean="0"/>
              <a:t>, whether for a new authorization period or in an existing authorization period, OR</a:t>
            </a:r>
          </a:p>
          <a:p>
            <a:pPr marL="684213" lvl="2" indent="-228600">
              <a:spcBef>
                <a:spcPts val="200"/>
              </a:spcBef>
            </a:pPr>
            <a:r>
              <a:rPr lang="en-US" altLang="en-US" sz="2300" dirty="0" smtClean="0"/>
              <a:t>Asking the plan to </a:t>
            </a:r>
            <a:r>
              <a:rPr lang="en-US" altLang="en-US" sz="2300" u="sng" dirty="0" smtClean="0"/>
              <a:t>change a service</a:t>
            </a:r>
            <a:r>
              <a:rPr lang="en-US" altLang="en-US" sz="2300" dirty="0" smtClean="0"/>
              <a:t> in the plan of care for a </a:t>
            </a:r>
            <a:r>
              <a:rPr lang="en-US" altLang="en-US" sz="2300" u="sng" dirty="0" smtClean="0"/>
              <a:t>new authorization period</a:t>
            </a:r>
          </a:p>
          <a:p>
            <a:pPr marL="684213" lvl="2" indent="-228600">
              <a:spcBef>
                <a:spcPts val="200"/>
              </a:spcBef>
            </a:pPr>
            <a:r>
              <a:rPr lang="en-US" altLang="ja-JP" sz="2300" b="1" dirty="0" smtClean="0"/>
              <a:t>Consumer or Provider </a:t>
            </a:r>
            <a:r>
              <a:rPr lang="en-US" altLang="ja-JP" sz="2300" dirty="0" smtClean="0"/>
              <a:t>can make the request</a:t>
            </a:r>
          </a:p>
          <a:p>
            <a:pPr marL="454025" lvl="1" indent="-452438">
              <a:spcBef>
                <a:spcPts val="1000"/>
              </a:spcBef>
            </a:pPr>
            <a:r>
              <a:rPr lang="en-US" altLang="en-US" sz="2300" b="1" dirty="0" smtClean="0"/>
              <a:t>“Concurrent Review” – increase in home care hours </a:t>
            </a:r>
          </a:p>
          <a:p>
            <a:pPr marL="684213" lvl="2" indent="-228600">
              <a:spcBef>
                <a:spcPts val="200"/>
              </a:spcBef>
            </a:pPr>
            <a:r>
              <a:rPr lang="en-US" altLang="en-US" sz="2300" dirty="0" smtClean="0"/>
              <a:t>Asking the plan for </a:t>
            </a:r>
            <a:r>
              <a:rPr lang="en-US" altLang="en-US" sz="2300" u="sng" dirty="0" smtClean="0"/>
              <a:t>additional services</a:t>
            </a:r>
            <a:r>
              <a:rPr lang="en-US" altLang="en-US" sz="2300" dirty="0" smtClean="0"/>
              <a:t> (i.e., more of the same)  that are </a:t>
            </a:r>
            <a:r>
              <a:rPr lang="en-US" altLang="en-US" sz="2300" u="sng" dirty="0" smtClean="0"/>
              <a:t>currently authorized</a:t>
            </a:r>
            <a:r>
              <a:rPr lang="en-US" altLang="en-US" sz="2300" dirty="0" smtClean="0"/>
              <a:t> in the plan of care; or</a:t>
            </a:r>
          </a:p>
          <a:p>
            <a:pPr marL="684213" lvl="2" indent="-228600">
              <a:spcBef>
                <a:spcPts val="200"/>
              </a:spcBef>
            </a:pPr>
            <a:r>
              <a:rPr lang="en-US" altLang="en-US" sz="2300" dirty="0" smtClean="0"/>
              <a:t>Medicaid covered home health care services following an inpatient admission.</a:t>
            </a:r>
          </a:p>
        </p:txBody>
      </p:sp>
      <p:sp>
        <p:nvSpPr>
          <p:cNvPr id="5" name="Text Box 17"/>
          <p:cNvSpPr txBox="1">
            <a:spLocks noChangeArrowheads="1"/>
          </p:cNvSpPr>
          <p:nvPr/>
        </p:nvSpPr>
        <p:spPr bwMode="auto">
          <a:xfrm>
            <a:off x="457200" y="6262688"/>
            <a:ext cx="700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800" u="sng" dirty="0">
                <a:solidFill>
                  <a:srgbClr val="39639D"/>
                </a:solidFill>
                <a:ea typeface="ＭＳ Ｐゴシック" charset="-128"/>
              </a:rPr>
              <a:t>Model Contract</a:t>
            </a:r>
            <a:r>
              <a:rPr lang="en-US" sz="1800" dirty="0">
                <a:solidFill>
                  <a:srgbClr val="39639D"/>
                </a:solidFill>
                <a:ea typeface="ＭＳ Ｐゴシック" charset="-128"/>
              </a:rPr>
              <a:t>, Appendix K, </a:t>
            </a:r>
            <a:r>
              <a:rPr lang="en-US" sz="1800" dirty="0" smtClean="0">
                <a:solidFill>
                  <a:srgbClr val="39639D"/>
                </a:solidFill>
                <a:ea typeface="ＭＳ Ｐゴシック" charset="-128"/>
                <a:cs typeface="Arial" charset="0"/>
              </a:rPr>
              <a:t>at p</a:t>
            </a:r>
            <a:r>
              <a:rPr lang="en-US" sz="1800" dirty="0">
                <a:solidFill>
                  <a:srgbClr val="39639D"/>
                </a:solidFill>
                <a:ea typeface="ＭＳ Ｐゴシック" charset="-128"/>
                <a:cs typeface="Arial" charset="0"/>
              </a:rPr>
              <a:t>. </a:t>
            </a:r>
            <a:r>
              <a:rPr lang="en-US" sz="1800" dirty="0" smtClean="0">
                <a:solidFill>
                  <a:srgbClr val="39639D"/>
                </a:solidFill>
                <a:ea typeface="ＭＳ Ｐゴシック" charset="-128"/>
                <a:cs typeface="Arial" charset="0"/>
              </a:rPr>
              <a:t>135 </a:t>
            </a:r>
            <a:r>
              <a:rPr lang="en-US" sz="1800" dirty="0">
                <a:solidFill>
                  <a:srgbClr val="39639D"/>
                </a:solidFill>
                <a:ea typeface="ＭＳ Ｐゴシック" charset="-128"/>
                <a:cs typeface="Arial" charset="0"/>
              </a:rPr>
              <a:t>of </a:t>
            </a:r>
            <a:r>
              <a:rPr lang="en-US" sz="1800" dirty="0" smtClean="0">
                <a:solidFill>
                  <a:srgbClr val="39639D"/>
                </a:solidFill>
                <a:ea typeface="ＭＳ Ｐゴシック" charset="-128"/>
                <a:cs typeface="Arial" charset="0"/>
              </a:rPr>
              <a:t>PDF</a:t>
            </a:r>
            <a:endParaRPr lang="en-US" sz="1800" dirty="0">
              <a:solidFill>
                <a:srgbClr val="39639D"/>
              </a:solidFill>
              <a:ea typeface="ＭＳ Ｐゴシック" charset="-128"/>
              <a:cs typeface="Arial" charset="0"/>
            </a:endParaRPr>
          </a:p>
        </p:txBody>
      </p:sp>
      <p:sp>
        <p:nvSpPr>
          <p:cNvPr id="9523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2D74854D-EFAD-4C36-A9A2-E75A6B2B53F0}" type="slidenum">
              <a:rPr lang="en-US" altLang="en-US" sz="1400" smtClean="0">
                <a:solidFill>
                  <a:srgbClr val="FFFFFF"/>
                </a:solidFill>
              </a:rPr>
              <a:pPr eaLnBrk="1" hangingPunct="1">
                <a:spcBef>
                  <a:spcPct val="0"/>
                </a:spcBef>
                <a:buClrTx/>
                <a:buSzTx/>
                <a:buFontTx/>
                <a:buNone/>
              </a:pPr>
              <a:t>59</a:t>
            </a:fld>
            <a:endParaRPr lang="en-US" altLang="en-US" sz="1400" smtClean="0">
              <a:solidFill>
                <a:srgbClr val="FFFFFF"/>
              </a:solidFill>
            </a:endParaRPr>
          </a:p>
        </p:txBody>
      </p:sp>
    </p:spTree>
    <p:extLst>
      <p:ext uri="{BB962C8B-B14F-4D97-AF65-F5344CB8AC3E}">
        <p14:creationId xmlns:p14="http://schemas.microsoft.com/office/powerpoint/2010/main" val="2800624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10"/>
            <a:ext cx="8229600" cy="1039090"/>
          </a:xfrm>
        </p:spPr>
        <p:txBody>
          <a:bodyPr numCol="1">
            <a:noAutofit/>
          </a:bodyPr>
          <a:lstStyle/>
          <a:p>
            <a:pPr algn="ctr"/>
            <a:endParaRPr lang="en-US" sz="2400" dirty="0"/>
          </a:p>
        </p:txBody>
      </p:sp>
      <p:graphicFrame>
        <p:nvGraphicFramePr>
          <p:cNvPr id="5" name="Table Placeholder 4"/>
          <p:cNvGraphicFramePr>
            <a:graphicFrameLocks noGrp="1"/>
          </p:cNvGraphicFramePr>
          <p:nvPr>
            <p:ph idx="1"/>
            <p:extLst>
              <p:ext uri="{D42A27DB-BD31-4B8C-83A1-F6EECF244321}">
                <p14:modId xmlns:p14="http://schemas.microsoft.com/office/powerpoint/2010/main" val="719299092"/>
              </p:ext>
            </p:extLst>
          </p:nvPr>
        </p:nvGraphicFramePr>
        <p:xfrm>
          <a:off x="457200" y="1600200"/>
          <a:ext cx="8230076" cy="3980020"/>
        </p:xfrm>
        <a:graphic>
          <a:graphicData uri="http://schemas.openxmlformats.org/drawingml/2006/table">
            <a:tbl>
              <a:tblPr firstRow="1" bandRow="1">
                <a:tableStyleId>{5C22544A-7EE6-4342-B048-85BDC9FD1C3A}</a:tableStyleId>
              </a:tblPr>
              <a:tblGrid>
                <a:gridCol w="1248778"/>
                <a:gridCol w="1248778"/>
                <a:gridCol w="1269475"/>
                <a:gridCol w="1379864"/>
                <a:gridCol w="965906"/>
                <a:gridCol w="2117275"/>
              </a:tblGrid>
              <a:tr h="782782">
                <a:tc gridSpan="2">
                  <a:txBody>
                    <a:bodyPr/>
                    <a:lstStyle/>
                    <a:p>
                      <a:endParaRPr lang="en-US" dirty="0"/>
                    </a:p>
                  </a:txBody>
                  <a:tcPr marL="91071" marR="91071"/>
                </a:tc>
                <a:tc hMerge="1">
                  <a:txBody>
                    <a:bodyPr/>
                    <a:lstStyle/>
                    <a:p>
                      <a:endParaRPr lang="en-US"/>
                    </a:p>
                  </a:txBody>
                  <a:tcPr/>
                </a:tc>
                <a:tc>
                  <a:txBody>
                    <a:bodyPr/>
                    <a:lstStyle/>
                    <a:p>
                      <a:r>
                        <a:rPr lang="en-US" dirty="0" smtClean="0"/>
                        <a:t>Inpatient</a:t>
                      </a:r>
                      <a:endParaRPr lang="en-US" dirty="0"/>
                    </a:p>
                  </a:txBody>
                  <a:tcPr marL="91071" marR="91071"/>
                </a:tc>
                <a:tc>
                  <a:txBody>
                    <a:bodyPr/>
                    <a:lstStyle/>
                    <a:p>
                      <a:r>
                        <a:rPr lang="en-US" dirty="0" smtClean="0"/>
                        <a:t>Outpatient</a:t>
                      </a:r>
                      <a:endParaRPr lang="en-US" dirty="0"/>
                    </a:p>
                  </a:txBody>
                  <a:tcPr marL="91071" marR="91071"/>
                </a:tc>
                <a:tc>
                  <a:txBody>
                    <a:bodyPr/>
                    <a:lstStyle/>
                    <a:p>
                      <a:r>
                        <a:rPr lang="en-US" dirty="0" smtClean="0"/>
                        <a:t>Drugs</a:t>
                      </a:r>
                      <a:endParaRPr lang="en-US" dirty="0"/>
                    </a:p>
                  </a:txBody>
                  <a:tcPr marL="91071" marR="91071"/>
                </a:tc>
                <a:tc>
                  <a:txBody>
                    <a:bodyPr/>
                    <a:lstStyle/>
                    <a:p>
                      <a:r>
                        <a:rPr lang="en-US" dirty="0" smtClean="0"/>
                        <a:t>Long Term Care, dental,</a:t>
                      </a:r>
                      <a:r>
                        <a:rPr lang="en-US" baseline="0" dirty="0" smtClean="0"/>
                        <a:t> </a:t>
                      </a:r>
                      <a:r>
                        <a:rPr lang="en-US" dirty="0" smtClean="0"/>
                        <a:t>glasses, hearing aids</a:t>
                      </a:r>
                      <a:endParaRPr lang="en-US" dirty="0"/>
                    </a:p>
                  </a:txBody>
                  <a:tcPr marL="91071" marR="91071"/>
                </a:tc>
              </a:tr>
              <a:tr h="436418">
                <a:tc rowSpan="3">
                  <a:txBody>
                    <a:bodyPr/>
                    <a:lstStyle/>
                    <a:p>
                      <a:r>
                        <a:rPr lang="en-US" b="1" dirty="0" smtClean="0"/>
                        <a:t>Original</a:t>
                      </a:r>
                    </a:p>
                    <a:p>
                      <a:r>
                        <a:rPr lang="en-US" b="1" dirty="0" smtClean="0"/>
                        <a:t>Medicare</a:t>
                      </a:r>
                      <a:r>
                        <a:rPr lang="en-US" b="1" baseline="0" dirty="0" smtClean="0"/>
                        <a:t>  </a:t>
                      </a:r>
                      <a:endParaRPr lang="en-US" b="1" dirty="0"/>
                    </a:p>
                    <a:p>
                      <a:r>
                        <a:rPr lang="en-US" b="1" dirty="0" smtClean="0"/>
                        <a:t> </a:t>
                      </a:r>
                      <a:endParaRPr lang="en-US" b="1" dirty="0"/>
                    </a:p>
                    <a:p>
                      <a:r>
                        <a:rPr lang="en-US" b="1" dirty="0" smtClean="0"/>
                        <a:t> </a:t>
                      </a:r>
                      <a:endParaRPr lang="en-US" b="1" dirty="0"/>
                    </a:p>
                  </a:txBody>
                  <a:tcPr marL="91071" marR="91071">
                    <a:lnB w="12700" cmpd="sng">
                      <a:noFill/>
                    </a:lnB>
                    <a:solidFill>
                      <a:schemeClr val="accent1">
                        <a:lumMod val="40000"/>
                        <a:lumOff val="60000"/>
                      </a:schemeClr>
                    </a:solidFill>
                  </a:tcPr>
                </a:tc>
                <a:tc>
                  <a:txBody>
                    <a:bodyPr/>
                    <a:lstStyle/>
                    <a:p>
                      <a:r>
                        <a:rPr lang="en-US" b="1" dirty="0" smtClean="0"/>
                        <a:t>Part A</a:t>
                      </a:r>
                      <a:endParaRPr lang="en-US" b="1" dirty="0"/>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c>
                  <a:txBody>
                    <a:bodyPr/>
                    <a:lstStyle/>
                    <a:p>
                      <a:endParaRPr lang="en-US"/>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r>
              <a:tr h="425534">
                <a:tc vMerge="1">
                  <a:txBody>
                    <a:bodyPr/>
                    <a:lstStyle/>
                    <a:p>
                      <a:endParaRPr lang="en-US" b="1" dirty="0"/>
                    </a:p>
                  </a:txBody>
                  <a:tcPr marL="91071" marR="91071">
                    <a:solidFill>
                      <a:schemeClr val="accent1">
                        <a:lumMod val="40000"/>
                        <a:lumOff val="60000"/>
                      </a:schemeClr>
                    </a:solidFill>
                  </a:tcPr>
                </a:tc>
                <a:tc>
                  <a:txBody>
                    <a:bodyPr/>
                    <a:lstStyle/>
                    <a:p>
                      <a:r>
                        <a:rPr lang="en-US" b="1" dirty="0" smtClean="0"/>
                        <a:t>Part B</a:t>
                      </a:r>
                      <a:endParaRPr lang="en-US" b="1" dirty="0"/>
                    </a:p>
                  </a:txBody>
                  <a:tcPr marL="91071" marR="91071">
                    <a:solidFill>
                      <a:schemeClr val="accent1">
                        <a:lumMod val="40000"/>
                        <a:lumOff val="60000"/>
                      </a:schemeClr>
                    </a:solidFill>
                  </a:tcPr>
                </a:tc>
                <a:tc>
                  <a:txBody>
                    <a:bodyPr/>
                    <a:lstStyle/>
                    <a:p>
                      <a:endParaRPr lang="en-US"/>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r>
              <a:tr h="341419">
                <a:tc vMerge="1">
                  <a:txBody>
                    <a:bodyPr/>
                    <a:lstStyle/>
                    <a:p>
                      <a:endParaRPr lang="en-US" b="1" dirty="0"/>
                    </a:p>
                  </a:txBody>
                  <a:tcPr marL="91071" marR="91071">
                    <a:lnB w="12700" cmpd="sng">
                      <a:noFill/>
                    </a:lnB>
                    <a:solidFill>
                      <a:schemeClr val="accent1">
                        <a:lumMod val="40000"/>
                        <a:lumOff val="60000"/>
                      </a:schemeClr>
                    </a:solidFill>
                  </a:tcPr>
                </a:tc>
                <a:tc>
                  <a:txBody>
                    <a:bodyPr/>
                    <a:lstStyle/>
                    <a:p>
                      <a:r>
                        <a:rPr lang="en-US" b="1" dirty="0" smtClean="0"/>
                        <a:t>Part D</a:t>
                      </a:r>
                      <a:endParaRPr lang="en-US" b="1" dirty="0"/>
                    </a:p>
                  </a:txBody>
                  <a:tcPr marL="91071" marR="91071">
                    <a:lnB w="12700" cmpd="sng">
                      <a:noFill/>
                    </a:lnB>
                    <a:solidFill>
                      <a:schemeClr val="accent1">
                        <a:lumMod val="40000"/>
                        <a:lumOff val="60000"/>
                      </a:schemeClr>
                    </a:solidFill>
                  </a:tcPr>
                </a:tc>
                <a:tc>
                  <a:txBody>
                    <a:bodyPr/>
                    <a:lstStyle/>
                    <a:p>
                      <a:endParaRPr lang="en-US"/>
                    </a:p>
                  </a:txBody>
                  <a:tcPr marL="91071" marR="91071">
                    <a:lnB w="12700" cmpd="sng">
                      <a:noFill/>
                    </a:lnB>
                    <a:solidFill>
                      <a:schemeClr val="accent1">
                        <a:lumMod val="40000"/>
                        <a:lumOff val="60000"/>
                      </a:schemeClr>
                    </a:solidFill>
                  </a:tcPr>
                </a:tc>
                <a:tc>
                  <a:txBody>
                    <a:bodyPr/>
                    <a:lstStyle/>
                    <a:p>
                      <a:endParaRPr lang="en-US"/>
                    </a:p>
                  </a:txBody>
                  <a:tcPr marL="91071" marR="91071">
                    <a:lnB w="12700" cmpd="sng">
                      <a:noFill/>
                    </a:lnB>
                    <a:solidFill>
                      <a:schemeClr val="accent1">
                        <a:lumMod val="40000"/>
                        <a:lumOff val="60000"/>
                      </a:schemeClr>
                    </a:solidFill>
                  </a:tcPr>
                </a:tc>
                <a:tc>
                  <a:txBody>
                    <a:bodyPr/>
                    <a:lstStyle/>
                    <a:p>
                      <a:endParaRPr lang="en-US"/>
                    </a:p>
                  </a:txBody>
                  <a:tcPr marL="91071" marR="91071">
                    <a:lnB w="12700" cmpd="sng">
                      <a:noFill/>
                    </a:lnB>
                    <a:solidFill>
                      <a:schemeClr val="accent1">
                        <a:lumMod val="40000"/>
                        <a:lumOff val="60000"/>
                      </a:schemeClr>
                    </a:solidFill>
                  </a:tcPr>
                </a:tc>
                <a:tc>
                  <a:txBody>
                    <a:bodyPr/>
                    <a:lstStyle/>
                    <a:p>
                      <a:endParaRPr lang="en-US" dirty="0"/>
                    </a:p>
                  </a:txBody>
                  <a:tcPr marL="91071" marR="91071">
                    <a:lnB w="12700" cmpd="sng">
                      <a:noFill/>
                    </a:lnB>
                    <a:solidFill>
                      <a:schemeClr val="accent1">
                        <a:lumMod val="40000"/>
                        <a:lumOff val="60000"/>
                      </a:schemeClr>
                    </a:solidFill>
                  </a:tcPr>
                </a:tc>
              </a:tr>
              <a:tr h="128059">
                <a:tc gridSpan="6">
                  <a:txBody>
                    <a:bodyPr/>
                    <a:lstStyle/>
                    <a:p>
                      <a:r>
                        <a:rPr lang="en-US" sz="200" b="1" baseline="0" dirty="0" smtClean="0">
                          <a:solidFill>
                            <a:schemeClr val="bg1"/>
                          </a:solidFill>
                        </a:rPr>
                        <a:t>OR</a:t>
                      </a:r>
                      <a:endParaRPr lang="en-US" sz="200" b="1" baseline="0" dirty="0">
                        <a:solidFill>
                          <a:schemeClr val="bg1"/>
                        </a:solidFill>
                      </a:endParaRPr>
                    </a:p>
                  </a:txBody>
                  <a:tcPr marL="91071" marR="910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588230">
                <a:tc gridSpan="2">
                  <a:txBody>
                    <a:bodyPr/>
                    <a:lstStyle/>
                    <a:p>
                      <a:r>
                        <a:rPr lang="en-US" b="1" dirty="0" smtClean="0"/>
                        <a:t>Medicare </a:t>
                      </a:r>
                      <a:r>
                        <a:rPr lang="en-US" b="1" dirty="0" smtClean="0">
                          <a:solidFill>
                            <a:srgbClr val="FF0000"/>
                          </a:solidFill>
                        </a:rPr>
                        <a:t>Advantage </a:t>
                      </a:r>
                      <a:r>
                        <a:rPr lang="en-US" b="1" dirty="0" smtClean="0"/>
                        <a:t>(“Part C”)</a:t>
                      </a:r>
                      <a:endParaRPr lang="en-US" b="1" dirty="0"/>
                    </a:p>
                  </a:txBody>
                  <a:tcPr marL="91071" marR="91071">
                    <a:lnT w="12700" cmpd="sng">
                      <a:noFill/>
                    </a:lnT>
                  </a:tcPr>
                </a:tc>
                <a:tc hMerge="1">
                  <a:txBody>
                    <a:bodyPr/>
                    <a:lstStyle/>
                    <a:p>
                      <a:endParaRPr lang="en-US"/>
                    </a:p>
                  </a:txBody>
                  <a:tcPr/>
                </a:tc>
                <a:tc>
                  <a:txBody>
                    <a:bodyPr/>
                    <a:lstStyle/>
                    <a:p>
                      <a:endParaRPr lang="en-US" dirty="0"/>
                    </a:p>
                  </a:txBody>
                  <a:tcPr marL="91071" marR="91071">
                    <a:lnT w="12700" cmpd="sng">
                      <a:noFill/>
                    </a:lnT>
                  </a:tcPr>
                </a:tc>
                <a:tc>
                  <a:txBody>
                    <a:bodyPr/>
                    <a:lstStyle/>
                    <a:p>
                      <a:endParaRPr lang="en-US"/>
                    </a:p>
                  </a:txBody>
                  <a:tcPr marL="91071" marR="91071">
                    <a:lnT w="12700" cmpd="sng">
                      <a:noFill/>
                    </a:lnT>
                  </a:tcPr>
                </a:tc>
                <a:tc>
                  <a:txBody>
                    <a:bodyPr/>
                    <a:lstStyle/>
                    <a:p>
                      <a:endParaRPr lang="en-US" dirty="0"/>
                    </a:p>
                  </a:txBody>
                  <a:tcPr marL="91071" marR="91071">
                    <a:lnT w="12700" cmpd="sng">
                      <a:noFill/>
                    </a:lnT>
                  </a:tcPr>
                </a:tc>
                <a:tc>
                  <a:txBody>
                    <a:bodyPr/>
                    <a:lstStyle/>
                    <a:p>
                      <a:endParaRPr lang="en-US" dirty="0"/>
                    </a:p>
                  </a:txBody>
                  <a:tcPr marL="91071" marR="91071">
                    <a:lnT w="12700" cmpd="sng">
                      <a:noFill/>
                    </a:lnT>
                  </a:tcPr>
                </a:tc>
              </a:tr>
              <a:tr h="133601">
                <a:tc gridSpan="6">
                  <a:txBody>
                    <a:bodyPr/>
                    <a:lstStyle/>
                    <a:p>
                      <a:endParaRPr lang="en-US" sz="200" b="1" dirty="0"/>
                    </a:p>
                  </a:txBody>
                  <a:tcPr marL="91071" marR="91071">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800" dirty="0"/>
                    </a:p>
                  </a:txBody>
                  <a:tcPr>
                    <a:solidFill>
                      <a:schemeClr val="accent1">
                        <a:lumMod val="40000"/>
                        <a:lumOff val="60000"/>
                      </a:schemeClr>
                    </a:solidFill>
                  </a:tcPr>
                </a:tc>
              </a:tr>
              <a:tr h="468084">
                <a:tc gridSpan="2">
                  <a:txBody>
                    <a:bodyPr/>
                    <a:lstStyle/>
                    <a:p>
                      <a:r>
                        <a:rPr lang="en-US" b="1" dirty="0" smtClean="0"/>
                        <a:t>Medicaid FFS</a:t>
                      </a:r>
                      <a:endParaRPr lang="en-US" b="1" dirty="0"/>
                    </a:p>
                  </a:txBody>
                  <a:tcPr marL="91071" marR="91071">
                    <a:solidFill>
                      <a:schemeClr val="accent1">
                        <a:lumMod val="40000"/>
                        <a:lumOff val="60000"/>
                      </a:schemeClr>
                    </a:solidFill>
                  </a:tcPr>
                </a:tc>
                <a:tc hMerge="1">
                  <a:txBody>
                    <a:bodyPr/>
                    <a:lstStyle/>
                    <a:p>
                      <a:endParaRPr lang="en-US"/>
                    </a:p>
                  </a:txBody>
                  <a:tcPr/>
                </a:tc>
                <a:tc>
                  <a:txBody>
                    <a:bodyPr/>
                    <a:lstStyle/>
                    <a:p>
                      <a:endParaRPr lang="en-US" dirty="0"/>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c>
                  <a:txBody>
                    <a:bodyPr/>
                    <a:lstStyle/>
                    <a:p>
                      <a:r>
                        <a:rPr lang="en-US" dirty="0" smtClean="0"/>
                        <a:t>                 </a:t>
                      </a:r>
                      <a:endParaRPr lang="en-US" dirty="0"/>
                    </a:p>
                  </a:txBody>
                  <a:tcPr marL="91071" marR="91071">
                    <a:solidFill>
                      <a:schemeClr val="accent1">
                        <a:lumMod val="40000"/>
                        <a:lumOff val="60000"/>
                      </a:schemeClr>
                    </a:solidFill>
                  </a:tcPr>
                </a:tc>
              </a:tr>
              <a:tr h="468084">
                <a:tc gridSpan="2">
                  <a:txBody>
                    <a:bodyPr/>
                    <a:lstStyle/>
                    <a:p>
                      <a:endParaRPr lang="en-US" b="1" dirty="0"/>
                    </a:p>
                  </a:txBody>
                  <a:tcPr marL="91071" marR="91071">
                    <a:solidFill>
                      <a:schemeClr val="accent1">
                        <a:lumMod val="40000"/>
                        <a:lumOff val="60000"/>
                      </a:schemeClr>
                    </a:solidFill>
                  </a:tcPr>
                </a:tc>
                <a:tc hMerge="1">
                  <a:txBody>
                    <a:bodyPr/>
                    <a:lstStyle/>
                    <a:p>
                      <a:endParaRPr lang="en-US"/>
                    </a:p>
                  </a:txBody>
                  <a:tcPr/>
                </a:tc>
                <a:tc>
                  <a:txBody>
                    <a:bodyPr/>
                    <a:lstStyle/>
                    <a:p>
                      <a:endParaRPr lang="en-US" dirty="0"/>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c>
                  <a:txBody>
                    <a:bodyPr/>
                    <a:lstStyle/>
                    <a:p>
                      <a:endParaRPr lang="en-US" dirty="0"/>
                    </a:p>
                  </a:txBody>
                  <a:tcPr marL="91071" marR="91071">
                    <a:solidFill>
                      <a:schemeClr val="accent1">
                        <a:lumMod val="40000"/>
                        <a:lumOff val="60000"/>
                      </a:schemeClr>
                    </a:solidFill>
                  </a:tcPr>
                </a:tc>
              </a:tr>
            </a:tbl>
          </a:graphicData>
        </a:graphic>
      </p:graphicFrame>
      <p:sp>
        <p:nvSpPr>
          <p:cNvPr id="3" name="Slide Number Placeholder 2"/>
          <p:cNvSpPr>
            <a:spLocks noGrp="1"/>
          </p:cNvSpPr>
          <p:nvPr>
            <p:ph type="sldNum" sz="quarter" idx="12"/>
          </p:nvPr>
        </p:nvSpPr>
        <p:spPr/>
        <p:txBody>
          <a:bodyPr/>
          <a:lstStyle/>
          <a:p>
            <a:pPr>
              <a:defRPr/>
            </a:pPr>
            <a:fld id="{89903847-E8FE-42DD-8DFA-25ECAFB37722}" type="slidenum">
              <a:rPr lang="en-US" smtClean="0"/>
              <a:pPr>
                <a:defRPr/>
              </a:pPr>
              <a:t>6</a:t>
            </a:fld>
            <a:endParaRPr lang="en-US"/>
          </a:p>
        </p:txBody>
      </p:sp>
      <p:pic>
        <p:nvPicPr>
          <p:cNvPr id="13"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9260" y="2548506"/>
            <a:ext cx="309718" cy="3246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8538" y="3036437"/>
            <a:ext cx="309718" cy="3246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1500" y="3411758"/>
            <a:ext cx="309718" cy="3246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7455" y="4058842"/>
            <a:ext cx="309718" cy="3246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8538" y="4103623"/>
            <a:ext cx="309718" cy="3246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5957" y="4083895"/>
            <a:ext cx="309718" cy="3246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7455" y="4708163"/>
            <a:ext cx="309718" cy="3246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531" y="4686123"/>
            <a:ext cx="309718" cy="324644"/>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a:off x="7336987" y="5032807"/>
            <a:ext cx="571724" cy="592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C:\Users\dsilva\AppData\Local\Microsoft\Windows\Temporary Internet Files\Content.IE5\4AI65CX2\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331" y="5120653"/>
            <a:ext cx="321337" cy="363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055" y="5112136"/>
            <a:ext cx="8229601" cy="1323439"/>
          </a:xfrm>
          <a:prstGeom prst="rect">
            <a:avLst/>
          </a:prstGeom>
          <a:noFill/>
        </p:spPr>
        <p:txBody>
          <a:bodyPr wrap="square" rtlCol="0">
            <a:spAutoFit/>
          </a:bodyPr>
          <a:lstStyle/>
          <a:p>
            <a:r>
              <a:rPr lang="en-US" sz="1800" b="1" i="1" dirty="0" smtClean="0"/>
              <a:t>    +  </a:t>
            </a:r>
            <a:r>
              <a:rPr lang="en-US" sz="1800" b="1" dirty="0" smtClean="0">
                <a:latin typeface="+mn-lt"/>
              </a:rPr>
              <a:t>MLTC  </a:t>
            </a:r>
          </a:p>
          <a:p>
            <a:endParaRPr lang="en-US" sz="1600" dirty="0"/>
          </a:p>
          <a:p>
            <a:r>
              <a:rPr lang="en-US" sz="1600" dirty="0" smtClean="0"/>
              <a:t> </a:t>
            </a:r>
            <a:r>
              <a:rPr lang="en-US" sz="1600" u="sng" dirty="0" smtClean="0"/>
              <a:t>Since 2012</a:t>
            </a:r>
            <a:r>
              <a:rPr lang="en-US" sz="1600" dirty="0" smtClean="0"/>
              <a:t>: Dual </a:t>
            </a:r>
            <a:r>
              <a:rPr lang="en-US" sz="1600" dirty="0" err="1" smtClean="0"/>
              <a:t>eligibles</a:t>
            </a:r>
            <a:r>
              <a:rPr lang="en-US" sz="1600" dirty="0" smtClean="0"/>
              <a:t> who </a:t>
            </a:r>
            <a:r>
              <a:rPr lang="en-US" sz="1600" dirty="0"/>
              <a:t>need </a:t>
            </a:r>
            <a:r>
              <a:rPr lang="en-US" sz="1600" b="1" dirty="0"/>
              <a:t>more than 120 days of </a:t>
            </a:r>
            <a:r>
              <a:rPr lang="en-US" sz="1600" b="1" dirty="0" smtClean="0"/>
              <a:t>home </a:t>
            </a:r>
            <a:r>
              <a:rPr lang="en-US" sz="1600" b="1" dirty="0"/>
              <a:t>care must </a:t>
            </a:r>
            <a:r>
              <a:rPr lang="en-US" sz="1600" b="1" dirty="0" smtClean="0"/>
              <a:t> </a:t>
            </a:r>
            <a:br>
              <a:rPr lang="en-US" sz="1600" b="1" dirty="0" smtClean="0"/>
            </a:br>
            <a:r>
              <a:rPr lang="en-US" sz="1600" b="1" dirty="0" smtClean="0"/>
              <a:t>enroll in </a:t>
            </a:r>
            <a:r>
              <a:rPr lang="en-US" sz="1600" b="1" u="sng" dirty="0" smtClean="0"/>
              <a:t>Managed </a:t>
            </a:r>
            <a:r>
              <a:rPr lang="en-US" sz="1600" b="1" u="sng" dirty="0"/>
              <a:t>Long Term </a:t>
            </a:r>
            <a:r>
              <a:rPr lang="en-US" sz="1600" b="1" u="sng" dirty="0" smtClean="0"/>
              <a:t>Care</a:t>
            </a:r>
            <a:r>
              <a:rPr lang="en-US" sz="1600" dirty="0" smtClean="0"/>
              <a:t> (MLTC), with some exceptions</a:t>
            </a:r>
            <a:endParaRPr lang="en-US" sz="1600" dirty="0"/>
          </a:p>
          <a:p>
            <a:pPr marL="231775" lvl="2"/>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1789641168"/>
              </p:ext>
            </p:extLst>
          </p:nvPr>
        </p:nvGraphicFramePr>
        <p:xfrm>
          <a:off x="532170" y="484910"/>
          <a:ext cx="8154630" cy="1039090"/>
        </p:xfrm>
        <a:graphic>
          <a:graphicData uri="http://schemas.openxmlformats.org/drawingml/2006/table">
            <a:tbl>
              <a:tblPr firstRow="1" bandRow="1">
                <a:tableStyleId>{5C22544A-7EE6-4342-B048-85BDC9FD1C3A}</a:tableStyleId>
              </a:tblPr>
              <a:tblGrid>
                <a:gridCol w="2718210"/>
                <a:gridCol w="2718210"/>
                <a:gridCol w="2718210"/>
              </a:tblGrid>
              <a:tr h="1039090">
                <a:tc>
                  <a:txBody>
                    <a:bodyPr/>
                    <a:lstStyle/>
                    <a:p>
                      <a:pPr algn="ctr"/>
                      <a:r>
                        <a:rPr lang="en-US" dirty="0" smtClean="0">
                          <a:solidFill>
                            <a:schemeClr val="tx1"/>
                          </a:solidFill>
                        </a:rPr>
                        <a:t>Medicare</a:t>
                      </a:r>
                    </a:p>
                    <a:p>
                      <a:pPr algn="ctr"/>
                      <a:r>
                        <a:rPr lang="en-US" dirty="0" smtClean="0">
                          <a:solidFill>
                            <a:schemeClr val="tx1"/>
                          </a:solidFill>
                        </a:rPr>
                        <a:t>(seniors and people with disabilities)</a:t>
                      </a:r>
                      <a:endParaRPr lang="en-US" dirty="0">
                        <a:solidFill>
                          <a:schemeClr val="tx1"/>
                        </a:solidFill>
                      </a:endParaRPr>
                    </a:p>
                  </a:txBody>
                  <a:tcPr anchor="ctr">
                    <a:solidFill>
                      <a:schemeClr val="bg1"/>
                    </a:solidFill>
                  </a:tcPr>
                </a:tc>
                <a:tc>
                  <a:txBody>
                    <a:bodyPr/>
                    <a:lstStyle/>
                    <a:p>
                      <a:pPr algn="ctr"/>
                      <a:r>
                        <a:rPr lang="en-US" dirty="0" smtClean="0">
                          <a:solidFill>
                            <a:schemeClr val="tx1"/>
                          </a:solidFill>
                        </a:rPr>
                        <a:t>vs.</a:t>
                      </a:r>
                      <a:endParaRPr lang="en-US" dirty="0">
                        <a:solidFill>
                          <a:schemeClr val="tx1"/>
                        </a:solidFill>
                      </a:endParaRPr>
                    </a:p>
                  </a:txBody>
                  <a:tcPr anchor="ctr">
                    <a:solidFill>
                      <a:schemeClr val="bg1"/>
                    </a:solidFill>
                  </a:tcPr>
                </a:tc>
                <a:tc>
                  <a:txBody>
                    <a:bodyPr/>
                    <a:lstStyle/>
                    <a:p>
                      <a:pPr algn="ctr"/>
                      <a:r>
                        <a:rPr lang="en-US" dirty="0" smtClean="0">
                          <a:solidFill>
                            <a:schemeClr val="tx1"/>
                          </a:solidFill>
                        </a:rPr>
                        <a:t>Medicaid</a:t>
                      </a:r>
                    </a:p>
                    <a:p>
                      <a:pPr algn="ctr"/>
                      <a:r>
                        <a:rPr lang="en-US" dirty="0" smtClean="0">
                          <a:solidFill>
                            <a:schemeClr val="tx1"/>
                          </a:solidFill>
                        </a:rPr>
                        <a:t>(people with limited finances)</a:t>
                      </a:r>
                      <a:endParaRPr lang="en-US" dirty="0">
                        <a:solidFill>
                          <a:schemeClr val="tx1"/>
                        </a:solidFill>
                      </a:endParaRPr>
                    </a:p>
                  </a:txBody>
                  <a:tcPr anchor="ctr">
                    <a:solidFill>
                      <a:schemeClr val="bg1"/>
                    </a:solidFill>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584" y="4709676"/>
            <a:ext cx="311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46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uiExpand="1"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defRPr/>
            </a:pPr>
            <a:r>
              <a:rPr lang="en-US" dirty="0" smtClean="0"/>
              <a:t>Service Authorizations: Timing</a:t>
            </a:r>
          </a:p>
        </p:txBody>
      </p:sp>
      <p:sp>
        <p:nvSpPr>
          <p:cNvPr id="96259" name="Rectangle 3"/>
          <p:cNvSpPr>
            <a:spLocks noGrp="1"/>
          </p:cNvSpPr>
          <p:nvPr>
            <p:ph type="body" idx="4294967295"/>
          </p:nvPr>
        </p:nvSpPr>
        <p:spPr/>
        <p:txBody>
          <a:bodyPr/>
          <a:lstStyle/>
          <a:p>
            <a:pPr marL="454025" lvl="1" indent="-452438">
              <a:spcBef>
                <a:spcPts val="200"/>
              </a:spcBef>
            </a:pPr>
            <a:r>
              <a:rPr lang="en-US" altLang="en-US" sz="2200" b="1" dirty="0" smtClean="0"/>
              <a:t>Concurrent review – plan decision due date:</a:t>
            </a:r>
          </a:p>
          <a:p>
            <a:pPr marL="454025" lvl="1" indent="-452438">
              <a:spcBef>
                <a:spcPts val="200"/>
              </a:spcBef>
            </a:pPr>
            <a:endParaRPr lang="en-US" altLang="en-US" sz="2200" b="1" dirty="0" smtClean="0"/>
          </a:p>
          <a:p>
            <a:pPr marL="684213" lvl="2" indent="-228600">
              <a:spcBef>
                <a:spcPts val="200"/>
              </a:spcBef>
            </a:pPr>
            <a:endParaRPr lang="en-US" altLang="en-US" sz="2200" dirty="0" smtClean="0"/>
          </a:p>
          <a:p>
            <a:pPr marL="684213" lvl="2" indent="-228600">
              <a:spcBef>
                <a:spcPts val="200"/>
              </a:spcBef>
            </a:pPr>
            <a:endParaRPr lang="en-US" altLang="en-US" sz="2200" dirty="0"/>
          </a:p>
        </p:txBody>
      </p:sp>
      <p:sp>
        <p:nvSpPr>
          <p:cNvPr id="5" name="Text Box 17"/>
          <p:cNvSpPr txBox="1">
            <a:spLocks noChangeArrowheads="1"/>
          </p:cNvSpPr>
          <p:nvPr/>
        </p:nvSpPr>
        <p:spPr bwMode="auto">
          <a:xfrm>
            <a:off x="254000" y="6445250"/>
            <a:ext cx="700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800" u="sng" dirty="0">
                <a:solidFill>
                  <a:srgbClr val="39639D"/>
                </a:solidFill>
                <a:ea typeface="ＭＳ Ｐゴシック" charset="-128"/>
              </a:rPr>
              <a:t>Model Contract</a:t>
            </a:r>
            <a:r>
              <a:rPr lang="en-US" sz="1800" dirty="0">
                <a:solidFill>
                  <a:srgbClr val="39639D"/>
                </a:solidFill>
                <a:ea typeface="ＭＳ Ｐゴシック" charset="-128"/>
              </a:rPr>
              <a:t>, Appendix K, </a:t>
            </a:r>
            <a:r>
              <a:rPr lang="en-US" sz="1800" dirty="0" smtClean="0">
                <a:solidFill>
                  <a:srgbClr val="39639D"/>
                </a:solidFill>
                <a:ea typeface="ＭＳ Ｐゴシック" charset="-128"/>
                <a:cs typeface="Arial" charset="0"/>
              </a:rPr>
              <a:t>at p</a:t>
            </a:r>
            <a:r>
              <a:rPr lang="en-US" sz="1800" dirty="0">
                <a:solidFill>
                  <a:srgbClr val="39639D"/>
                </a:solidFill>
                <a:ea typeface="ＭＳ Ｐゴシック" charset="-128"/>
                <a:cs typeface="Arial" charset="0"/>
              </a:rPr>
              <a:t>. </a:t>
            </a:r>
            <a:r>
              <a:rPr lang="en-US" sz="1800" dirty="0" smtClean="0">
                <a:solidFill>
                  <a:srgbClr val="39639D"/>
                </a:solidFill>
                <a:ea typeface="ＭＳ Ｐゴシック" charset="-128"/>
                <a:cs typeface="Arial" charset="0"/>
              </a:rPr>
              <a:t>135 </a:t>
            </a:r>
            <a:r>
              <a:rPr lang="en-US" sz="1800" dirty="0">
                <a:solidFill>
                  <a:srgbClr val="39639D"/>
                </a:solidFill>
                <a:ea typeface="ＭＳ Ｐゴシック" charset="-128"/>
                <a:cs typeface="Arial" charset="0"/>
              </a:rPr>
              <a:t>of </a:t>
            </a:r>
            <a:r>
              <a:rPr lang="en-US" sz="1800" dirty="0" smtClean="0">
                <a:solidFill>
                  <a:srgbClr val="39639D"/>
                </a:solidFill>
                <a:ea typeface="ＭＳ Ｐゴシック" charset="-128"/>
                <a:cs typeface="Arial" charset="0"/>
              </a:rPr>
              <a:t>PDF</a:t>
            </a:r>
            <a:endParaRPr lang="en-US" sz="1800" dirty="0">
              <a:solidFill>
                <a:srgbClr val="39639D"/>
              </a:solidFill>
              <a:ea typeface="ＭＳ Ｐゴシック" charset="-128"/>
              <a:cs typeface="Arial" charset="0"/>
            </a:endParaRPr>
          </a:p>
        </p:txBody>
      </p:sp>
      <p:sp>
        <p:nvSpPr>
          <p:cNvPr id="9626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E752E369-82F8-4ACF-854F-01DCC7D67313}" type="slidenum">
              <a:rPr lang="en-US" altLang="en-US" sz="1400" smtClean="0">
                <a:solidFill>
                  <a:srgbClr val="FFFFFF"/>
                </a:solidFill>
              </a:rPr>
              <a:pPr eaLnBrk="1" hangingPunct="1">
                <a:spcBef>
                  <a:spcPct val="0"/>
                </a:spcBef>
                <a:buClrTx/>
                <a:buSzTx/>
                <a:buFontTx/>
                <a:buNone/>
              </a:pPr>
              <a:t>60</a:t>
            </a:fld>
            <a:endParaRPr lang="en-US" altLang="en-US" sz="1400" smtClean="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4100563"/>
              </p:ext>
            </p:extLst>
          </p:nvPr>
        </p:nvGraphicFramePr>
        <p:xfrm>
          <a:off x="595745" y="2239010"/>
          <a:ext cx="7994073" cy="3383280"/>
        </p:xfrm>
        <a:graphic>
          <a:graphicData uri="http://schemas.openxmlformats.org/drawingml/2006/table">
            <a:tbl>
              <a:tblPr firstRow="1" bandRow="1">
                <a:tableStyleId>{5C22544A-7EE6-4342-B048-85BDC9FD1C3A}</a:tableStyleId>
              </a:tblPr>
              <a:tblGrid>
                <a:gridCol w="2438399"/>
                <a:gridCol w="2563092"/>
                <a:gridCol w="2992582"/>
              </a:tblGrid>
              <a:tr h="327691">
                <a:tc>
                  <a:txBody>
                    <a:bodyPr/>
                    <a:lstStyle/>
                    <a:p>
                      <a:pPr algn="ctr"/>
                      <a:r>
                        <a:rPr lang="en-US" dirty="0" smtClean="0"/>
                        <a:t>Type</a:t>
                      </a:r>
                      <a:endParaRPr lang="en-US" dirty="0"/>
                    </a:p>
                  </a:txBody>
                  <a:tcPr anchor="ctr"/>
                </a:tc>
                <a:tc>
                  <a:txBody>
                    <a:bodyPr/>
                    <a:lstStyle/>
                    <a:p>
                      <a:pPr algn="ctr"/>
                      <a:r>
                        <a:rPr lang="en-US" dirty="0" smtClean="0"/>
                        <a:t>Maximum time</a:t>
                      </a:r>
                      <a:endParaRPr lang="en-US" dirty="0"/>
                    </a:p>
                  </a:txBody>
                  <a:tcPr anchor="ctr"/>
                </a:tc>
                <a:tc>
                  <a:txBody>
                    <a:bodyPr/>
                    <a:lstStyle/>
                    <a:p>
                      <a:pPr algn="ctr"/>
                      <a:r>
                        <a:rPr lang="en-US" dirty="0" smtClean="0"/>
                        <a:t>Minimum time</a:t>
                      </a:r>
                      <a:endParaRPr lang="en-US" dirty="0"/>
                    </a:p>
                  </a:txBody>
                  <a:tcPr anchor="ctr"/>
                </a:tc>
              </a:tr>
              <a:tr h="510575">
                <a:tc>
                  <a:txBody>
                    <a:bodyPr/>
                    <a:lstStyle/>
                    <a:p>
                      <a:pPr algn="ctr"/>
                      <a:r>
                        <a:rPr lang="en-US" b="1" dirty="0" smtClean="0"/>
                        <a:t>Expedited</a:t>
                      </a:r>
                      <a:endParaRPr lang="en-US" b="1" dirty="0"/>
                    </a:p>
                  </a:txBody>
                  <a:tcPr anchor="ctr"/>
                </a:tc>
                <a:tc>
                  <a:txBody>
                    <a:bodyPr/>
                    <a:lstStyle/>
                    <a:p>
                      <a:pPr algn="ctr"/>
                      <a:r>
                        <a:rPr lang="en-US" b="1" dirty="0" smtClean="0"/>
                        <a:t>3 business days from receipt of request</a:t>
                      </a:r>
                      <a:endParaRPr lang="en-US" b="1" dirty="0"/>
                    </a:p>
                  </a:txBody>
                  <a:tcPr anchor="ctr"/>
                </a:tc>
                <a:tc rowSpan="2">
                  <a:txBody>
                    <a:bodyPr/>
                    <a:lstStyle/>
                    <a:p>
                      <a:pPr algn="ctr"/>
                      <a:r>
                        <a:rPr lang="en-US" b="1" dirty="0" smtClean="0"/>
                        <a:t>Within 1 business day of receipt of necessary info</a:t>
                      </a:r>
                      <a:endParaRPr lang="en-US" b="1" dirty="0"/>
                    </a:p>
                  </a:txBody>
                  <a:tcPr anchor="ctr">
                    <a:solidFill>
                      <a:schemeClr val="accent1">
                        <a:lumMod val="20000"/>
                        <a:lumOff val="80000"/>
                      </a:schemeClr>
                    </a:solidFill>
                  </a:tcPr>
                </a:tc>
              </a:tr>
              <a:tr h="357402">
                <a:tc>
                  <a:txBody>
                    <a:bodyPr/>
                    <a:lstStyle/>
                    <a:p>
                      <a:pPr algn="ctr"/>
                      <a:r>
                        <a:rPr lang="en-US" b="1" dirty="0" smtClean="0"/>
                        <a:t>Standard</a:t>
                      </a:r>
                      <a:endParaRPr lang="en-US" b="1" dirty="0"/>
                    </a:p>
                  </a:txBody>
                  <a:tcPr anchor="ctr"/>
                </a:tc>
                <a:tc>
                  <a:txBody>
                    <a:bodyPr/>
                    <a:lstStyle/>
                    <a:p>
                      <a:pPr algn="ctr"/>
                      <a:r>
                        <a:rPr lang="en-US" b="1" dirty="0" smtClean="0"/>
                        <a:t>14 days</a:t>
                      </a:r>
                      <a:r>
                        <a:rPr lang="en-US" b="1" baseline="0" dirty="0" smtClean="0"/>
                        <a:t> from receipt of request</a:t>
                      </a:r>
                      <a:endParaRPr lang="en-US" b="1" dirty="0"/>
                    </a:p>
                  </a:txBody>
                  <a:tcPr anchor="ctr"/>
                </a:tc>
                <a:tc vMerge="1">
                  <a:txBody>
                    <a:bodyPr/>
                    <a:lstStyle/>
                    <a:p>
                      <a:endParaRPr lang="en-US" dirty="0"/>
                    </a:p>
                  </a:txBody>
                  <a:tcPr/>
                </a:tc>
              </a:tr>
              <a:tr h="1735954">
                <a:tc>
                  <a:txBody>
                    <a:bodyPr/>
                    <a:lstStyle/>
                    <a:p>
                      <a:pPr algn="ctr"/>
                      <a:r>
                        <a:rPr lang="en-US" b="1" dirty="0" smtClean="0"/>
                        <a:t>Medicaid covered home</a:t>
                      </a:r>
                      <a:r>
                        <a:rPr lang="en-US" b="1" baseline="0" dirty="0" smtClean="0"/>
                        <a:t> health care services following an inpatient admission</a:t>
                      </a:r>
                      <a:endParaRPr lang="en-US" b="1" dirty="0"/>
                    </a:p>
                  </a:txBody>
                  <a:tcPr anchor="ctr"/>
                </a:tc>
                <a:tc>
                  <a:txBody>
                    <a:bodyPr/>
                    <a:lstStyle/>
                    <a:p>
                      <a:pPr algn="ctr"/>
                      <a:r>
                        <a:rPr lang="en-US" b="1" dirty="0" smtClean="0"/>
                        <a:t>3 business days from receipt</a:t>
                      </a:r>
                      <a:r>
                        <a:rPr lang="en-US" b="1" baseline="0" dirty="0" smtClean="0"/>
                        <a:t> of request</a:t>
                      </a:r>
                      <a:endParaRPr lang="en-US" b="1" dirty="0"/>
                    </a:p>
                  </a:txBody>
                  <a:tcPr anchor="ctr"/>
                </a:tc>
                <a:tc>
                  <a:txBody>
                    <a:bodyPr/>
                    <a:lstStyle/>
                    <a:p>
                      <a:pPr algn="ctr"/>
                      <a:r>
                        <a:rPr lang="en-US" b="1" dirty="0" smtClean="0"/>
                        <a:t>1 business day after receipt of necessary</a:t>
                      </a:r>
                      <a:r>
                        <a:rPr lang="en-US" b="1" baseline="0" dirty="0" smtClean="0"/>
                        <a:t> info; but if the day after the request is on a weekend or holiday, 72 hours after receipt of necessary info</a:t>
                      </a:r>
                      <a:endParaRPr lang="en-US" b="1" dirty="0"/>
                    </a:p>
                  </a:txBody>
                  <a:tcPr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826132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defRPr/>
            </a:pPr>
            <a:r>
              <a:rPr lang="en-US" dirty="0" smtClean="0"/>
              <a:t>Service Authorizations: Timing</a:t>
            </a:r>
          </a:p>
        </p:txBody>
      </p:sp>
      <p:sp>
        <p:nvSpPr>
          <p:cNvPr id="90116" name="Rectangle 3"/>
          <p:cNvSpPr>
            <a:spLocks noGrp="1"/>
          </p:cNvSpPr>
          <p:nvPr>
            <p:ph type="body" idx="4294967295"/>
          </p:nvPr>
        </p:nvSpPr>
        <p:spPr/>
        <p:txBody>
          <a:bodyPr/>
          <a:lstStyle/>
          <a:p>
            <a:pPr marL="454025" lvl="1" indent="-452438">
              <a:spcBef>
                <a:spcPts val="1000"/>
              </a:spcBef>
              <a:defRPr/>
            </a:pPr>
            <a:r>
              <a:rPr lang="en-US" sz="2300" b="1" dirty="0" smtClean="0"/>
              <a:t>Prior authorization – plan decision due date:</a:t>
            </a:r>
          </a:p>
          <a:p>
            <a:pPr marL="682625" lvl="2" indent="-227013">
              <a:spcBef>
                <a:spcPts val="200"/>
              </a:spcBef>
              <a:defRPr/>
            </a:pPr>
            <a:endParaRPr lang="en-US" sz="2300" b="1" dirty="0" smtClean="0"/>
          </a:p>
          <a:p>
            <a:pPr eaLnBrk="1" hangingPunct="1">
              <a:defRPr/>
            </a:pPr>
            <a:endParaRPr lang="en-US" sz="2300" b="1" dirty="0" smtClean="0"/>
          </a:p>
          <a:p>
            <a:pPr eaLnBrk="1" hangingPunct="1">
              <a:defRPr/>
            </a:pPr>
            <a:endParaRPr lang="en-US" sz="2300" b="1" dirty="0"/>
          </a:p>
          <a:p>
            <a:pPr eaLnBrk="1" hangingPunct="1">
              <a:defRPr/>
            </a:pPr>
            <a:endParaRPr lang="en-US" sz="2300" b="1" dirty="0" smtClean="0"/>
          </a:p>
          <a:p>
            <a:pPr eaLnBrk="1" hangingPunct="1">
              <a:defRPr/>
            </a:pPr>
            <a:endParaRPr lang="en-US" sz="2300" b="1" dirty="0"/>
          </a:p>
          <a:p>
            <a:pPr eaLnBrk="1" hangingPunct="1">
              <a:defRPr/>
            </a:pPr>
            <a:endParaRPr lang="en-US" sz="2300" b="1" dirty="0" smtClean="0"/>
          </a:p>
          <a:p>
            <a:pPr eaLnBrk="1" hangingPunct="1">
              <a:defRPr/>
            </a:pPr>
            <a:r>
              <a:rPr lang="en-US" sz="2300" b="1" dirty="0" smtClean="0"/>
              <a:t>ALERT</a:t>
            </a:r>
            <a:r>
              <a:rPr lang="en-US" sz="2300" dirty="0" smtClean="0"/>
              <a:t> – Plans don’t meet these deadlines, or fail to process these increases altogether – care manager may fail to pass the request on to the appropriate personnel, or give no notice of appeal rights.</a:t>
            </a:r>
            <a:r>
              <a:rPr lang="en-US" sz="2300" dirty="0"/>
              <a:t> </a:t>
            </a:r>
            <a:r>
              <a:rPr lang="en-US" sz="2300" dirty="0" smtClean="0"/>
              <a:t> Must be assertive and file internal</a:t>
            </a:r>
            <a:r>
              <a:rPr lang="en-US" sz="2300" dirty="0"/>
              <a:t> </a:t>
            </a:r>
            <a:r>
              <a:rPr lang="en-US" sz="2300" dirty="0" smtClean="0"/>
              <a:t>appeals </a:t>
            </a:r>
          </a:p>
          <a:p>
            <a:pPr marL="409575" lvl="1" indent="-227013">
              <a:spcBef>
                <a:spcPts val="200"/>
              </a:spcBef>
              <a:defRPr/>
            </a:pPr>
            <a:endParaRPr lang="en-US" sz="2500" dirty="0" smtClean="0"/>
          </a:p>
        </p:txBody>
      </p:sp>
      <p:sp>
        <p:nvSpPr>
          <p:cNvPr id="5" name="Text Box 17"/>
          <p:cNvSpPr txBox="1">
            <a:spLocks noChangeArrowheads="1"/>
          </p:cNvSpPr>
          <p:nvPr/>
        </p:nvSpPr>
        <p:spPr bwMode="auto">
          <a:xfrm>
            <a:off x="463550" y="6481763"/>
            <a:ext cx="7004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800" u="sng" dirty="0">
                <a:solidFill>
                  <a:srgbClr val="39639D"/>
                </a:solidFill>
                <a:ea typeface="ＭＳ Ｐゴシック" charset="-128"/>
              </a:rPr>
              <a:t>Model Contract</a:t>
            </a:r>
            <a:r>
              <a:rPr lang="en-US" sz="1800" dirty="0">
                <a:solidFill>
                  <a:srgbClr val="39639D"/>
                </a:solidFill>
                <a:ea typeface="ＭＳ Ｐゴシック" charset="-128"/>
              </a:rPr>
              <a:t>, Appendix K, </a:t>
            </a:r>
            <a:r>
              <a:rPr lang="en-US" sz="1800" dirty="0" smtClean="0">
                <a:solidFill>
                  <a:srgbClr val="39639D"/>
                </a:solidFill>
                <a:ea typeface="ＭＳ Ｐゴシック" charset="-128"/>
                <a:cs typeface="Arial" charset="0"/>
              </a:rPr>
              <a:t>at p</a:t>
            </a:r>
            <a:r>
              <a:rPr lang="en-US" sz="1800" dirty="0">
                <a:solidFill>
                  <a:srgbClr val="39639D"/>
                </a:solidFill>
                <a:ea typeface="ＭＳ Ｐゴシック" charset="-128"/>
                <a:cs typeface="Arial" charset="0"/>
              </a:rPr>
              <a:t>. </a:t>
            </a:r>
            <a:r>
              <a:rPr lang="en-US" sz="1800" dirty="0" smtClean="0">
                <a:solidFill>
                  <a:srgbClr val="39639D"/>
                </a:solidFill>
                <a:ea typeface="ＭＳ Ｐゴシック" charset="-128"/>
                <a:cs typeface="Arial" charset="0"/>
              </a:rPr>
              <a:t>135 </a:t>
            </a:r>
            <a:r>
              <a:rPr lang="en-US" sz="1800" dirty="0">
                <a:solidFill>
                  <a:srgbClr val="39639D"/>
                </a:solidFill>
                <a:ea typeface="ＭＳ Ｐゴシック" charset="-128"/>
                <a:cs typeface="Arial" charset="0"/>
              </a:rPr>
              <a:t>of </a:t>
            </a:r>
            <a:r>
              <a:rPr lang="en-US" sz="1800" dirty="0" smtClean="0">
                <a:solidFill>
                  <a:srgbClr val="39639D"/>
                </a:solidFill>
                <a:ea typeface="ＭＳ Ｐゴシック" charset="-128"/>
                <a:cs typeface="Arial" charset="0"/>
              </a:rPr>
              <a:t>PDF</a:t>
            </a:r>
            <a:endParaRPr lang="en-US" sz="1800" dirty="0">
              <a:solidFill>
                <a:srgbClr val="39639D"/>
              </a:solidFill>
              <a:ea typeface="ＭＳ Ｐゴシック" charset="-128"/>
              <a:cs typeface="Arial" charset="0"/>
            </a:endParaRPr>
          </a:p>
        </p:txBody>
      </p:sp>
      <p:sp>
        <p:nvSpPr>
          <p:cNvPr id="9728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C60AB27A-4983-4D2F-BE22-D6C09C775B5F}" type="slidenum">
              <a:rPr lang="en-US" altLang="en-US" sz="1400" smtClean="0">
                <a:solidFill>
                  <a:srgbClr val="FFFFFF"/>
                </a:solidFill>
              </a:rPr>
              <a:pPr eaLnBrk="1" hangingPunct="1">
                <a:spcBef>
                  <a:spcPct val="0"/>
                </a:spcBef>
                <a:buClrTx/>
                <a:buSzTx/>
                <a:buFontTx/>
                <a:buNone/>
              </a:pPr>
              <a:t>61</a:t>
            </a:fld>
            <a:endParaRPr lang="en-US" altLang="en-US" sz="1400" smtClean="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75718503"/>
              </p:ext>
            </p:extLst>
          </p:nvPr>
        </p:nvGraphicFramePr>
        <p:xfrm>
          <a:off x="568036" y="2159000"/>
          <a:ext cx="7966363" cy="2068484"/>
        </p:xfrm>
        <a:graphic>
          <a:graphicData uri="http://schemas.openxmlformats.org/drawingml/2006/table">
            <a:tbl>
              <a:tblPr firstRow="1" bandRow="1">
                <a:tableStyleId>{5C22544A-7EE6-4342-B048-85BDC9FD1C3A}</a:tableStyleId>
              </a:tblPr>
              <a:tblGrid>
                <a:gridCol w="2479964"/>
                <a:gridCol w="3226438"/>
                <a:gridCol w="2259961"/>
              </a:tblGrid>
              <a:tr h="370840">
                <a:tc>
                  <a:txBody>
                    <a:bodyPr/>
                    <a:lstStyle/>
                    <a:p>
                      <a:pPr algn="ctr"/>
                      <a:r>
                        <a:rPr lang="en-US" dirty="0" smtClean="0"/>
                        <a:t>Type</a:t>
                      </a:r>
                      <a:endParaRPr lang="en-US" dirty="0"/>
                    </a:p>
                  </a:txBody>
                  <a:tcPr anchor="ctr"/>
                </a:tc>
                <a:tc>
                  <a:txBody>
                    <a:bodyPr/>
                    <a:lstStyle/>
                    <a:p>
                      <a:pPr algn="ctr"/>
                      <a:r>
                        <a:rPr lang="en-US" dirty="0" smtClean="0"/>
                        <a:t>Maximum Time</a:t>
                      </a:r>
                      <a:endParaRPr lang="en-US" dirty="0"/>
                    </a:p>
                  </a:txBody>
                  <a:tcPr anchor="ctr"/>
                </a:tc>
                <a:tc>
                  <a:txBody>
                    <a:bodyPr/>
                    <a:lstStyle/>
                    <a:p>
                      <a:pPr algn="ctr"/>
                      <a:r>
                        <a:rPr lang="en-US" dirty="0" smtClean="0"/>
                        <a:t>Minimum Time</a:t>
                      </a:r>
                      <a:endParaRPr lang="en-US" dirty="0"/>
                    </a:p>
                  </a:txBody>
                  <a:tcPr anchor="ctr"/>
                </a:tc>
              </a:tr>
              <a:tr h="508924">
                <a:tc>
                  <a:txBody>
                    <a:bodyPr/>
                    <a:lstStyle/>
                    <a:p>
                      <a:pPr algn="ctr"/>
                      <a:r>
                        <a:rPr lang="en-US" b="1" dirty="0" smtClean="0"/>
                        <a:t>Expedited</a:t>
                      </a:r>
                      <a:endParaRPr lang="en-US" b="1" dirty="0"/>
                    </a:p>
                  </a:txBody>
                  <a:tcPr anchor="ctr"/>
                </a:tc>
                <a:tc gridSpan="2">
                  <a:txBody>
                    <a:bodyPr/>
                    <a:lstStyle/>
                    <a:p>
                      <a:pPr algn="ctr"/>
                      <a:r>
                        <a:rPr lang="en-US" b="1" dirty="0" smtClean="0"/>
                        <a:t>3 business</a:t>
                      </a:r>
                      <a:r>
                        <a:rPr lang="en-US" b="1" baseline="0" dirty="0" smtClean="0"/>
                        <a:t> days from receipt of request</a:t>
                      </a:r>
                      <a:endParaRPr lang="en-US" b="1" dirty="0"/>
                    </a:p>
                  </a:txBody>
                  <a:tcPr anchor="ctr"/>
                </a:tc>
                <a:tc hMerge="1">
                  <a:txBody>
                    <a:bodyPr/>
                    <a:lstStyle/>
                    <a:p>
                      <a:pPr algn="ctr"/>
                      <a:endParaRPr lang="en-US" b="1" dirty="0"/>
                    </a:p>
                  </a:txBody>
                  <a:tcPr anchor="ctr"/>
                </a:tc>
              </a:tr>
              <a:tr h="370840">
                <a:tc>
                  <a:txBody>
                    <a:bodyPr/>
                    <a:lstStyle/>
                    <a:p>
                      <a:pPr algn="ctr"/>
                      <a:r>
                        <a:rPr lang="en-US" b="1" dirty="0" smtClean="0"/>
                        <a:t>Standard</a:t>
                      </a:r>
                      <a:endParaRPr lang="en-US" b="1" dirty="0"/>
                    </a:p>
                  </a:txBody>
                  <a:tcPr anchor="ctr"/>
                </a:tc>
                <a:tc>
                  <a:txBody>
                    <a:bodyPr/>
                    <a:lstStyle/>
                    <a:p>
                      <a:pPr algn="ctr"/>
                      <a:r>
                        <a:rPr lang="en-US" b="1" dirty="0" smtClean="0"/>
                        <a:t>14 days from</a:t>
                      </a:r>
                      <a:r>
                        <a:rPr lang="en-US" b="1" baseline="0" dirty="0" smtClean="0"/>
                        <a:t> </a:t>
                      </a:r>
                      <a:r>
                        <a:rPr lang="en-US" b="1" dirty="0" smtClean="0"/>
                        <a:t>receipt of request</a:t>
                      </a:r>
                      <a:endParaRPr lang="en-US" b="1" dirty="0"/>
                    </a:p>
                  </a:txBody>
                  <a:tcPr anchor="ctr"/>
                </a:tc>
                <a:tc>
                  <a:txBody>
                    <a:bodyPr/>
                    <a:lstStyle/>
                    <a:p>
                      <a:pPr algn="ctr"/>
                      <a:r>
                        <a:rPr lang="en-US" b="1" dirty="0" smtClean="0"/>
                        <a:t>Within</a:t>
                      </a:r>
                      <a:r>
                        <a:rPr lang="en-US" b="1" baseline="0" dirty="0" smtClean="0"/>
                        <a:t> 3 business days of receipt of request for services</a:t>
                      </a:r>
                      <a:endParaRPr lang="en-US" b="1" dirty="0"/>
                    </a:p>
                  </a:txBody>
                  <a:tcPr anchor="ctr"/>
                </a:tc>
              </a:tr>
            </a:tbl>
          </a:graphicData>
        </a:graphic>
      </p:graphicFrame>
    </p:spTree>
    <p:extLst>
      <p:ext uri="{BB962C8B-B14F-4D97-AF65-F5344CB8AC3E}">
        <p14:creationId xmlns:p14="http://schemas.microsoft.com/office/powerpoint/2010/main" val="39966896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Advocating for more Hours – with Plan or at Fair Hearing </a:t>
            </a:r>
            <a:endParaRPr lang="en-US" dirty="0"/>
          </a:p>
        </p:txBody>
      </p:sp>
      <p:sp>
        <p:nvSpPr>
          <p:cNvPr id="80899" name="Content Placeholder 2"/>
          <p:cNvSpPr>
            <a:spLocks noGrp="1"/>
          </p:cNvSpPr>
          <p:nvPr>
            <p:ph idx="1"/>
          </p:nvPr>
        </p:nvSpPr>
        <p:spPr>
          <a:noFill/>
        </p:spPr>
        <p:txBody>
          <a:bodyPr/>
          <a:lstStyle/>
          <a:p>
            <a:pPr marL="230188" lvl="1" indent="-228600">
              <a:lnSpc>
                <a:spcPct val="120000"/>
              </a:lnSpc>
              <a:buClr>
                <a:srgbClr val="A32E37"/>
              </a:buClr>
              <a:defRPr/>
            </a:pPr>
            <a:r>
              <a:rPr lang="en-US" altLang="en-US" sz="2000" dirty="0"/>
              <a:t>All managed care plans must make services available to the same extent they are available to recipients of fee-for- service Medicaid.  42 U.S.C. § 1396b(m)(1)(A)(</a:t>
            </a:r>
            <a:r>
              <a:rPr lang="en-US" altLang="en-US" sz="2000" dirty="0" err="1"/>
              <a:t>i</a:t>
            </a:r>
            <a:r>
              <a:rPr lang="en-US" altLang="en-US" sz="2000" dirty="0"/>
              <a:t>); 42 C.F.R. §§ 438.210(a)(2) and (a) (4)(</a:t>
            </a:r>
            <a:r>
              <a:rPr lang="en-US" altLang="en-US" sz="2000" dirty="0" err="1"/>
              <a:t>i</a:t>
            </a:r>
            <a:r>
              <a:rPr lang="en-US" altLang="en-US" sz="2000" dirty="0"/>
              <a:t>).  The Model Contract also states: “Managed care organizations </a:t>
            </a:r>
            <a:r>
              <a:rPr lang="en-US" altLang="en-US" sz="2000" dirty="0" smtClean="0"/>
              <a:t>may not </a:t>
            </a:r>
            <a:r>
              <a:rPr lang="en-US" altLang="en-US" sz="2000" dirty="0"/>
              <a:t>define covered services more restrictively than </a:t>
            </a:r>
            <a:r>
              <a:rPr lang="en-US" altLang="en-US" sz="2000" dirty="0" smtClean="0"/>
              <a:t>the Medicaid </a:t>
            </a:r>
            <a:r>
              <a:rPr lang="en-US" altLang="en-US" sz="2000" dirty="0"/>
              <a:t>Program.”</a:t>
            </a:r>
          </a:p>
          <a:p>
            <a:pPr marL="230188" lvl="1" indent="-228600">
              <a:lnSpc>
                <a:spcPct val="120000"/>
              </a:lnSpc>
              <a:buClr>
                <a:srgbClr val="A32E37"/>
              </a:buClr>
              <a:defRPr/>
            </a:pPr>
            <a:r>
              <a:rPr lang="en-US" altLang="en-US" sz="2000" dirty="0" smtClean="0">
                <a:solidFill>
                  <a:srgbClr val="000000"/>
                </a:solidFill>
              </a:rPr>
              <a:t>In other words, there has been </a:t>
            </a:r>
            <a:r>
              <a:rPr lang="en-US" altLang="en-US" sz="2000" b="1" dirty="0" smtClean="0">
                <a:solidFill>
                  <a:srgbClr val="000000"/>
                </a:solidFill>
              </a:rPr>
              <a:t>NO CHANGE</a:t>
            </a:r>
            <a:r>
              <a:rPr lang="en-US" altLang="en-US" sz="2000" dirty="0" smtClean="0">
                <a:solidFill>
                  <a:srgbClr val="000000"/>
                </a:solidFill>
              </a:rPr>
              <a:t> in the amount or type of services available under MLTC versus under PCA/CHHA.  </a:t>
            </a:r>
          </a:p>
          <a:p>
            <a:pPr marL="230188" lvl="1" indent="-228600">
              <a:lnSpc>
                <a:spcPct val="120000"/>
              </a:lnSpc>
              <a:buClr>
                <a:srgbClr val="A32E37"/>
              </a:buClr>
              <a:defRPr/>
            </a:pPr>
            <a:r>
              <a:rPr lang="en-US" altLang="en-US" sz="2000" dirty="0" smtClean="0">
                <a:solidFill>
                  <a:srgbClr val="000000"/>
                </a:solidFill>
              </a:rPr>
              <a:t>If medically appropriate for 24-hour care (even split-shift) under the PCA regulations, then that person should receive 24-hour care under MLTC.</a:t>
            </a:r>
          </a:p>
          <a:p>
            <a:pPr marL="503238" lvl="2" indent="-228600">
              <a:lnSpc>
                <a:spcPct val="120000"/>
              </a:lnSpc>
              <a:buClr>
                <a:srgbClr val="A32E37"/>
              </a:buClr>
              <a:defRPr/>
            </a:pPr>
            <a:r>
              <a:rPr lang="en-US" altLang="en-US" sz="2000" dirty="0" smtClean="0">
                <a:solidFill>
                  <a:srgbClr val="000000"/>
                </a:solidFill>
              </a:rPr>
              <a:t>See </a:t>
            </a:r>
            <a:r>
              <a:rPr lang="en-US" altLang="en-US" sz="2000" b="1" dirty="0" smtClean="0">
                <a:hlinkClick r:id="rId2"/>
              </a:rPr>
              <a:t>GIS 12 MA/026</a:t>
            </a:r>
            <a:r>
              <a:rPr lang="en-US" altLang="en-US" sz="2000" b="1" dirty="0" smtClean="0"/>
              <a:t> </a:t>
            </a:r>
            <a:r>
              <a:rPr lang="en-US" altLang="en-US" sz="2000" dirty="0" smtClean="0"/>
              <a:t>for live-in vs. split shift (only 2 pages long!) </a:t>
            </a:r>
            <a:r>
              <a:rPr lang="en-US" altLang="en-US" sz="1500" dirty="0" smtClean="0">
                <a:hlinkClick r:id="rId2"/>
              </a:rPr>
              <a:t>http://www.health.ny.gov/health_care/medicaid/publications/docs/gis/12ma026.pdf</a:t>
            </a:r>
            <a:r>
              <a:rPr lang="en-US" altLang="en-US" sz="1500" dirty="0" smtClean="0"/>
              <a:t> </a:t>
            </a:r>
          </a:p>
        </p:txBody>
      </p:sp>
      <p:sp>
        <p:nvSpPr>
          <p:cNvPr id="3" name="Slide Number Placeholder 2"/>
          <p:cNvSpPr>
            <a:spLocks noGrp="1"/>
          </p:cNvSpPr>
          <p:nvPr>
            <p:ph type="sldNum" sz="quarter" idx="12"/>
          </p:nvPr>
        </p:nvSpPr>
        <p:spPr/>
        <p:txBody>
          <a:bodyPr/>
          <a:lstStyle/>
          <a:p>
            <a:pPr>
              <a:defRPr/>
            </a:pPr>
            <a:fld id="{1E107DAD-D09B-451F-85A5-E6AF2E2057A5}" type="slidenum">
              <a:rPr lang="en-US" smtClean="0"/>
              <a:pPr>
                <a:defRPr/>
              </a:pPr>
              <a:t>62</a:t>
            </a:fld>
            <a:endParaRPr lang="en-US"/>
          </a:p>
        </p:txBody>
      </p:sp>
    </p:spTree>
    <p:extLst>
      <p:ext uri="{BB962C8B-B14F-4D97-AF65-F5344CB8AC3E}">
        <p14:creationId xmlns:p14="http://schemas.microsoft.com/office/powerpoint/2010/main" val="18504542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Slide Number Placeholder 17"/>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5BDC327F-AF1F-4FF1-87D2-030788CF9593}" type="slidenum">
              <a:rPr lang="en-US" altLang="en-US" sz="1000">
                <a:ea typeface="ＭＳ Ｐゴシック" pitchFamily="34" charset="-128"/>
              </a:rPr>
              <a:pPr algn="r" eaLnBrk="1" hangingPunct="1">
                <a:spcBef>
                  <a:spcPct val="0"/>
                </a:spcBef>
                <a:buClrTx/>
                <a:buSzTx/>
                <a:buFontTx/>
                <a:buNone/>
              </a:pPr>
              <a:t>63</a:t>
            </a:fld>
            <a:endParaRPr lang="en-US" altLang="en-US" sz="1000">
              <a:ea typeface="ＭＳ Ｐゴシック" pitchFamily="34" charset="-128"/>
            </a:endParaRPr>
          </a:p>
        </p:txBody>
      </p:sp>
      <p:sp>
        <p:nvSpPr>
          <p:cNvPr id="99331" name="Slide Number Placeholder 17"/>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136036EE-DD0E-4ED2-A6F1-A6338935CE97}" type="slidenum">
              <a:rPr lang="en-US" altLang="en-US" sz="1000">
                <a:ea typeface="ＭＳ Ｐゴシック" pitchFamily="34" charset="-128"/>
              </a:rPr>
              <a:pPr algn="r" eaLnBrk="1" hangingPunct="1">
                <a:spcBef>
                  <a:spcPct val="0"/>
                </a:spcBef>
                <a:buClrTx/>
                <a:buSzTx/>
                <a:buFontTx/>
                <a:buNone/>
              </a:pPr>
              <a:t>63</a:t>
            </a:fld>
            <a:endParaRPr lang="en-US" altLang="en-US" sz="1000">
              <a:ea typeface="ＭＳ Ｐゴシック" pitchFamily="34" charset="-128"/>
            </a:endParaRPr>
          </a:p>
        </p:txBody>
      </p:sp>
      <p:sp>
        <p:nvSpPr>
          <p:cNvPr id="83973"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0000"/>
          </a:bodyPr>
          <a:lstStyle/>
          <a:p>
            <a:pPr>
              <a:defRPr/>
            </a:pPr>
            <a:r>
              <a:rPr lang="en-US" sz="3600" dirty="0" smtClean="0"/>
              <a:t>More on standards for authorizing amount of hours</a:t>
            </a:r>
          </a:p>
        </p:txBody>
      </p:sp>
      <p:sp>
        <p:nvSpPr>
          <p:cNvPr id="47106" name="Rectangle 3"/>
          <p:cNvSpPr>
            <a:spLocks noGrp="1"/>
          </p:cNvSpPr>
          <p:nvPr>
            <p:ph idx="1"/>
          </p:nvPr>
        </p:nvSpPr>
        <p:spPr/>
        <p:txBody>
          <a:bodyPr/>
          <a:lstStyle/>
          <a:p>
            <a:pPr marL="1588" lvl="1" indent="0">
              <a:spcBef>
                <a:spcPct val="0"/>
              </a:spcBef>
              <a:spcAft>
                <a:spcPts val="600"/>
              </a:spcAft>
              <a:buFont typeface="Calibri" pitchFamily="34" charset="0"/>
              <a:buNone/>
            </a:pPr>
            <a:r>
              <a:rPr lang="en-US" altLang="en-US" sz="2400" dirty="0" smtClean="0"/>
              <a:t>Plans must follow Medicaid personal care rules</a:t>
            </a:r>
          </a:p>
          <a:p>
            <a:pPr marL="228600" lvl="1" indent="-228600">
              <a:spcBef>
                <a:spcPct val="0"/>
              </a:spcBef>
              <a:spcAft>
                <a:spcPts val="600"/>
              </a:spcAft>
            </a:pPr>
            <a:r>
              <a:rPr lang="en-US" altLang="en-US" sz="2200" dirty="0" smtClean="0"/>
              <a:t>Can’</a:t>
            </a:r>
            <a:r>
              <a:rPr lang="en-US" altLang="ja-JP" sz="2200" dirty="0" smtClean="0"/>
              <a:t>t use task-based-assessment when client has 24-hour needs (“Mayer-III”) </a:t>
            </a:r>
            <a:r>
              <a:rPr lang="sv-SE" altLang="en-US" sz="2200" dirty="0" smtClean="0"/>
              <a:t>18 NYCRR 505.14(b)(5)(v)(d); </a:t>
            </a:r>
          </a:p>
          <a:p>
            <a:pPr marL="228600" lvl="1" indent="-228600">
              <a:spcBef>
                <a:spcPct val="0"/>
              </a:spcBef>
              <a:spcAft>
                <a:spcPts val="600"/>
              </a:spcAft>
            </a:pPr>
            <a:r>
              <a:rPr lang="sv-SE" altLang="ja-JP" sz="2200" dirty="0" smtClean="0"/>
              <a:t>New def’n of 24-hr care </a:t>
            </a:r>
            <a:r>
              <a:rPr lang="sv-SE" altLang="ja-JP" sz="2200" dirty="0"/>
              <a:t>(</a:t>
            </a:r>
            <a:r>
              <a:rPr lang="sv-SE" altLang="ja-JP" sz="2200" dirty="0" smtClean="0"/>
              <a:t>in previous slide; GIS 12 MA/026</a:t>
            </a:r>
            <a:r>
              <a:rPr lang="en-US" altLang="en-US" sz="2200" dirty="0" smtClean="0"/>
              <a:t>)</a:t>
            </a:r>
          </a:p>
          <a:p>
            <a:pPr marL="228600" lvl="1" indent="-228600">
              <a:spcBef>
                <a:spcPct val="0"/>
              </a:spcBef>
              <a:spcAft>
                <a:spcPts val="600"/>
              </a:spcAft>
            </a:pPr>
            <a:r>
              <a:rPr lang="en-US" altLang="ja-JP" sz="2200" dirty="0" smtClean="0"/>
              <a:t>Hours given must ensure safe performance of ADLs  (GIS 03 MA/003)</a:t>
            </a:r>
          </a:p>
          <a:p>
            <a:pPr marL="228600" lvl="1" indent="-228600">
              <a:spcBef>
                <a:spcPct val="0"/>
              </a:spcBef>
              <a:spcAft>
                <a:spcPts val="600"/>
              </a:spcAft>
            </a:pPr>
            <a:r>
              <a:rPr lang="en-US" altLang="ja-JP" sz="2200" dirty="0" smtClean="0"/>
              <a:t>Non-self-directing people are eligible if someone can direct care; such person need not live with the consumer (92-ADM-49) </a:t>
            </a:r>
          </a:p>
          <a:p>
            <a:pPr marL="228600" lvl="1" indent="-228600">
              <a:spcBef>
                <a:spcPct val="0"/>
              </a:spcBef>
              <a:spcAft>
                <a:spcPts val="600"/>
              </a:spcAft>
            </a:pPr>
            <a:r>
              <a:rPr lang="en-US" altLang="en-US" sz="2200" dirty="0" smtClean="0"/>
              <a:t>Cannot reduce services without justification. </a:t>
            </a:r>
            <a:r>
              <a:rPr lang="en-US" altLang="en-US" sz="2200" i="1" dirty="0" smtClean="0"/>
              <a:t>Mayer v Wing</a:t>
            </a:r>
          </a:p>
          <a:p>
            <a:pPr marL="228600" lvl="1" indent="-228600">
              <a:spcBef>
                <a:spcPct val="0"/>
              </a:spcBef>
              <a:spcAft>
                <a:spcPts val="600"/>
              </a:spcAft>
            </a:pPr>
            <a:r>
              <a:rPr lang="en-US" altLang="ja-JP" sz="2200" dirty="0"/>
              <a:t>Plans must reinstate services after hospitalized or in rehab (</a:t>
            </a:r>
            <a:r>
              <a:rPr lang="en-US" altLang="en-US" sz="2200" i="1" dirty="0" err="1"/>
              <a:t>Granato</a:t>
            </a:r>
            <a:r>
              <a:rPr lang="en-US" altLang="en-US" sz="2200" i="1" dirty="0"/>
              <a:t> v. Bane</a:t>
            </a:r>
            <a:r>
              <a:rPr lang="en-US" altLang="en-US" sz="2200" dirty="0"/>
              <a:t>, 74 F.3d 406 (2d Cir. 1996); GIS 96 MA-023</a:t>
            </a:r>
            <a:r>
              <a:rPr lang="en-US" altLang="en-US" sz="2200" dirty="0" smtClean="0"/>
              <a:t>)</a:t>
            </a:r>
          </a:p>
          <a:p>
            <a:pPr marL="460375" lvl="2">
              <a:spcBef>
                <a:spcPct val="0"/>
              </a:spcBef>
              <a:spcAft>
                <a:spcPts val="600"/>
              </a:spcAft>
            </a:pPr>
            <a:r>
              <a:rPr lang="en-US" altLang="ja-JP" sz="1800" dirty="0" smtClean="0"/>
              <a:t>Need notice if terminating services</a:t>
            </a:r>
            <a:endParaRPr lang="en-US" altLang="ja-JP" sz="1800" dirty="0"/>
          </a:p>
          <a:p>
            <a:pPr marL="0" lvl="1" indent="0">
              <a:spcBef>
                <a:spcPct val="0"/>
              </a:spcBef>
              <a:spcAft>
                <a:spcPts val="600"/>
              </a:spcAft>
              <a:buNone/>
            </a:pPr>
            <a:endParaRPr lang="en-US" altLang="en-US" sz="2200" i="1" dirty="0" smtClean="0"/>
          </a:p>
        </p:txBody>
      </p:sp>
      <p:sp>
        <p:nvSpPr>
          <p:cNvPr id="99334" name="Text Box 4"/>
          <p:cNvSpPr txBox="1">
            <a:spLocks noChangeArrowheads="1"/>
          </p:cNvSpPr>
          <p:nvPr/>
        </p:nvSpPr>
        <p:spPr bwMode="auto">
          <a:xfrm>
            <a:off x="457200" y="6167679"/>
            <a:ext cx="689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spcBef>
                <a:spcPct val="0"/>
              </a:spcBef>
              <a:buClrTx/>
              <a:buSzTx/>
              <a:buFontTx/>
              <a:buNone/>
            </a:pPr>
            <a:r>
              <a:rPr lang="en-US" altLang="en-US" sz="1700" dirty="0">
                <a:ea typeface="ＭＳ Ｐゴシック" pitchFamily="34" charset="-128"/>
              </a:rPr>
              <a:t>See </a:t>
            </a:r>
            <a:r>
              <a:rPr lang="en-US" altLang="en-US" sz="1700" dirty="0">
                <a:ea typeface="ＭＳ Ｐゴシック" pitchFamily="34" charset="-128"/>
                <a:hlinkClick r:id="rId3"/>
              </a:rPr>
              <a:t>http://wnylc.com/health/entry/114/</a:t>
            </a:r>
            <a:r>
              <a:rPr lang="en-US" altLang="en-US" sz="1700" dirty="0">
                <a:ea typeface="ＭＳ Ｐゴシック" pitchFamily="34" charset="-128"/>
              </a:rPr>
              <a:t> &amp; </a:t>
            </a:r>
            <a:r>
              <a:rPr lang="en-US" altLang="en-US" sz="1700" dirty="0">
                <a:ea typeface="ＭＳ Ｐゴシック" pitchFamily="34" charset="-128"/>
                <a:hlinkClick r:id="rId4"/>
              </a:rPr>
              <a:t>http://wnylc.com/health/entry/7/</a:t>
            </a:r>
            <a:r>
              <a:rPr lang="en-US" altLang="en-US" sz="1700" dirty="0">
                <a:ea typeface="ＭＳ Ｐゴシック" pitchFamily="34" charset="-128"/>
              </a:rPr>
              <a:t>  </a:t>
            </a:r>
          </a:p>
        </p:txBody>
      </p:sp>
      <p:sp>
        <p:nvSpPr>
          <p:cNvPr id="99335" name="Slide Number Placeholder 1"/>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72AB59B7-A72D-45C5-BC69-10620590D725}" type="slidenum">
              <a:rPr lang="en-US" altLang="en-US" sz="1000">
                <a:ea typeface="ＭＳ Ｐゴシック" pitchFamily="34" charset="-128"/>
              </a:rPr>
              <a:pPr algn="r" eaLnBrk="1" hangingPunct="1">
                <a:spcBef>
                  <a:spcPct val="0"/>
                </a:spcBef>
                <a:buClrTx/>
                <a:buSzTx/>
                <a:buFontTx/>
                <a:buNone/>
              </a:pPr>
              <a:t>63</a:t>
            </a:fld>
            <a:endParaRPr lang="en-US" altLang="en-US" sz="1000">
              <a:ea typeface="ＭＳ Ｐゴシック" pitchFamily="34" charset="-128"/>
            </a:endParaRPr>
          </a:p>
        </p:txBody>
      </p:sp>
      <p:sp>
        <p:nvSpPr>
          <p:cNvPr id="10" name="Slide Number Placeholder 2"/>
          <p:cNvSpPr>
            <a:spLocks noGrp="1"/>
          </p:cNvSpPr>
          <p:nvPr>
            <p:ph type="sldNum" sz="quarter" idx="12"/>
          </p:nvPr>
        </p:nvSpPr>
        <p:spPr>
          <a:xfrm>
            <a:off x="7620000" y="19050"/>
            <a:ext cx="1066800" cy="328613"/>
          </a:xfrm>
        </p:spPr>
        <p:txBody>
          <a:bodyPr/>
          <a:lstStyle/>
          <a:p>
            <a:pPr>
              <a:defRPr/>
            </a:pPr>
            <a:fld id="{1E107DAD-D09B-451F-85A5-E6AF2E2057A5}" type="slidenum">
              <a:rPr lang="en-US" smtClean="0"/>
              <a:pPr>
                <a:defRPr/>
              </a:pPr>
              <a:t>63</a:t>
            </a:fld>
            <a:endParaRPr lang="en-US"/>
          </a:p>
        </p:txBody>
      </p:sp>
    </p:spTree>
    <p:custDataLst>
      <p:tags r:id="rId1"/>
    </p:custDataLst>
    <p:extLst>
      <p:ext uri="{BB962C8B-B14F-4D97-AF65-F5344CB8AC3E}">
        <p14:creationId xmlns:p14="http://schemas.microsoft.com/office/powerpoint/2010/main" val="14723553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61" name="Rectangle 2"/>
          <p:cNvSpPr>
            <a:spLocks noGrp="1"/>
          </p:cNvSpPr>
          <p:nvPr>
            <p:ph type="title"/>
          </p:nvPr>
        </p:nvSpPr>
        <p:spPr>
          <a:xfrm>
            <a:off x="457200" y="533400"/>
            <a:ext cx="8229600" cy="768927"/>
          </a:xfrm>
        </p:spPr>
        <p:txBody>
          <a:bodyPr>
            <a:normAutofit/>
          </a:bodyPr>
          <a:lstStyle/>
          <a:p>
            <a:pPr algn="ctr"/>
            <a:r>
              <a:rPr lang="en-US" dirty="0" smtClean="0"/>
              <a:t>Advocacy: Terminology</a:t>
            </a:r>
          </a:p>
        </p:txBody>
      </p:sp>
      <p:sp>
        <p:nvSpPr>
          <p:cNvPr id="47106" name="Rectangle 3"/>
          <p:cNvSpPr>
            <a:spLocks noGrp="1"/>
          </p:cNvSpPr>
          <p:nvPr>
            <p:ph idx="1"/>
          </p:nvPr>
        </p:nvSpPr>
        <p:spPr>
          <a:xfrm>
            <a:off x="457200" y="1302327"/>
            <a:ext cx="8229600" cy="5174673"/>
          </a:xfrm>
        </p:spPr>
        <p:txBody>
          <a:bodyPr/>
          <a:lstStyle/>
          <a:p>
            <a:pPr lvl="1"/>
            <a:r>
              <a:rPr lang="en-US" altLang="en-US" sz="2400" b="1" dirty="0" smtClean="0"/>
              <a:t>Grievance </a:t>
            </a:r>
            <a:endParaRPr lang="en-US" altLang="en-US" sz="2400" dirty="0"/>
          </a:p>
          <a:p>
            <a:pPr lvl="2"/>
            <a:r>
              <a:rPr lang="en-US" altLang="en-US" sz="2200" dirty="0" smtClean="0"/>
              <a:t>Complain to plan about quality of </a:t>
            </a:r>
            <a:r>
              <a:rPr lang="en-US" altLang="en-US" sz="2200" dirty="0" smtClean="0">
                <a:sym typeface="Wingdings" pitchFamily="2" charset="2"/>
              </a:rPr>
              <a:t>care or treatment but not about amount or type of service that was approved</a:t>
            </a:r>
            <a:r>
              <a:rPr lang="en-US" altLang="en-US" sz="2200" dirty="0">
                <a:sym typeface="Wingdings" pitchFamily="2" charset="2"/>
              </a:rPr>
              <a:t> </a:t>
            </a:r>
            <a:r>
              <a:rPr lang="en-US" altLang="en-US" sz="2200" dirty="0" smtClean="0">
                <a:sym typeface="Wingdings" pitchFamily="2" charset="2"/>
              </a:rPr>
              <a:t>(i.e., how the plan or its contractors are doing things)  EXAMPLES:  </a:t>
            </a:r>
          </a:p>
          <a:p>
            <a:pPr lvl="3"/>
            <a:r>
              <a:rPr lang="en-US" altLang="en-US" sz="2000" dirty="0">
                <a:sym typeface="Wingdings" pitchFamily="2" charset="2"/>
              </a:rPr>
              <a:t>C</a:t>
            </a:r>
            <a:r>
              <a:rPr lang="en-US" altLang="en-US" sz="2000" dirty="0" smtClean="0">
                <a:sym typeface="Wingdings" pitchFamily="2" charset="2"/>
              </a:rPr>
              <a:t>hronic lateness or no-show of aide or nurse or care manager</a:t>
            </a:r>
            <a:r>
              <a:rPr lang="en-US" altLang="en-US" sz="2000" dirty="0">
                <a:sym typeface="Wingdings" pitchFamily="2" charset="2"/>
              </a:rPr>
              <a:t>;</a:t>
            </a:r>
            <a:endParaRPr lang="en-US" altLang="en-US" sz="2000" dirty="0" smtClean="0">
              <a:sym typeface="Wingdings" pitchFamily="2" charset="2"/>
            </a:endParaRPr>
          </a:p>
          <a:p>
            <a:pPr lvl="3"/>
            <a:r>
              <a:rPr lang="en-US" altLang="en-US" sz="2000" dirty="0" smtClean="0">
                <a:sym typeface="Wingdings" pitchFamily="2" charset="2"/>
              </a:rPr>
              <a:t>Can’</a:t>
            </a:r>
            <a:r>
              <a:rPr lang="en-US" altLang="ja-JP" sz="2000" dirty="0" smtClean="0">
                <a:sym typeface="Wingdings" pitchFamily="2" charset="2"/>
              </a:rPr>
              <a:t>t reach care coordinator or other personnel by phone</a:t>
            </a:r>
            <a:r>
              <a:rPr lang="en-US" altLang="ja-JP" sz="2000" dirty="0">
                <a:sym typeface="Wingdings" pitchFamily="2" charset="2"/>
              </a:rPr>
              <a:t>;</a:t>
            </a:r>
            <a:endParaRPr lang="en-US" altLang="ja-JP" sz="2000" dirty="0" smtClean="0">
              <a:sym typeface="Wingdings" pitchFamily="2" charset="2"/>
            </a:endParaRPr>
          </a:p>
          <a:p>
            <a:pPr lvl="3"/>
            <a:r>
              <a:rPr lang="en-US" altLang="en-US" sz="2000" dirty="0" smtClean="0">
                <a:sym typeface="Wingdings" pitchFamily="2" charset="2"/>
              </a:rPr>
              <a:t>Transportation delayed in taking to or from MD, day care</a:t>
            </a:r>
          </a:p>
          <a:p>
            <a:pPr lvl="1"/>
            <a:r>
              <a:rPr lang="en-US" altLang="en-US" sz="2400" b="1" dirty="0" smtClean="0">
                <a:sym typeface="Wingdings" pitchFamily="2" charset="2"/>
              </a:rPr>
              <a:t>Appeals </a:t>
            </a:r>
            <a:endParaRPr lang="en-US" altLang="en-US" sz="2400" dirty="0">
              <a:sym typeface="Wingdings" pitchFamily="2" charset="2"/>
            </a:endParaRPr>
          </a:p>
          <a:p>
            <a:pPr lvl="2"/>
            <a:r>
              <a:rPr lang="en-US" altLang="en-US" sz="2200" dirty="0" smtClean="0">
                <a:sym typeface="Wingdings" pitchFamily="2" charset="2"/>
              </a:rPr>
              <a:t>Object to AMOUNT or TYPE of service approved</a:t>
            </a:r>
          </a:p>
          <a:p>
            <a:pPr lvl="3"/>
            <a:r>
              <a:rPr lang="en-US" altLang="en-US" sz="2000" dirty="0" smtClean="0">
                <a:sym typeface="Wingdings" pitchFamily="2" charset="2"/>
              </a:rPr>
              <a:t>Denial/termination of enrollment because allegedly </a:t>
            </a:r>
            <a:r>
              <a:rPr lang="ja-JP" altLang="en-US" sz="2000" dirty="0" smtClean="0">
                <a:sym typeface="Wingdings" pitchFamily="2" charset="2"/>
              </a:rPr>
              <a:t>“</a:t>
            </a:r>
            <a:r>
              <a:rPr lang="en-US" altLang="ja-JP" sz="2000" dirty="0" smtClean="0">
                <a:sym typeface="Wingdings" pitchFamily="2" charset="2"/>
              </a:rPr>
              <a:t>unsafe</a:t>
            </a:r>
            <a:r>
              <a:rPr lang="ja-JP" altLang="en-US" sz="2000" dirty="0" smtClean="0">
                <a:sym typeface="Wingdings" pitchFamily="2" charset="2"/>
              </a:rPr>
              <a:t>”</a:t>
            </a:r>
            <a:r>
              <a:rPr lang="en-US" altLang="ja-JP" sz="2000" dirty="0" smtClean="0">
                <a:sym typeface="Wingdings" pitchFamily="2" charset="2"/>
              </a:rPr>
              <a:t> at home;</a:t>
            </a:r>
          </a:p>
          <a:p>
            <a:pPr lvl="3"/>
            <a:r>
              <a:rPr lang="en-US" altLang="en-US" sz="2000" b="1" dirty="0" smtClean="0">
                <a:sym typeface="Wingdings" pitchFamily="2" charset="2"/>
              </a:rPr>
              <a:t>Denial, reduction or termination of any service</a:t>
            </a:r>
            <a:r>
              <a:rPr lang="en-US" altLang="en-US" sz="2000" dirty="0" smtClean="0">
                <a:sym typeface="Wingdings" pitchFamily="2" charset="2"/>
              </a:rPr>
              <a:t>;</a:t>
            </a:r>
          </a:p>
          <a:p>
            <a:pPr lvl="4"/>
            <a:r>
              <a:rPr lang="en-US" altLang="en-US" sz="1800" dirty="0" smtClean="0">
                <a:sym typeface="Wingdings" pitchFamily="2" charset="2"/>
              </a:rPr>
              <a:t>Terminology is important here—no A/C for denials!</a:t>
            </a:r>
          </a:p>
          <a:p>
            <a:pPr lvl="3"/>
            <a:r>
              <a:rPr lang="en-US" altLang="en-US" sz="2000" b="1" dirty="0" smtClean="0">
                <a:sym typeface="Wingdings" pitchFamily="2" charset="2"/>
              </a:rPr>
              <a:t>Failure to process or respond to request </a:t>
            </a:r>
          </a:p>
        </p:txBody>
      </p:sp>
      <p:sp>
        <p:nvSpPr>
          <p:cNvPr id="100356" name="Text Box 4"/>
          <p:cNvSpPr txBox="1">
            <a:spLocks noChangeArrowheads="1"/>
          </p:cNvSpPr>
          <p:nvPr/>
        </p:nvSpPr>
        <p:spPr bwMode="auto">
          <a:xfrm>
            <a:off x="36636" y="6433897"/>
            <a:ext cx="41529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spcBef>
                <a:spcPct val="0"/>
              </a:spcBef>
              <a:buClrTx/>
              <a:buSzTx/>
              <a:buFontTx/>
              <a:buNone/>
            </a:pPr>
            <a:r>
              <a:rPr lang="en-US" altLang="en-US" sz="1700" dirty="0">
                <a:ea typeface="ＭＳ Ｐゴシック" pitchFamily="34" charset="-128"/>
              </a:rPr>
              <a:t>See</a:t>
            </a:r>
            <a:r>
              <a:rPr lang="en-US" altLang="en-US" sz="1600" dirty="0">
                <a:ea typeface="ＭＳ Ｐゴシック" pitchFamily="34" charset="-128"/>
              </a:rPr>
              <a:t> </a:t>
            </a:r>
            <a:r>
              <a:rPr lang="en-US" altLang="en-US" sz="1600" dirty="0">
                <a:ea typeface="ＭＳ Ｐゴシック" pitchFamily="34" charset="-128"/>
                <a:hlinkClick r:id="rId4"/>
              </a:rPr>
              <a:t>http://www.wnylc.com/health/entry/184/</a:t>
            </a:r>
            <a:r>
              <a:rPr lang="en-US" altLang="en-US" sz="1600" dirty="0">
                <a:ea typeface="ＭＳ Ｐゴシック" pitchFamily="34" charset="-128"/>
              </a:rPr>
              <a:t>  </a:t>
            </a:r>
          </a:p>
        </p:txBody>
      </p:sp>
      <p:sp>
        <p:nvSpPr>
          <p:cNvPr id="10" name="Slide Number Placeholder 2"/>
          <p:cNvSpPr>
            <a:spLocks noGrp="1"/>
          </p:cNvSpPr>
          <p:nvPr>
            <p:ph type="sldNum" sz="quarter" idx="12"/>
          </p:nvPr>
        </p:nvSpPr>
        <p:spPr>
          <a:xfrm>
            <a:off x="7620000" y="19050"/>
            <a:ext cx="1066800" cy="328613"/>
          </a:xfrm>
        </p:spPr>
        <p:txBody>
          <a:bodyPr/>
          <a:lstStyle/>
          <a:p>
            <a:pPr>
              <a:defRPr/>
            </a:pPr>
            <a:fld id="{1E107DAD-D09B-451F-85A5-E6AF2E2057A5}" type="slidenum">
              <a:rPr lang="en-US" smtClean="0"/>
              <a:pPr>
                <a:defRPr/>
              </a:pPr>
              <a:t>64</a:t>
            </a:fld>
            <a:endParaRPr lang="en-US"/>
          </a:p>
        </p:txBody>
      </p:sp>
    </p:spTree>
    <p:custDataLst>
      <p:tags r:id="rId1"/>
    </p:custDataLst>
    <p:extLst>
      <p:ext uri="{BB962C8B-B14F-4D97-AF65-F5344CB8AC3E}">
        <p14:creationId xmlns:p14="http://schemas.microsoft.com/office/powerpoint/2010/main" val="120889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p:cNvSpPr>
          <p:nvPr>
            <p:ph type="body" idx="4294967295"/>
          </p:nvPr>
        </p:nvSpPr>
        <p:spPr/>
        <p:txBody>
          <a:bodyPr/>
          <a:lstStyle/>
          <a:p>
            <a:pPr marL="230188" lvl="1" indent="-228600">
              <a:lnSpc>
                <a:spcPct val="90000"/>
              </a:lnSpc>
            </a:pPr>
            <a:r>
              <a:rPr lang="en-US" altLang="en-US" sz="2300" b="1" dirty="0" smtClean="0"/>
              <a:t>Denials</a:t>
            </a:r>
          </a:p>
          <a:p>
            <a:pPr marL="230188" lvl="1" indent="-228600">
              <a:lnSpc>
                <a:spcPct val="90000"/>
              </a:lnSpc>
            </a:pPr>
            <a:r>
              <a:rPr lang="en-US" altLang="en-US" sz="2300" b="1" dirty="0" smtClean="0"/>
              <a:t>Authorizations/ Reauthorizations - Notice of Action</a:t>
            </a:r>
          </a:p>
          <a:p>
            <a:pPr marL="460375" lvl="2" indent="-228600">
              <a:lnSpc>
                <a:spcPct val="90000"/>
              </a:lnSpc>
            </a:pPr>
            <a:r>
              <a:rPr lang="en-US" altLang="en-US" sz="2300" dirty="0" smtClean="0"/>
              <a:t>At least 10 days before the intended change in services, the plan must send a written notice to the member, containing:</a:t>
            </a:r>
          </a:p>
          <a:p>
            <a:pPr marL="690563" lvl="3" indent="-228600">
              <a:lnSpc>
                <a:spcPct val="90000"/>
              </a:lnSpc>
            </a:pPr>
            <a:r>
              <a:rPr lang="en-US" altLang="en-US" sz="2300" dirty="0" smtClean="0"/>
              <a:t>The </a:t>
            </a:r>
            <a:r>
              <a:rPr lang="en-US" altLang="en-US" sz="2300" u="sng" dirty="0" smtClean="0"/>
              <a:t>action</a:t>
            </a:r>
            <a:r>
              <a:rPr lang="en-US" altLang="en-US" sz="2300" b="1" dirty="0" smtClean="0"/>
              <a:t> </a:t>
            </a:r>
            <a:r>
              <a:rPr lang="en-US" altLang="en-US" sz="2300" dirty="0" smtClean="0"/>
              <a:t>the plan intends to take,</a:t>
            </a:r>
          </a:p>
          <a:p>
            <a:pPr marL="690563" lvl="3" indent="-228600">
              <a:lnSpc>
                <a:spcPct val="90000"/>
              </a:lnSpc>
            </a:pPr>
            <a:r>
              <a:rPr lang="en-US" altLang="en-US" sz="2300" dirty="0" smtClean="0"/>
              <a:t>The </a:t>
            </a:r>
            <a:r>
              <a:rPr lang="en-US" altLang="en-US" sz="2300" u="sng" dirty="0" smtClean="0"/>
              <a:t>reasons</a:t>
            </a:r>
            <a:r>
              <a:rPr lang="en-US" altLang="en-US" sz="2300" b="1" dirty="0" smtClean="0"/>
              <a:t> </a:t>
            </a:r>
            <a:r>
              <a:rPr lang="en-US" altLang="en-US" sz="2300" dirty="0" smtClean="0"/>
              <a:t>for the action, including clinical rationale,</a:t>
            </a:r>
          </a:p>
          <a:p>
            <a:pPr marL="690563" lvl="3" indent="-228600">
              <a:lnSpc>
                <a:spcPct val="90000"/>
              </a:lnSpc>
            </a:pPr>
            <a:r>
              <a:rPr lang="en-US" altLang="en-US" sz="2300" dirty="0" smtClean="0"/>
              <a:t>Description of </a:t>
            </a:r>
            <a:r>
              <a:rPr lang="en-US" altLang="en-US" sz="2300" u="sng" dirty="0" smtClean="0"/>
              <a:t>appeal rights</a:t>
            </a:r>
            <a:r>
              <a:rPr lang="en-US" altLang="en-US" sz="2300" dirty="0" smtClean="0"/>
              <a:t>, including how to request appeal and how to seek an expedited appeal, AND</a:t>
            </a:r>
          </a:p>
          <a:p>
            <a:pPr marL="690563" lvl="3" indent="-228600">
              <a:lnSpc>
                <a:spcPct val="90000"/>
              </a:lnSpc>
            </a:pPr>
            <a:r>
              <a:rPr lang="en-US" altLang="en-US" sz="2300" dirty="0" smtClean="0"/>
              <a:t>If a reduction/discontinuation, the right to </a:t>
            </a:r>
            <a:r>
              <a:rPr lang="en-US" altLang="en-US" sz="2300" u="sng" dirty="0" smtClean="0"/>
              <a:t>aid continuing</a:t>
            </a:r>
          </a:p>
          <a:p>
            <a:pPr marL="230188" lvl="1" indent="-228600">
              <a:lnSpc>
                <a:spcPct val="90000"/>
              </a:lnSpc>
            </a:pPr>
            <a:r>
              <a:rPr lang="en-US" altLang="en-US" sz="2400" b="1" i="1" dirty="0" smtClean="0"/>
              <a:t>You still have the right to appeal a reduction or denial even If plan doesn’t give written notice</a:t>
            </a:r>
          </a:p>
          <a:p>
            <a:pPr marL="690563" lvl="3" indent="-228600">
              <a:lnSpc>
                <a:spcPct val="90000"/>
              </a:lnSpc>
            </a:pPr>
            <a:endParaRPr lang="en-US" altLang="en-US" sz="2400" b="1" i="1" dirty="0" smtClean="0"/>
          </a:p>
        </p:txBody>
      </p:sp>
      <p:sp>
        <p:nvSpPr>
          <p:cNvPr id="94212"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0000"/>
          </a:bodyPr>
          <a:lstStyle/>
          <a:p>
            <a:pPr>
              <a:defRPr/>
            </a:pPr>
            <a:r>
              <a:rPr lang="en-US" sz="3500" dirty="0" smtClean="0"/>
              <a:t>Plans must give </a:t>
            </a:r>
            <a:r>
              <a:rPr lang="en-US" sz="3500" b="1" dirty="0" smtClean="0"/>
              <a:t>written notice </a:t>
            </a:r>
            <a:r>
              <a:rPr lang="en-US" sz="3500" dirty="0" smtClean="0"/>
              <a:t>of </a:t>
            </a:r>
            <a:r>
              <a:rPr lang="en-US" sz="3500" u="sng" dirty="0" smtClean="0"/>
              <a:t>initial plan of care </a:t>
            </a:r>
            <a:r>
              <a:rPr lang="en-US" sz="3500" dirty="0" smtClean="0"/>
              <a:t>and </a:t>
            </a:r>
            <a:r>
              <a:rPr lang="en-US" sz="3500" u="sng" dirty="0" smtClean="0"/>
              <a:t>any changes</a:t>
            </a:r>
            <a:r>
              <a:rPr lang="en-US" sz="3500" dirty="0" smtClean="0"/>
              <a:t> in plan of care  </a:t>
            </a:r>
          </a:p>
        </p:txBody>
      </p:sp>
      <p:sp>
        <p:nvSpPr>
          <p:cNvPr id="87044" name="Text Box 4"/>
          <p:cNvSpPr txBox="1">
            <a:spLocks noChangeArrowheads="1"/>
          </p:cNvSpPr>
          <p:nvPr/>
        </p:nvSpPr>
        <p:spPr bwMode="auto">
          <a:xfrm>
            <a:off x="758825" y="6272213"/>
            <a:ext cx="603091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ct val="120000"/>
              </a:lnSpc>
              <a:spcBef>
                <a:spcPts val="400"/>
              </a:spcBef>
              <a:buClr>
                <a:schemeClr val="accent1"/>
              </a:buClr>
              <a:buSzPct val="68000"/>
              <a:buFont typeface="Wingdings 3" pitchFamily="18" charset="2"/>
              <a:buNone/>
              <a:defRPr/>
            </a:pPr>
            <a:r>
              <a:rPr lang="en-US" sz="1400" dirty="0">
                <a:ea typeface="ＭＳ Ｐゴシック" charset="-128"/>
                <a:hlinkClick r:id="rId2"/>
              </a:rPr>
              <a:t>http://www.wnylc.com/health/entry/184/</a:t>
            </a:r>
            <a:r>
              <a:rPr lang="en-US" sz="1400" dirty="0">
                <a:ea typeface="ＭＳ Ｐゴシック" charset="-128"/>
              </a:rPr>
              <a:t>.  </a:t>
            </a:r>
          </a:p>
          <a:p>
            <a:pPr>
              <a:spcBef>
                <a:spcPct val="50000"/>
              </a:spcBef>
              <a:defRPr/>
            </a:pPr>
            <a:endParaRPr lang="en-US" sz="1400" dirty="0">
              <a:ea typeface="ＭＳ Ｐゴシック" charset="-128"/>
            </a:endParaRPr>
          </a:p>
        </p:txBody>
      </p:sp>
      <p:sp>
        <p:nvSpPr>
          <p:cNvPr id="10138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3908466C-5F64-4DC9-A30E-53C4ED0C48CB}" type="slidenum">
              <a:rPr lang="en-US" altLang="en-US" sz="1400" smtClean="0">
                <a:solidFill>
                  <a:srgbClr val="FFFFFF"/>
                </a:solidFill>
              </a:rPr>
              <a:pPr eaLnBrk="1" hangingPunct="1">
                <a:spcBef>
                  <a:spcPct val="0"/>
                </a:spcBef>
                <a:buClrTx/>
                <a:buSzTx/>
                <a:buFontTx/>
                <a:buNone/>
              </a:pPr>
              <a:t>65</a:t>
            </a:fld>
            <a:endParaRPr lang="en-US" altLang="en-US" sz="1400" smtClean="0">
              <a:solidFill>
                <a:srgbClr val="FFFFFF"/>
              </a:solidFill>
            </a:endParaRPr>
          </a:p>
        </p:txBody>
      </p:sp>
    </p:spTree>
    <p:extLst>
      <p:ext uri="{BB962C8B-B14F-4D97-AF65-F5344CB8AC3E}">
        <p14:creationId xmlns:p14="http://schemas.microsoft.com/office/powerpoint/2010/main" val="40466370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Content Placeholder 1"/>
          <p:cNvSpPr>
            <a:spLocks noGrp="1"/>
          </p:cNvSpPr>
          <p:nvPr>
            <p:ph idx="4294967295"/>
          </p:nvPr>
        </p:nvSpPr>
        <p:spPr/>
        <p:txBody>
          <a:bodyPr/>
          <a:lstStyle/>
          <a:p>
            <a:pPr marL="454025" lvl="1" indent="-452438"/>
            <a:r>
              <a:rPr lang="en-US" altLang="en-US" sz="2200" dirty="0" smtClean="0"/>
              <a:t>An appeal may be filed orally or in writing.</a:t>
            </a:r>
          </a:p>
          <a:p>
            <a:pPr marL="684213" lvl="2" indent="-228600"/>
            <a:r>
              <a:rPr lang="en-US" altLang="en-US" sz="2200" dirty="0" smtClean="0"/>
              <a:t>Oral: plan must follow up with written confirmation of oral appeal.  Date of oral request is treated as date of appeal.</a:t>
            </a:r>
          </a:p>
          <a:p>
            <a:pPr marL="454025" lvl="1" indent="-452438"/>
            <a:r>
              <a:rPr lang="en-US" altLang="en-US" sz="2200" dirty="0" smtClean="0"/>
              <a:t>Plans must designate one or more qualified personnel who were not involved in any previous level of review or decision-making to review the appeal</a:t>
            </a:r>
          </a:p>
          <a:p>
            <a:pPr marL="454025" lvl="1" indent="-452438"/>
            <a:r>
              <a:rPr lang="en-US" altLang="en-US" sz="2200" dirty="0" smtClean="0"/>
              <a:t>If the appeal pertains to clinical matters, the personnel must include licensed, certified or registered health care professionals.</a:t>
            </a:r>
          </a:p>
          <a:p>
            <a:pPr marL="454025" lvl="1" indent="-452438"/>
            <a:r>
              <a:rPr lang="en-US" altLang="en-US" sz="2200" dirty="0" smtClean="0"/>
              <a:t>Plan must provide a reasonable opportunity to present evidence, and allegations of fact or law, in person as well as in writing.</a:t>
            </a:r>
          </a:p>
          <a:p>
            <a:pPr marL="454025" lvl="1" indent="-452438"/>
            <a:r>
              <a:rPr lang="en-US" altLang="en-US" sz="2200" dirty="0" smtClean="0"/>
              <a:t>Plan must provide the opportunity to examine the case file and any other records.</a:t>
            </a:r>
          </a:p>
        </p:txBody>
      </p:sp>
      <p:sp>
        <p:nvSpPr>
          <p:cNvPr id="100356" name="Tit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0000"/>
          </a:bodyPr>
          <a:lstStyle/>
          <a:p>
            <a:pPr>
              <a:defRPr/>
            </a:pPr>
            <a:r>
              <a:rPr lang="en-US" sz="3900" dirty="0" smtClean="0"/>
              <a:t>NEW:  Must Request </a:t>
            </a:r>
            <a:r>
              <a:rPr lang="en-US" sz="3900" b="1" dirty="0" smtClean="0"/>
              <a:t>Internal Appeal </a:t>
            </a:r>
            <a:r>
              <a:rPr lang="en-US" sz="3900" dirty="0" smtClean="0"/>
              <a:t>First Before Fair Hearing</a:t>
            </a:r>
          </a:p>
        </p:txBody>
      </p:sp>
      <p:sp>
        <p:nvSpPr>
          <p:cNvPr id="5" name="Text Box 17"/>
          <p:cNvSpPr txBox="1">
            <a:spLocks noChangeArrowheads="1"/>
          </p:cNvSpPr>
          <p:nvPr/>
        </p:nvSpPr>
        <p:spPr bwMode="auto">
          <a:xfrm>
            <a:off x="0" y="6216650"/>
            <a:ext cx="700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800" dirty="0">
                <a:solidFill>
                  <a:srgbClr val="39639D"/>
                </a:solidFill>
                <a:ea typeface="ＭＳ Ｐゴシック" charset="-128"/>
              </a:rPr>
              <a:t>42 CFR §§ 438.402, 438.406; </a:t>
            </a:r>
            <a:br>
              <a:rPr lang="en-US" sz="1800" dirty="0">
                <a:solidFill>
                  <a:srgbClr val="39639D"/>
                </a:solidFill>
                <a:ea typeface="ＭＳ Ｐゴシック" charset="-128"/>
              </a:rPr>
            </a:br>
            <a:r>
              <a:rPr lang="en-US" sz="1800" u="sng" dirty="0">
                <a:solidFill>
                  <a:srgbClr val="39639D"/>
                </a:solidFill>
                <a:ea typeface="ＭＳ Ｐゴシック" charset="-128"/>
              </a:rPr>
              <a:t>Model Contract</a:t>
            </a:r>
            <a:r>
              <a:rPr lang="en-US" sz="1800" dirty="0">
                <a:solidFill>
                  <a:srgbClr val="39639D"/>
                </a:solidFill>
                <a:ea typeface="ＭＳ Ｐゴシック" charset="-128"/>
              </a:rPr>
              <a:t>, Appendix K, </a:t>
            </a:r>
            <a:r>
              <a:rPr lang="en-US" sz="1800" dirty="0">
                <a:solidFill>
                  <a:srgbClr val="39639D"/>
                </a:solidFill>
                <a:ea typeface="ＭＳ Ｐゴシック" charset="-128"/>
                <a:cs typeface="Arial" charset="0"/>
              </a:rPr>
              <a:t>¶¶ (1)(B) [p. 106 of PDF]</a:t>
            </a:r>
          </a:p>
        </p:txBody>
      </p:sp>
      <p:sp>
        <p:nvSpPr>
          <p:cNvPr id="10240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4AA0E20B-BEE2-48E7-92C9-2FE143B5B330}" type="slidenum">
              <a:rPr lang="en-US" altLang="en-US" sz="1400" smtClean="0">
                <a:solidFill>
                  <a:srgbClr val="FFFFFF"/>
                </a:solidFill>
              </a:rPr>
              <a:pPr eaLnBrk="1" hangingPunct="1">
                <a:spcBef>
                  <a:spcPct val="0"/>
                </a:spcBef>
                <a:buClrTx/>
                <a:buSzTx/>
                <a:buFontTx/>
                <a:buNone/>
              </a:pPr>
              <a:t>66</a:t>
            </a:fld>
            <a:endParaRPr lang="en-US" altLang="en-US" sz="1400" smtClean="0">
              <a:solidFill>
                <a:srgbClr val="FFFFFF"/>
              </a:solidFill>
            </a:endParaRPr>
          </a:p>
        </p:txBody>
      </p:sp>
    </p:spTree>
    <p:extLst>
      <p:ext uri="{BB962C8B-B14F-4D97-AF65-F5344CB8AC3E}">
        <p14:creationId xmlns:p14="http://schemas.microsoft.com/office/powerpoint/2010/main" val="1693779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Content Placeholder 1"/>
          <p:cNvSpPr>
            <a:spLocks noGrp="1"/>
          </p:cNvSpPr>
          <p:nvPr>
            <p:ph idx="4294967295"/>
          </p:nvPr>
        </p:nvSpPr>
        <p:spPr/>
        <p:txBody>
          <a:bodyPr/>
          <a:lstStyle/>
          <a:p>
            <a:pPr marL="454025" lvl="1" indent="-452438"/>
            <a:r>
              <a:rPr lang="en-US" altLang="en-US" sz="2300" dirty="0" smtClean="0"/>
              <a:t>If you don’t have Aid Continuing, make sure to ask for Expedited Appeal. </a:t>
            </a:r>
            <a:r>
              <a:rPr lang="en-US" altLang="en-US" sz="2300" u="sng" dirty="0" smtClean="0"/>
              <a:t>The plan must decide an expedited appeal within </a:t>
            </a:r>
            <a:r>
              <a:rPr lang="en-US" altLang="en-US" sz="2300" b="1" u="sng" dirty="0" smtClean="0"/>
              <a:t>3 days</a:t>
            </a:r>
            <a:r>
              <a:rPr lang="en-US" altLang="en-US" sz="2300" u="sng" dirty="0" smtClean="0"/>
              <a:t> instead of </a:t>
            </a:r>
            <a:r>
              <a:rPr lang="en-US" altLang="en-US" sz="2300" b="1" u="sng" dirty="0" smtClean="0"/>
              <a:t>30 days</a:t>
            </a:r>
            <a:r>
              <a:rPr lang="en-US" altLang="en-US" sz="2300" dirty="0" smtClean="0"/>
              <a:t>.  Plan must agree that a delay would seriously jeopardize the enrollee’s life or health or ability to attain, maintain or regain maximum function; or</a:t>
            </a:r>
          </a:p>
          <a:p>
            <a:pPr marL="454025" lvl="1" indent="-452438"/>
            <a:r>
              <a:rPr lang="en-US" altLang="en-US" sz="2300" dirty="0" smtClean="0"/>
              <a:t>The plan may deny a request for an expedited review – best practice is to have doctor explain in writing jeopardy to health or ability to function without services.</a:t>
            </a:r>
          </a:p>
          <a:p>
            <a:pPr marL="454025" lvl="1" indent="-452438"/>
            <a:r>
              <a:rPr lang="en-US" sz="2300" b="1" dirty="0" smtClean="0"/>
              <a:t>Note: Appeals </a:t>
            </a:r>
            <a:r>
              <a:rPr lang="en-US" sz="2300" b="1" dirty="0"/>
              <a:t>of concurrent reviews are automatically expedited </a:t>
            </a:r>
            <a:r>
              <a:rPr lang="en-US" sz="2300" dirty="0"/>
              <a:t>(</a:t>
            </a:r>
            <a:r>
              <a:rPr lang="en-US" sz="2300" dirty="0" smtClean="0"/>
              <a:t>logical when you consider </a:t>
            </a:r>
            <a:r>
              <a:rPr lang="en-US" sz="2300" dirty="0" err="1" smtClean="0"/>
              <a:t>def’n</a:t>
            </a:r>
            <a:r>
              <a:rPr lang="en-US" sz="2300" dirty="0" smtClean="0"/>
              <a:t> of concurrent review is a little more “immediate”; whereas prior auth. can be for the next authorization period)</a:t>
            </a:r>
            <a:endParaRPr lang="en-US" sz="2300" dirty="0"/>
          </a:p>
          <a:p>
            <a:pPr marL="454025" lvl="1" indent="-452438"/>
            <a:endParaRPr lang="en-US" altLang="en-US" sz="2300" dirty="0" smtClean="0"/>
          </a:p>
          <a:p>
            <a:pPr marL="454025" lvl="1" indent="-452438">
              <a:buFont typeface="Calibri" pitchFamily="34" charset="0"/>
              <a:buNone/>
            </a:pPr>
            <a:endParaRPr lang="en-US" altLang="en-US" sz="2300" dirty="0" smtClean="0"/>
          </a:p>
        </p:txBody>
      </p:sp>
      <p:sp>
        <p:nvSpPr>
          <p:cNvPr id="98308" name="Tit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defRPr/>
            </a:pPr>
            <a:r>
              <a:rPr lang="en-US" sz="3900" dirty="0" smtClean="0"/>
              <a:t>Expedited Appeals / Grievances</a:t>
            </a:r>
          </a:p>
        </p:txBody>
      </p:sp>
      <p:sp>
        <p:nvSpPr>
          <p:cNvPr id="5" name="Text Box 17"/>
          <p:cNvSpPr txBox="1">
            <a:spLocks noChangeArrowheads="1"/>
          </p:cNvSpPr>
          <p:nvPr/>
        </p:nvSpPr>
        <p:spPr bwMode="auto">
          <a:xfrm>
            <a:off x="0" y="5942013"/>
            <a:ext cx="70040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800" dirty="0">
                <a:solidFill>
                  <a:srgbClr val="39639D"/>
                </a:solidFill>
                <a:ea typeface="ＭＳ Ｐゴシック" charset="-128"/>
              </a:rPr>
              <a:t>42 CFR § 438.410; </a:t>
            </a:r>
            <a:br>
              <a:rPr lang="en-US" sz="1800" dirty="0">
                <a:solidFill>
                  <a:srgbClr val="39639D"/>
                </a:solidFill>
                <a:ea typeface="ＭＳ Ｐゴシック" charset="-128"/>
              </a:rPr>
            </a:br>
            <a:r>
              <a:rPr lang="en-US" sz="1800" u="sng" dirty="0">
                <a:solidFill>
                  <a:srgbClr val="39639D"/>
                </a:solidFill>
                <a:ea typeface="ＭＳ Ｐゴシック" charset="-128"/>
              </a:rPr>
              <a:t>Model Contract</a:t>
            </a:r>
            <a:r>
              <a:rPr lang="en-US" sz="1800" dirty="0">
                <a:solidFill>
                  <a:srgbClr val="39639D"/>
                </a:solidFill>
                <a:ea typeface="ＭＳ Ｐゴシック" charset="-128"/>
              </a:rPr>
              <a:t>, Appendix K, </a:t>
            </a:r>
            <a:r>
              <a:rPr lang="en-US" sz="1800" dirty="0">
                <a:solidFill>
                  <a:srgbClr val="39639D"/>
                </a:solidFill>
                <a:ea typeface="ＭＳ Ｐゴシック" charset="-128"/>
                <a:cs typeface="Arial" charset="0"/>
              </a:rPr>
              <a:t>¶¶ (1)(A) &amp; (B)</a:t>
            </a:r>
            <a:br>
              <a:rPr lang="en-US" sz="1800" dirty="0">
                <a:solidFill>
                  <a:srgbClr val="39639D"/>
                </a:solidFill>
                <a:ea typeface="ＭＳ Ｐゴシック" charset="-128"/>
                <a:cs typeface="Arial" charset="0"/>
              </a:rPr>
            </a:br>
            <a:r>
              <a:rPr lang="en-US" sz="1800" dirty="0">
                <a:solidFill>
                  <a:srgbClr val="39639D"/>
                </a:solidFill>
                <a:ea typeface="ＭＳ Ｐゴシック" charset="-128"/>
                <a:cs typeface="Arial" charset="0"/>
              </a:rPr>
              <a:t>[pp.103, 106 of PDF]</a:t>
            </a:r>
          </a:p>
        </p:txBody>
      </p:sp>
      <p:sp>
        <p:nvSpPr>
          <p:cNvPr id="103429"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4EF1ACFC-5923-4E81-AF50-3935FB88CE3C}" type="slidenum">
              <a:rPr lang="en-US" altLang="en-US" sz="1400" smtClean="0">
                <a:solidFill>
                  <a:srgbClr val="FFFFFF"/>
                </a:solidFill>
              </a:rPr>
              <a:pPr eaLnBrk="1" hangingPunct="1">
                <a:spcBef>
                  <a:spcPct val="0"/>
                </a:spcBef>
                <a:buClrTx/>
                <a:buSzTx/>
                <a:buFontTx/>
                <a:buNone/>
              </a:pPr>
              <a:t>67</a:t>
            </a:fld>
            <a:endParaRPr lang="en-US" altLang="en-US" sz="1400" smtClean="0">
              <a:solidFill>
                <a:srgbClr val="FFFFFF"/>
              </a:solidFill>
            </a:endParaRPr>
          </a:p>
        </p:txBody>
      </p:sp>
    </p:spTree>
    <p:extLst>
      <p:ext uri="{BB962C8B-B14F-4D97-AF65-F5344CB8AC3E}">
        <p14:creationId xmlns:p14="http://schemas.microsoft.com/office/powerpoint/2010/main" val="3258784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p:cNvSpPr>
          <p:nvPr>
            <p:ph type="title"/>
          </p:nvPr>
        </p:nvSpPr>
        <p:spPr/>
        <p:txBody>
          <a:bodyPr/>
          <a:lstStyle/>
          <a:p>
            <a:r>
              <a:rPr lang="en-US" dirty="0" smtClean="0"/>
              <a:t>Aid Continuing Change in MLTC</a:t>
            </a:r>
          </a:p>
        </p:txBody>
      </p:sp>
      <p:sp>
        <p:nvSpPr>
          <p:cNvPr id="105475" name="Rectangle 3"/>
          <p:cNvSpPr>
            <a:spLocks noGrp="1"/>
          </p:cNvSpPr>
          <p:nvPr>
            <p:ph idx="1"/>
          </p:nvPr>
        </p:nvSpPr>
        <p:spPr>
          <a:xfrm>
            <a:off x="457200" y="1366982"/>
            <a:ext cx="8229600" cy="5110018"/>
          </a:xfrm>
        </p:spPr>
        <p:txBody>
          <a:bodyPr/>
          <a:lstStyle/>
          <a:p>
            <a:pPr lvl="1"/>
            <a:r>
              <a:rPr lang="en-US" altLang="en-US" sz="2200" dirty="0" smtClean="0"/>
              <a:t>Plan must continue benefits unchanged whenever it proposes to reduces or terminate services if :</a:t>
            </a:r>
          </a:p>
          <a:p>
            <a:pPr lvl="2">
              <a:spcBef>
                <a:spcPts val="400"/>
              </a:spcBef>
            </a:pPr>
            <a:r>
              <a:rPr lang="en-US" altLang="en-US" sz="2000" dirty="0" smtClean="0"/>
              <a:t>the appeal is </a:t>
            </a:r>
            <a:r>
              <a:rPr lang="en-US" altLang="en-US" sz="2000" u="sng" dirty="0" smtClean="0"/>
              <a:t>timely requested</a:t>
            </a:r>
            <a:r>
              <a:rPr lang="en-US" altLang="en-US" sz="2000" dirty="0" smtClean="0"/>
              <a:t> (within 10 days of notice or before effective date of the action)</a:t>
            </a:r>
          </a:p>
          <a:p>
            <a:pPr lvl="2">
              <a:spcBef>
                <a:spcPts val="400"/>
              </a:spcBef>
            </a:pPr>
            <a:r>
              <a:rPr lang="en-US" altLang="en-US" sz="2000" dirty="0" smtClean="0"/>
              <a:t>the appeal involves the </a:t>
            </a:r>
            <a:r>
              <a:rPr lang="en-US" altLang="en-US" sz="2000" u="sng" dirty="0" smtClean="0"/>
              <a:t>termination, suspension, or reduction</a:t>
            </a:r>
            <a:r>
              <a:rPr lang="en-US" altLang="en-US" sz="2000" dirty="0" smtClean="0"/>
              <a:t> of a previously authorized course of treatment;</a:t>
            </a:r>
          </a:p>
          <a:p>
            <a:pPr lvl="2">
              <a:spcBef>
                <a:spcPts val="400"/>
              </a:spcBef>
            </a:pPr>
            <a:r>
              <a:rPr lang="en-US" altLang="en-US" sz="2000" dirty="0" smtClean="0"/>
              <a:t>the services were </a:t>
            </a:r>
            <a:r>
              <a:rPr lang="en-US" altLang="en-US" sz="2000" u="sng" dirty="0" smtClean="0"/>
              <a:t>ordered by an authorized provider</a:t>
            </a:r>
            <a:r>
              <a:rPr lang="en-US" altLang="en-US" sz="2000" dirty="0" smtClean="0"/>
              <a:t>;</a:t>
            </a:r>
          </a:p>
          <a:p>
            <a:pPr lvl="2">
              <a:spcBef>
                <a:spcPts val="400"/>
              </a:spcBef>
            </a:pPr>
            <a:r>
              <a:rPr lang="en-US" altLang="en-US" sz="2000" dirty="0" smtClean="0"/>
              <a:t>the enrollee has </a:t>
            </a:r>
            <a:r>
              <a:rPr lang="en-US" altLang="en-US" sz="2000" u="sng" dirty="0" smtClean="0"/>
              <a:t>expressly requested Aid Continuing</a:t>
            </a:r>
          </a:p>
          <a:p>
            <a:r>
              <a:rPr lang="en-US" altLang="en-US" sz="2200" dirty="0" smtClean="0"/>
              <a:t>Before April 1, 2014, Aid Continuing was required only if the original authorization period for the service has not expired.  The State 2014-15 budget eliminated that requirement!!!  Plan must continue services even if that period expired.</a:t>
            </a:r>
          </a:p>
        </p:txBody>
      </p:sp>
      <p:sp>
        <p:nvSpPr>
          <p:cNvPr id="5" name="Text Box 17"/>
          <p:cNvSpPr txBox="1">
            <a:spLocks noChangeArrowheads="1"/>
          </p:cNvSpPr>
          <p:nvPr/>
        </p:nvSpPr>
        <p:spPr bwMode="auto">
          <a:xfrm>
            <a:off x="579005" y="5599698"/>
            <a:ext cx="8380268" cy="1077218"/>
          </a:xfrm>
          <a:prstGeom prst="rect">
            <a:avLst/>
          </a:prstGeom>
          <a:solidFill>
            <a:schemeClr val="bg1"/>
          </a:solidFill>
          <a:ln>
            <a:noFill/>
          </a:ln>
          <a:effectLs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dirty="0">
                <a:solidFill>
                  <a:srgbClr val="39639D"/>
                </a:solidFill>
                <a:ea typeface="ＭＳ Ｐゴシック" charset="-128"/>
              </a:rPr>
              <a:t>42 CFR § </a:t>
            </a:r>
            <a:r>
              <a:rPr lang="en-US" sz="1600" dirty="0" smtClean="0">
                <a:solidFill>
                  <a:srgbClr val="39639D"/>
                </a:solidFill>
                <a:ea typeface="ＭＳ Ｐゴシック" charset="-128"/>
              </a:rPr>
              <a:t>438.420; NY Soc. Serv. L. § 365-a(8); N.Y. Dep’t </a:t>
            </a:r>
            <a:r>
              <a:rPr lang="en-US" sz="1600" dirty="0">
                <a:solidFill>
                  <a:srgbClr val="39639D"/>
                </a:solidFill>
                <a:ea typeface="ＭＳ Ｐゴシック" charset="-128"/>
              </a:rPr>
              <a:t>of Health, </a:t>
            </a:r>
            <a:r>
              <a:rPr lang="en-US" sz="1600" cap="small" dirty="0">
                <a:solidFill>
                  <a:srgbClr val="39639D"/>
                </a:solidFill>
                <a:ea typeface="ＭＳ Ｐゴシック" charset="-128"/>
              </a:rPr>
              <a:t>MLTC Policy 14.05: Aid-Continuing to be provided without regard to the expiration of prior service </a:t>
            </a:r>
            <a:r>
              <a:rPr lang="en-US" sz="1600" cap="small" dirty="0" smtClean="0">
                <a:solidFill>
                  <a:srgbClr val="39639D"/>
                </a:solidFill>
                <a:ea typeface="ＭＳ Ｐゴシック" charset="-128"/>
              </a:rPr>
              <a:t>authorization </a:t>
            </a:r>
            <a:r>
              <a:rPr lang="en-US" sz="1600" dirty="0">
                <a:solidFill>
                  <a:srgbClr val="39639D"/>
                </a:solidFill>
                <a:ea typeface="ＭＳ Ｐゴシック" charset="-128"/>
              </a:rPr>
              <a:t>(August 6, 2014) at https://</a:t>
            </a:r>
            <a:r>
              <a:rPr lang="en-US" sz="1600" dirty="0" err="1">
                <a:solidFill>
                  <a:srgbClr val="39639D"/>
                </a:solidFill>
                <a:ea typeface="ＭＳ Ｐゴシック" charset="-128"/>
              </a:rPr>
              <a:t>www.health.ny.gov</a:t>
            </a:r>
            <a:r>
              <a:rPr lang="en-US" sz="1600" dirty="0">
                <a:solidFill>
                  <a:srgbClr val="39639D"/>
                </a:solidFill>
                <a:ea typeface="ＭＳ Ｐゴシック" charset="-128"/>
              </a:rPr>
              <a:t>/</a:t>
            </a:r>
            <a:r>
              <a:rPr lang="en-US" sz="1600" dirty="0" err="1">
                <a:solidFill>
                  <a:srgbClr val="39639D"/>
                </a:solidFill>
                <a:ea typeface="ＭＳ Ｐゴシック" charset="-128"/>
              </a:rPr>
              <a:t>health_care</a:t>
            </a:r>
            <a:r>
              <a:rPr lang="en-US" sz="1600" dirty="0">
                <a:solidFill>
                  <a:srgbClr val="39639D"/>
                </a:solidFill>
                <a:ea typeface="ＭＳ Ｐゴシック" charset="-128"/>
              </a:rPr>
              <a:t>/</a:t>
            </a:r>
            <a:r>
              <a:rPr lang="en-US" sz="1600" dirty="0" err="1">
                <a:solidFill>
                  <a:srgbClr val="39639D"/>
                </a:solidFill>
                <a:ea typeface="ＭＳ Ｐゴシック" charset="-128"/>
              </a:rPr>
              <a:t>medicaid</a:t>
            </a:r>
            <a:r>
              <a:rPr lang="en-US" sz="1600" dirty="0">
                <a:solidFill>
                  <a:srgbClr val="39639D"/>
                </a:solidFill>
                <a:ea typeface="ＭＳ Ｐゴシック" charset="-128"/>
              </a:rPr>
              <a:t>/redesign/docs/</a:t>
            </a:r>
            <a:r>
              <a:rPr lang="en-US" sz="1600" dirty="0" err="1">
                <a:solidFill>
                  <a:srgbClr val="39639D"/>
                </a:solidFill>
                <a:ea typeface="ＭＳ Ｐゴシック" charset="-128"/>
              </a:rPr>
              <a:t>mltc_policy_authorization.pdf</a:t>
            </a:r>
            <a:endParaRPr lang="en-US" sz="1600" dirty="0">
              <a:solidFill>
                <a:srgbClr val="39639D"/>
              </a:solidFill>
              <a:ea typeface="ＭＳ Ｐゴシック" charset="-128"/>
              <a:cs typeface="Arial" charset="0"/>
            </a:endParaRPr>
          </a:p>
        </p:txBody>
      </p:sp>
      <p:sp>
        <p:nvSpPr>
          <p:cNvPr id="9" name="Slide Number Placeholder 1"/>
          <p:cNvSpPr>
            <a:spLocks noGrp="1"/>
          </p:cNvSpPr>
          <p:nvPr>
            <p:ph type="sldNum" sz="quarter" idx="12"/>
          </p:nvPr>
        </p:nvSpPr>
        <p:spPr>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4EF1ACFC-5923-4E81-AF50-3935FB88CE3C}" type="slidenum">
              <a:rPr lang="en-US" altLang="en-US" sz="1400" smtClean="0">
                <a:solidFill>
                  <a:srgbClr val="FFFFFF"/>
                </a:solidFill>
              </a:rPr>
              <a:pPr eaLnBrk="1" hangingPunct="1">
                <a:spcBef>
                  <a:spcPct val="0"/>
                </a:spcBef>
                <a:buClrTx/>
                <a:buSzTx/>
                <a:buFontTx/>
                <a:buNone/>
              </a:pPr>
              <a:t>68</a:t>
            </a:fld>
            <a:endParaRPr lang="en-US" altLang="en-US" sz="1400" smtClean="0">
              <a:solidFill>
                <a:srgbClr val="FFFFFF"/>
              </a:solidFill>
            </a:endParaRPr>
          </a:p>
        </p:txBody>
      </p:sp>
    </p:spTree>
    <p:extLst>
      <p:ext uri="{BB962C8B-B14F-4D97-AF65-F5344CB8AC3E}">
        <p14:creationId xmlns:p14="http://schemas.microsoft.com/office/powerpoint/2010/main" val="31830246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p:cNvSpPr>
          <p:nvPr>
            <p:ph type="title"/>
          </p:nvPr>
        </p:nvSpPr>
        <p:spPr/>
        <p:txBody>
          <a:bodyPr>
            <a:normAutofit fontScale="90000"/>
          </a:bodyPr>
          <a:lstStyle/>
          <a:p>
            <a:pPr algn="ctr"/>
            <a:r>
              <a:rPr lang="en-US" dirty="0" smtClean="0"/>
              <a:t>Advocacy Tip:</a:t>
            </a:r>
            <a:br>
              <a:rPr lang="en-US" dirty="0" smtClean="0"/>
            </a:br>
            <a:r>
              <a:rPr lang="en-US" dirty="0" smtClean="0"/>
              <a:t>No Notice or Notice is Unclear</a:t>
            </a:r>
          </a:p>
        </p:txBody>
      </p:sp>
      <p:sp>
        <p:nvSpPr>
          <p:cNvPr id="108547" name="Rectangle 3"/>
          <p:cNvSpPr>
            <a:spLocks noGrp="1"/>
          </p:cNvSpPr>
          <p:nvPr>
            <p:ph idx="1"/>
          </p:nvPr>
        </p:nvSpPr>
        <p:spPr/>
        <p:txBody>
          <a:bodyPr/>
          <a:lstStyle/>
          <a:p>
            <a:pPr lvl="1"/>
            <a:r>
              <a:rPr lang="en-US" altLang="en-US" dirty="0" smtClean="0"/>
              <a:t>If MLTC – request an internal appeal with the plan with AID CONTINUING.</a:t>
            </a:r>
          </a:p>
          <a:p>
            <a:pPr lvl="2"/>
            <a:r>
              <a:rPr lang="en-US" altLang="en-US" dirty="0" smtClean="0"/>
              <a:t>If MLTC plan refuses to restore Aid Continuing, call NYS Department of Health Complaint Hotline</a:t>
            </a:r>
            <a:br>
              <a:rPr lang="en-US" altLang="en-US" dirty="0" smtClean="0"/>
            </a:br>
            <a:r>
              <a:rPr lang="en-US" altLang="en-US" dirty="0" smtClean="0"/>
              <a:t>(866) 712-7197 and cc </a:t>
            </a:r>
            <a:r>
              <a:rPr lang="en-US" altLang="en-US" dirty="0" smtClean="0">
                <a:hlinkClick r:id="rId2"/>
              </a:rPr>
              <a:t>mltcworkgroup@health.state.ny.us</a:t>
            </a:r>
            <a:r>
              <a:rPr lang="en-US" altLang="en-US" dirty="0" smtClean="0"/>
              <a:t> </a:t>
            </a:r>
          </a:p>
          <a:p>
            <a:pPr lvl="1"/>
            <a:r>
              <a:rPr lang="en-US" altLang="en-US" dirty="0" smtClean="0"/>
              <a:t>If Mainstream managed care – request a fair hearing with the State immediately and request aid continuing. </a:t>
            </a:r>
            <a:r>
              <a:rPr lang="en-US" altLang="en-US" dirty="0" smtClean="0">
                <a:hlinkClick r:id="rId3"/>
              </a:rPr>
              <a:t>http://otda.ny.gov/oah/FHReq.asp</a:t>
            </a:r>
            <a:r>
              <a:rPr lang="en-US" altLang="en-US" dirty="0" smtClean="0"/>
              <a:t> </a:t>
            </a:r>
          </a:p>
          <a:p>
            <a:endParaRPr lang="en-US" altLang="en-US" dirty="0" smtClean="0"/>
          </a:p>
          <a:p>
            <a:r>
              <a:rPr lang="en-US" altLang="en-US" dirty="0" smtClean="0"/>
              <a:t>Plans rarely give proper notice!   Client</a:t>
            </a:r>
            <a:br>
              <a:rPr lang="en-US" altLang="en-US" dirty="0" smtClean="0"/>
            </a:br>
            <a:r>
              <a:rPr lang="en-US" altLang="en-US" dirty="0" smtClean="0"/>
              <a:t>has appeal rights even if no notice! </a:t>
            </a:r>
          </a:p>
          <a:p>
            <a:endParaRPr lang="en-US" altLang="en-US" dirty="0" smtClean="0"/>
          </a:p>
        </p:txBody>
      </p:sp>
      <p:sp>
        <p:nvSpPr>
          <p:cNvPr id="9" name="Slide Number Placeholder 1"/>
          <p:cNvSpPr>
            <a:spLocks noGrp="1"/>
          </p:cNvSpPr>
          <p:nvPr>
            <p:ph type="sldNum" sz="quarter" idx="12"/>
          </p:nvPr>
        </p:nvSpPr>
        <p:spPr>
          <a:xfrm>
            <a:off x="7620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4EF1ACFC-5923-4E81-AF50-3935FB88CE3C}" type="slidenum">
              <a:rPr lang="en-US" altLang="en-US" sz="1400" smtClean="0">
                <a:solidFill>
                  <a:srgbClr val="FFFFFF"/>
                </a:solidFill>
              </a:rPr>
              <a:pPr eaLnBrk="1" hangingPunct="1">
                <a:spcBef>
                  <a:spcPct val="0"/>
                </a:spcBef>
                <a:buClrTx/>
                <a:buSzTx/>
                <a:buFontTx/>
                <a:buNone/>
              </a:pPr>
              <a:t>69</a:t>
            </a:fld>
            <a:endParaRPr lang="en-US" altLang="en-US" sz="1400" smtClean="0">
              <a:solidFill>
                <a:srgbClr val="FFFFFF"/>
              </a:solidFill>
            </a:endParaRPr>
          </a:p>
        </p:txBody>
      </p:sp>
    </p:spTree>
    <p:extLst>
      <p:ext uri="{BB962C8B-B14F-4D97-AF65-F5344CB8AC3E}">
        <p14:creationId xmlns:p14="http://schemas.microsoft.com/office/powerpoint/2010/main" val="2280724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Medicare / Medicaid Options for Duals who   need Long Term Care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17490228"/>
              </p:ext>
            </p:extLst>
          </p:nvPr>
        </p:nvGraphicFramePr>
        <p:xfrm>
          <a:off x="457200" y="1579418"/>
          <a:ext cx="8229600" cy="4285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lus 1"/>
          <p:cNvSpPr/>
          <p:nvPr/>
        </p:nvSpPr>
        <p:spPr>
          <a:xfrm>
            <a:off x="2456872" y="3265054"/>
            <a:ext cx="489527" cy="52647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FA9DE49B-3CFF-48D3-956C-AFE0666D0030}" type="slidenum">
              <a:rPr lang="en-US" smtClean="0"/>
              <a:pPr>
                <a:defRPr/>
              </a:pPr>
              <a:t>7</a:t>
            </a:fld>
            <a:endParaRPr lang="en-US" dirty="0"/>
          </a:p>
        </p:txBody>
      </p:sp>
    </p:spTree>
    <p:extLst>
      <p:ext uri="{BB962C8B-B14F-4D97-AF65-F5344CB8AC3E}">
        <p14:creationId xmlns:p14="http://schemas.microsoft.com/office/powerpoint/2010/main" val="11475002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Taylor v. </a:t>
            </a:r>
            <a:r>
              <a:rPr lang="en-US" u="sng" dirty="0" err="1"/>
              <a:t>Zucker</a:t>
            </a:r>
            <a:endParaRPr lang="en-US" dirty="0"/>
          </a:p>
        </p:txBody>
      </p:sp>
      <p:sp>
        <p:nvSpPr>
          <p:cNvPr id="3" name="Content Placeholder 2"/>
          <p:cNvSpPr>
            <a:spLocks noGrp="1"/>
          </p:cNvSpPr>
          <p:nvPr>
            <p:ph idx="1"/>
          </p:nvPr>
        </p:nvSpPr>
        <p:spPr/>
        <p:txBody>
          <a:bodyPr/>
          <a:lstStyle/>
          <a:p>
            <a:pPr lvl="1"/>
            <a:r>
              <a:rPr lang="en-US" sz="2400" dirty="0" smtClean="0"/>
              <a:t>NYLAG filed a class action filed July 15, 2014 on behalf of Medicaid recipients in New York State who receive home care services through Managed Care Organizations (“MCOs”), against DOH and OTDA, challenging their failure to send timely and adequate notices of denial, reductions, and terminations, and to provide an opportunity for a Fair Hearing and aid-continuing, in violation of the Due Process Clause of the U.S. Constitution and the Medicaid Act and its implementing regulations.</a:t>
            </a:r>
          </a:p>
          <a:p>
            <a:pPr lvl="1"/>
            <a:r>
              <a:rPr lang="en-US" sz="2400" dirty="0" smtClean="0"/>
              <a:t>If you have a client who you believe may be a member of the Taylor class please contact  </a:t>
            </a:r>
            <a:r>
              <a:rPr lang="en-US" sz="2400" dirty="0" smtClean="0">
                <a:hlinkClick r:id="rId2"/>
              </a:rPr>
              <a:t>btaylor@nylag.org</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70</a:t>
            </a:fld>
            <a:endParaRPr lang="en-US" dirty="0"/>
          </a:p>
        </p:txBody>
      </p:sp>
      <p:sp>
        <p:nvSpPr>
          <p:cNvPr id="8" name="Rectangle 7"/>
          <p:cNvSpPr/>
          <p:nvPr/>
        </p:nvSpPr>
        <p:spPr>
          <a:xfrm>
            <a:off x="99611" y="6508154"/>
            <a:ext cx="6200800" cy="338554"/>
          </a:xfrm>
          <a:prstGeom prst="rect">
            <a:avLst/>
          </a:prstGeom>
        </p:spPr>
        <p:txBody>
          <a:bodyPr wrap="square">
            <a:spAutoFit/>
          </a:bodyPr>
          <a:lstStyle/>
          <a:p>
            <a:r>
              <a:rPr lang="en-US" sz="1600" u="sng" dirty="0">
                <a:solidFill>
                  <a:schemeClr val="accent2"/>
                </a:solidFill>
                <a:latin typeface="Calibri"/>
                <a:cs typeface="Calibri"/>
              </a:rPr>
              <a:t>Taylor v. </a:t>
            </a:r>
            <a:r>
              <a:rPr lang="en-US" sz="1600" u="sng" dirty="0" err="1">
                <a:solidFill>
                  <a:schemeClr val="accent2"/>
                </a:solidFill>
                <a:latin typeface="Calibri"/>
                <a:cs typeface="Calibri"/>
              </a:rPr>
              <a:t>Zucker</a:t>
            </a:r>
            <a:r>
              <a:rPr lang="en-US" sz="1600" dirty="0">
                <a:solidFill>
                  <a:schemeClr val="accent2"/>
                </a:solidFill>
                <a:latin typeface="Calibri"/>
                <a:cs typeface="Calibri"/>
              </a:rPr>
              <a:t>, </a:t>
            </a:r>
            <a:r>
              <a:rPr lang="en-US" sz="1600" dirty="0" smtClean="0">
                <a:solidFill>
                  <a:schemeClr val="accent2"/>
                </a:solidFill>
                <a:latin typeface="Calibri"/>
                <a:cs typeface="Calibri"/>
              </a:rPr>
              <a:t>No. 14-CV-5317 (SDNY July 15, 2014)</a:t>
            </a:r>
            <a:endParaRPr lang="en-US" sz="1600" dirty="0">
              <a:solidFill>
                <a:schemeClr val="accent2"/>
              </a:solidFill>
              <a:latin typeface="Calibri"/>
              <a:cs typeface="Calibri"/>
            </a:endParaRPr>
          </a:p>
        </p:txBody>
      </p:sp>
    </p:spTree>
    <p:extLst>
      <p:ext uri="{BB962C8B-B14F-4D97-AF65-F5344CB8AC3E}">
        <p14:creationId xmlns:p14="http://schemas.microsoft.com/office/powerpoint/2010/main" val="38026760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ChangeArrowheads="1"/>
          </p:cNvSpPr>
          <p:nvPr/>
        </p:nvSpPr>
        <p:spPr bwMode="white">
          <a:xfrm>
            <a:off x="6896100" y="5640388"/>
            <a:ext cx="2060575" cy="9890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endParaRPr lang="en-US" altLang="en-US" sz="2300"/>
          </a:p>
        </p:txBody>
      </p:sp>
      <p:sp>
        <p:nvSpPr>
          <p:cNvPr id="39939" name="Slide Number Placeholder 17"/>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046D112F-DA7C-41A4-85DF-049295F54EA3}" type="slidenum">
              <a:rPr lang="en-US" altLang="en-US" sz="1000">
                <a:ea typeface="ＭＳ Ｐゴシック" pitchFamily="34" charset="-128"/>
              </a:rPr>
              <a:pPr algn="r" eaLnBrk="1" hangingPunct="1">
                <a:spcBef>
                  <a:spcPct val="0"/>
                </a:spcBef>
                <a:buClrTx/>
                <a:buSzTx/>
                <a:buFontTx/>
                <a:buNone/>
              </a:pPr>
              <a:t>71</a:t>
            </a:fld>
            <a:endParaRPr lang="en-US" altLang="en-US" sz="1000">
              <a:ea typeface="ＭＳ Ｐゴシック" pitchFamily="34" charset="-128"/>
            </a:endParaRPr>
          </a:p>
        </p:txBody>
      </p:sp>
      <p:sp>
        <p:nvSpPr>
          <p:cNvPr id="39940" name="Slide Number Placeholder 17"/>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A01C6539-8F3A-4F96-9AD2-88456F173FBC}" type="slidenum">
              <a:rPr lang="en-US" altLang="en-US" sz="1000">
                <a:ea typeface="ＭＳ Ｐゴシック" pitchFamily="34" charset="-128"/>
              </a:rPr>
              <a:pPr algn="r" eaLnBrk="1" hangingPunct="1">
                <a:spcBef>
                  <a:spcPct val="0"/>
                </a:spcBef>
                <a:buClrTx/>
                <a:buSzTx/>
                <a:buFontTx/>
                <a:buNone/>
              </a:pPr>
              <a:t>71</a:t>
            </a:fld>
            <a:endParaRPr lang="en-US" altLang="en-US" sz="1000">
              <a:ea typeface="ＭＳ Ｐゴシック" pitchFamily="34" charset="-128"/>
            </a:endParaRPr>
          </a:p>
        </p:txBody>
      </p:sp>
      <p:sp>
        <p:nvSpPr>
          <p:cNvPr id="39941" name="Slide Number Placeholder 17"/>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defTabSz="45720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defTabSz="4572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defTabSz="4572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defTabSz="4572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defTabSz="4572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algn="r" eaLnBrk="1" hangingPunct="1">
              <a:spcBef>
                <a:spcPct val="0"/>
              </a:spcBef>
              <a:buClrTx/>
              <a:buSzTx/>
              <a:buFontTx/>
              <a:buNone/>
            </a:pPr>
            <a:fld id="{280C8FC7-7F41-44F7-901D-F39B26D020CF}" type="slidenum">
              <a:rPr lang="en-US" altLang="en-US" sz="1000">
                <a:ea typeface="ＭＳ Ｐゴシック" pitchFamily="34" charset="-128"/>
              </a:rPr>
              <a:pPr algn="r" eaLnBrk="1" hangingPunct="1">
                <a:spcBef>
                  <a:spcPct val="0"/>
                </a:spcBef>
                <a:buClrTx/>
                <a:buSzTx/>
                <a:buFontTx/>
                <a:buNone/>
              </a:pPr>
              <a:t>71</a:t>
            </a:fld>
            <a:endParaRPr lang="en-US" altLang="en-US" sz="1000">
              <a:ea typeface="ＭＳ Ｐゴシック" pitchFamily="34" charset="-128"/>
            </a:endParaRPr>
          </a:p>
        </p:txBody>
      </p:sp>
      <p:sp>
        <p:nvSpPr>
          <p:cNvPr id="121861" name="Rectangle 2"/>
          <p:cNvSpPr>
            <a:spLocks noGrp="1"/>
          </p:cNvSpPr>
          <p:nvPr>
            <p:ph type="title" idx="4294967295"/>
          </p:nvPr>
        </p:nvSpPr>
        <p:spPr bwMode="auto">
          <a:xfrm>
            <a:off x="457200" y="533400"/>
            <a:ext cx="8229600" cy="67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0000"/>
          </a:bodyPr>
          <a:lstStyle/>
          <a:p>
            <a:pPr eaLnBrk="1" hangingPunct="1">
              <a:defRPr/>
            </a:pPr>
            <a:r>
              <a:rPr lang="en-US" dirty="0" smtClean="0"/>
              <a:t>Contact numbers &amp; Other Info</a:t>
            </a:r>
          </a:p>
        </p:txBody>
      </p:sp>
      <p:sp>
        <p:nvSpPr>
          <p:cNvPr id="39943" name="Rectangle 3"/>
          <p:cNvSpPr>
            <a:spLocks noGrp="1"/>
          </p:cNvSpPr>
          <p:nvPr>
            <p:ph type="body" idx="4294967295"/>
          </p:nvPr>
        </p:nvSpPr>
        <p:spPr>
          <a:xfrm>
            <a:off x="457199" y="1206500"/>
            <a:ext cx="8499475" cy="5207000"/>
          </a:xfrm>
        </p:spPr>
        <p:txBody>
          <a:bodyPr/>
          <a:lstStyle/>
          <a:p>
            <a:pPr marL="342900" indent="-342900" eaLnBrk="1" hangingPunct="1">
              <a:lnSpc>
                <a:spcPct val="80000"/>
              </a:lnSpc>
              <a:spcBef>
                <a:spcPct val="10000"/>
              </a:spcBef>
            </a:pPr>
            <a:r>
              <a:rPr lang="en-US" altLang="en-US" sz="1800" b="1" dirty="0" smtClean="0"/>
              <a:t>New York Medicaid Choice</a:t>
            </a:r>
            <a:r>
              <a:rPr lang="en-US" altLang="en-US" sz="1800" dirty="0" smtClean="0"/>
              <a:t> (Enrollment Broker)     </a:t>
            </a:r>
          </a:p>
          <a:p>
            <a:pPr marL="617537" lvl="1" indent="-342900" eaLnBrk="1" hangingPunct="1">
              <a:lnSpc>
                <a:spcPct val="80000"/>
              </a:lnSpc>
              <a:spcBef>
                <a:spcPct val="10000"/>
              </a:spcBef>
            </a:pPr>
            <a:r>
              <a:rPr lang="en-US" altLang="en-US" sz="1800" b="1" dirty="0" smtClean="0"/>
              <a:t>To request a Conflict-Free Assessment </a:t>
            </a:r>
            <a:r>
              <a:rPr lang="en-US" sz="1800" dirty="0"/>
              <a:t> </a:t>
            </a:r>
            <a:r>
              <a:rPr lang="en-US" sz="1800" dirty="0" smtClean="0"/>
              <a:t>(after Medicaid approval) </a:t>
            </a:r>
            <a:r>
              <a:rPr lang="en-US" sz="1800" b="1" dirty="0" smtClean="0"/>
              <a:t>1-855-222-8350  </a:t>
            </a:r>
            <a:r>
              <a:rPr lang="en-US" altLang="en-US" sz="1800" b="1" dirty="0" smtClean="0"/>
              <a:t> </a:t>
            </a:r>
          </a:p>
          <a:p>
            <a:pPr marL="617537" lvl="1" indent="-342900" eaLnBrk="1" hangingPunct="1">
              <a:lnSpc>
                <a:spcPct val="80000"/>
              </a:lnSpc>
              <a:spcBef>
                <a:spcPct val="10000"/>
              </a:spcBef>
            </a:pPr>
            <a:r>
              <a:rPr lang="en-US" altLang="en-US" sz="1800" b="1" dirty="0" smtClean="0"/>
              <a:t>For information about MLTC 				      1-888-401-6582</a:t>
            </a:r>
            <a:r>
              <a:rPr lang="en-US" altLang="en-US" sz="1800" dirty="0" smtClean="0"/>
              <a:t> </a:t>
            </a:r>
          </a:p>
          <a:p>
            <a:pPr marL="617537" lvl="1" indent="-342900" eaLnBrk="1" hangingPunct="1">
              <a:lnSpc>
                <a:spcPct val="80000"/>
              </a:lnSpc>
              <a:spcBef>
                <a:spcPct val="10000"/>
              </a:spcBef>
            </a:pPr>
            <a:r>
              <a:rPr lang="en-US" altLang="en-US" sz="1800" b="1" dirty="0" smtClean="0"/>
              <a:t>FIDA</a:t>
            </a:r>
            <a:r>
              <a:rPr lang="en-US" altLang="en-US" sz="1800" dirty="0" smtClean="0"/>
              <a:t> – for information or to OPT OUT			      </a:t>
            </a:r>
            <a:r>
              <a:rPr lang="en-US" sz="1800" b="1" dirty="0" smtClean="0"/>
              <a:t>1-855-600-3432</a:t>
            </a:r>
          </a:p>
          <a:p>
            <a:pPr marL="617537" lvl="1" indent="-342900" eaLnBrk="1" hangingPunct="1">
              <a:lnSpc>
                <a:spcPct val="80000"/>
              </a:lnSpc>
              <a:spcBef>
                <a:spcPct val="10000"/>
              </a:spcBef>
            </a:pPr>
            <a:r>
              <a:rPr lang="en-US" altLang="ja-JP" sz="1800" dirty="0" smtClean="0"/>
              <a:t>Maximus Project Directors                                             1-917-228-5607, -5610, -5627 </a:t>
            </a:r>
          </a:p>
          <a:p>
            <a:pPr marL="617537" lvl="1" indent="-342900" eaLnBrk="1" hangingPunct="1">
              <a:lnSpc>
                <a:spcPct val="80000"/>
              </a:lnSpc>
              <a:spcBef>
                <a:spcPct val="10000"/>
              </a:spcBef>
            </a:pPr>
            <a:r>
              <a:rPr lang="en-US" altLang="ja-JP" sz="1800" dirty="0" smtClean="0"/>
              <a:t>Website  </a:t>
            </a:r>
            <a:r>
              <a:rPr lang="en-US" altLang="en-US" sz="1800" dirty="0" smtClean="0">
                <a:hlinkClick r:id="rId2"/>
              </a:rPr>
              <a:t>http://nymedicaidchoice.com/</a:t>
            </a:r>
            <a:r>
              <a:rPr lang="en-US" altLang="en-US" sz="1800" dirty="0" smtClean="0"/>
              <a:t>   </a:t>
            </a:r>
          </a:p>
          <a:p>
            <a:pPr marL="742950" lvl="1" indent="-285750" eaLnBrk="1" hangingPunct="1">
              <a:lnSpc>
                <a:spcPct val="80000"/>
              </a:lnSpc>
              <a:spcBef>
                <a:spcPct val="10000"/>
              </a:spcBef>
            </a:pPr>
            <a:r>
              <a:rPr lang="en-US" altLang="en-US" sz="1800" dirty="0" smtClean="0">
                <a:hlinkClick r:id="rId3"/>
              </a:rPr>
              <a:t>http://www.nymedicaidchoice.com/program-materials</a:t>
            </a:r>
            <a:r>
              <a:rPr lang="en-US" altLang="en-US" sz="1800" dirty="0" smtClean="0"/>
              <a:t> - Scroll down to </a:t>
            </a:r>
            <a:r>
              <a:rPr lang="en-US" altLang="en-US" sz="1800" i="1" dirty="0" smtClean="0"/>
              <a:t>Long Term Care plans</a:t>
            </a:r>
            <a:r>
              <a:rPr lang="en-US" altLang="en-US" sz="1800" dirty="0" smtClean="0"/>
              <a:t> </a:t>
            </a:r>
            <a:r>
              <a:rPr lang="en-US" altLang="en-US" sz="1800" dirty="0" smtClean="0">
                <a:hlinkClick r:id="rId4"/>
              </a:rPr>
              <a:t>–</a:t>
            </a:r>
            <a:r>
              <a:rPr lang="en-US" altLang="en-US" sz="1800" dirty="0" smtClean="0"/>
              <a:t> </a:t>
            </a:r>
          </a:p>
          <a:p>
            <a:pPr marL="742950" lvl="1" indent="-285750" eaLnBrk="1" hangingPunct="1">
              <a:lnSpc>
                <a:spcPct val="80000"/>
              </a:lnSpc>
              <a:spcBef>
                <a:spcPct val="10000"/>
              </a:spcBef>
            </a:pPr>
            <a:r>
              <a:rPr lang="en-US" altLang="en-US" sz="1800" dirty="0" smtClean="0">
                <a:hlinkClick r:id="rId4"/>
              </a:rPr>
              <a:t>http://tinyurl.com/MLTCGuide</a:t>
            </a:r>
            <a:r>
              <a:rPr lang="en-US" altLang="en-US" sz="1800" dirty="0" smtClean="0"/>
              <a:t>    - Official guide to MLTC</a:t>
            </a:r>
          </a:p>
          <a:p>
            <a:pPr marL="342900" indent="-342900" eaLnBrk="1" hangingPunct="1">
              <a:lnSpc>
                <a:spcPct val="80000"/>
              </a:lnSpc>
              <a:spcBef>
                <a:spcPct val="10000"/>
              </a:spcBef>
            </a:pPr>
            <a:endParaRPr lang="en-US" altLang="en-US" sz="1000" dirty="0" smtClean="0"/>
          </a:p>
          <a:p>
            <a:pPr marL="342900" indent="-342900" eaLnBrk="1" hangingPunct="1">
              <a:lnSpc>
                <a:spcPct val="80000"/>
              </a:lnSpc>
              <a:spcBef>
                <a:spcPct val="10000"/>
              </a:spcBef>
            </a:pPr>
            <a:r>
              <a:rPr lang="en-US" altLang="en-US" sz="1800" b="1" dirty="0" smtClean="0"/>
              <a:t>NYS Dept. of Health MLTC/FIDA  Complaint Hotline</a:t>
            </a:r>
            <a:r>
              <a:rPr lang="en-US" altLang="en-US" sz="1800" dirty="0" smtClean="0"/>
              <a:t>      </a:t>
            </a:r>
            <a:r>
              <a:rPr lang="en-US" altLang="en-US" sz="1800" b="1" dirty="0" smtClean="0"/>
              <a:t>1-866-712-7197 </a:t>
            </a:r>
            <a:r>
              <a:rPr lang="en-US" altLang="en-US" sz="1800" dirty="0" smtClean="0"/>
              <a:t> </a:t>
            </a:r>
            <a:r>
              <a:rPr lang="en-US" sz="1800" dirty="0">
                <a:hlinkClick r:id="rId5"/>
              </a:rPr>
              <a:t>mltctac@health.ny.gov</a:t>
            </a:r>
            <a:r>
              <a:rPr lang="en-US" sz="1800" dirty="0"/>
              <a:t>  </a:t>
            </a:r>
            <a:r>
              <a:rPr lang="en-US" altLang="en-US" sz="1800" dirty="0" smtClean="0"/>
              <a:t> </a:t>
            </a:r>
          </a:p>
          <a:p>
            <a:pPr marL="342900" indent="-342900">
              <a:lnSpc>
                <a:spcPct val="80000"/>
              </a:lnSpc>
              <a:spcBef>
                <a:spcPct val="10000"/>
              </a:spcBef>
            </a:pPr>
            <a:r>
              <a:rPr lang="en-US" altLang="en-US" sz="1800" b="1" dirty="0" smtClean="0"/>
              <a:t>NYS DOH Mainstream managed care complaint hotline </a:t>
            </a:r>
            <a:r>
              <a:rPr lang="en-US" sz="1800" b="1" dirty="0" smtClean="0"/>
              <a:t>1-800-206-8125 </a:t>
            </a:r>
            <a:r>
              <a:rPr lang="en-US" sz="1800" dirty="0">
                <a:hlinkClick r:id="rId6"/>
              </a:rPr>
              <a:t>managedcarecomplaint@health.state.ny.us</a:t>
            </a:r>
            <a:endParaRPr lang="en-US" altLang="en-US" sz="1800" b="1" dirty="0" smtClean="0"/>
          </a:p>
          <a:p>
            <a:pPr marL="342900" indent="-342900" eaLnBrk="1" hangingPunct="1">
              <a:lnSpc>
                <a:spcPct val="80000"/>
              </a:lnSpc>
              <a:spcBef>
                <a:spcPct val="10000"/>
              </a:spcBef>
            </a:pPr>
            <a:r>
              <a:rPr lang="en-US" altLang="en-US" sz="1800" b="1" dirty="0" smtClean="0"/>
              <a:t>Consumer FIDA </a:t>
            </a:r>
            <a:r>
              <a:rPr lang="en-US" altLang="en-US" sz="1800" b="1" dirty="0" err="1" smtClean="0"/>
              <a:t>Ombudsprogram</a:t>
            </a:r>
            <a:r>
              <a:rPr lang="en-US" altLang="en-US" sz="1800" b="1" dirty="0" smtClean="0"/>
              <a:t> – ICAN – 1-844-614-8800  http://icannys.org</a:t>
            </a:r>
          </a:p>
          <a:p>
            <a:pPr marL="342900" indent="-342900" algn="ctr" eaLnBrk="1" hangingPunct="1">
              <a:lnSpc>
                <a:spcPct val="80000"/>
              </a:lnSpc>
              <a:spcBef>
                <a:spcPct val="10000"/>
              </a:spcBef>
              <a:buFont typeface="Calibri" pitchFamily="34" charset="0"/>
              <a:buNone/>
            </a:pPr>
            <a:r>
              <a:rPr lang="en-US" altLang="en-US" sz="1000" dirty="0" smtClean="0"/>
              <a:t> </a:t>
            </a:r>
          </a:p>
          <a:p>
            <a:pPr marL="342900" indent="-342900" eaLnBrk="1" hangingPunct="1">
              <a:lnSpc>
                <a:spcPct val="80000"/>
              </a:lnSpc>
              <a:spcBef>
                <a:spcPct val="10000"/>
              </a:spcBef>
            </a:pPr>
            <a:r>
              <a:rPr lang="en-US" altLang="en-US" sz="1800" b="1" dirty="0" smtClean="0"/>
              <a:t>Related online articles on </a:t>
            </a:r>
            <a:r>
              <a:rPr lang="en-US" altLang="en-US" sz="1800" dirty="0" smtClean="0">
                <a:hlinkClick r:id="rId7"/>
              </a:rPr>
              <a:t>http://nyhealthaccess.org</a:t>
            </a:r>
            <a:r>
              <a:rPr lang="en-US" altLang="en-US" sz="1800" b="1" dirty="0" smtClean="0"/>
              <a:t>:</a:t>
            </a:r>
            <a:r>
              <a:rPr lang="en-US" altLang="en-US" sz="1800" dirty="0" smtClean="0"/>
              <a:t>  </a:t>
            </a:r>
          </a:p>
          <a:p>
            <a:pPr marL="742950" lvl="1" indent="-285750" eaLnBrk="1" hangingPunct="1">
              <a:lnSpc>
                <a:spcPct val="80000"/>
              </a:lnSpc>
              <a:spcBef>
                <a:spcPct val="10000"/>
              </a:spcBef>
            </a:pPr>
            <a:r>
              <a:rPr lang="en-US" altLang="en-US" sz="1800" b="1" dirty="0" smtClean="0"/>
              <a:t>All About MLTC</a:t>
            </a:r>
            <a:r>
              <a:rPr lang="en-US" altLang="en-US" sz="1800" dirty="0" smtClean="0"/>
              <a:t> - </a:t>
            </a:r>
            <a:r>
              <a:rPr lang="en-US" altLang="en-US" sz="1800" dirty="0" smtClean="0">
                <a:hlinkClick r:id="rId8"/>
              </a:rPr>
              <a:t>http://www.wnylc.com/health/entry/114/</a:t>
            </a:r>
            <a:r>
              <a:rPr lang="en-US" altLang="en-US" sz="1800" dirty="0" smtClean="0"/>
              <a:t> </a:t>
            </a:r>
          </a:p>
          <a:p>
            <a:pPr marL="742950" lvl="1" indent="-285750" eaLnBrk="1" hangingPunct="1">
              <a:lnSpc>
                <a:spcPct val="80000"/>
              </a:lnSpc>
              <a:spcBef>
                <a:spcPct val="10000"/>
              </a:spcBef>
            </a:pPr>
            <a:r>
              <a:rPr lang="en-US" altLang="en-US" sz="1800" b="1" dirty="0" smtClean="0">
                <a:solidFill>
                  <a:srgbClr val="000000"/>
                </a:solidFill>
              </a:rPr>
              <a:t>Tools for Choosing </a:t>
            </a:r>
            <a:r>
              <a:rPr lang="en-US" altLang="en-US" sz="1800" b="1" smtClean="0">
                <a:solidFill>
                  <a:srgbClr val="000000"/>
                </a:solidFill>
              </a:rPr>
              <a:t>a MLTC Plan</a:t>
            </a:r>
            <a:r>
              <a:rPr lang="en-US" altLang="en-US" sz="1800" smtClean="0"/>
              <a:t>  </a:t>
            </a:r>
            <a:r>
              <a:rPr lang="en-US" altLang="en-US" sz="1800" dirty="0" smtClean="0">
                <a:hlinkClick r:id="rId9"/>
              </a:rPr>
              <a:t>http://wnylc.com/health/entry/169/</a:t>
            </a:r>
            <a:r>
              <a:rPr lang="en-US" altLang="en-US" sz="1800" dirty="0" smtClean="0"/>
              <a:t> </a:t>
            </a:r>
          </a:p>
          <a:p>
            <a:pPr marL="742950" lvl="1" indent="-285750" eaLnBrk="1" hangingPunct="1">
              <a:lnSpc>
                <a:spcPct val="80000"/>
              </a:lnSpc>
              <a:spcBef>
                <a:spcPct val="10000"/>
              </a:spcBef>
            </a:pPr>
            <a:r>
              <a:rPr lang="en-US" altLang="en-US" sz="1800" dirty="0" smtClean="0"/>
              <a:t>Appeals &amp; Grievances - </a:t>
            </a:r>
            <a:r>
              <a:rPr lang="en-US" altLang="en-US" sz="1800" dirty="0" smtClean="0">
                <a:hlinkClick r:id="rId10"/>
              </a:rPr>
              <a:t>http://www.wnylc.com/health/entry/184/</a:t>
            </a:r>
            <a:r>
              <a:rPr lang="en-US" altLang="en-US" sz="1800" dirty="0" smtClean="0"/>
              <a:t> </a:t>
            </a:r>
          </a:p>
          <a:p>
            <a:pPr marL="742950" lvl="1" indent="-285750" eaLnBrk="1" hangingPunct="1">
              <a:lnSpc>
                <a:spcPct val="80000"/>
              </a:lnSpc>
              <a:spcBef>
                <a:spcPct val="10000"/>
              </a:spcBef>
            </a:pPr>
            <a:r>
              <a:rPr lang="en-US" altLang="en-US" sz="1800" dirty="0" smtClean="0"/>
              <a:t>MLTC News updates: </a:t>
            </a:r>
            <a:r>
              <a:rPr lang="en-US" altLang="en-US" sz="1800" dirty="0" smtClean="0">
                <a:hlinkClick r:id="rId11"/>
              </a:rPr>
              <a:t>http://www.wnylc.com/health/news/41/</a:t>
            </a:r>
            <a:r>
              <a:rPr lang="en-US" altLang="en-US" sz="1800" dirty="0" smtClean="0"/>
              <a:t> </a:t>
            </a:r>
          </a:p>
          <a:p>
            <a:pPr marL="742950" lvl="1" indent="-285750" eaLnBrk="1" hangingPunct="1">
              <a:lnSpc>
                <a:spcPct val="80000"/>
              </a:lnSpc>
              <a:spcBef>
                <a:spcPct val="10000"/>
              </a:spcBef>
            </a:pPr>
            <a:r>
              <a:rPr lang="en-US" altLang="en-US" sz="1800" dirty="0" smtClean="0"/>
              <a:t>FIDA </a:t>
            </a:r>
            <a:r>
              <a:rPr lang="en-US" altLang="en-US" sz="1800" dirty="0"/>
              <a:t>news updates </a:t>
            </a:r>
            <a:r>
              <a:rPr lang="en-US" altLang="en-US" sz="1800" dirty="0">
                <a:hlinkClick r:id="rId12"/>
              </a:rPr>
              <a:t>http://www.wnylc.com/health/news/33</a:t>
            </a:r>
            <a:r>
              <a:rPr lang="en-US" altLang="en-US" sz="1800" dirty="0" smtClean="0">
                <a:hlinkClick r:id="rId12"/>
              </a:rPr>
              <a:t>/</a:t>
            </a:r>
            <a:r>
              <a:rPr lang="en-US" altLang="en-US" sz="1800" dirty="0" smtClean="0"/>
              <a:t> </a:t>
            </a:r>
          </a:p>
        </p:txBody>
      </p:sp>
      <p:sp>
        <p:nvSpPr>
          <p:cNvPr id="2" name="Slide Number Placeholder 1"/>
          <p:cNvSpPr>
            <a:spLocks noGrp="1"/>
          </p:cNvSpPr>
          <p:nvPr>
            <p:ph type="sldNum" sz="quarter" idx="12"/>
          </p:nvPr>
        </p:nvSpPr>
        <p:spPr/>
        <p:txBody>
          <a:bodyPr/>
          <a:lstStyle/>
          <a:p>
            <a:pPr>
              <a:defRPr/>
            </a:pPr>
            <a:fld id="{75C28124-3507-4750-AF41-D72E06547748}" type="slidenum">
              <a:rPr lang="en-US" smtClean="0"/>
              <a:pPr>
                <a:defRPr/>
              </a:pPr>
              <a:t>71</a:t>
            </a:fld>
            <a:endParaRPr lang="en-US" dirty="0"/>
          </a:p>
        </p:txBody>
      </p:sp>
    </p:spTree>
    <p:extLst>
      <p:ext uri="{BB962C8B-B14F-4D97-AF65-F5344CB8AC3E}">
        <p14:creationId xmlns:p14="http://schemas.microsoft.com/office/powerpoint/2010/main" val="3124931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defRPr/>
            </a:pPr>
            <a:r>
              <a:rPr lang="en-US" dirty="0" smtClean="0"/>
              <a:t>MLTC  is Building Block of FIDA</a:t>
            </a:r>
            <a:endParaRPr lang="en-US" dirty="0"/>
          </a:p>
        </p:txBody>
      </p:sp>
      <p:sp>
        <p:nvSpPr>
          <p:cNvPr id="4" name="Subtitle 3"/>
          <p:cNvSpPr>
            <a:spLocks noGrp="1"/>
          </p:cNvSpPr>
          <p:nvPr>
            <p:ph type="subTitle" idx="1"/>
          </p:nvPr>
        </p:nvSpPr>
        <p:spPr/>
        <p:txBody>
          <a:bodyPr/>
          <a:lstStyle/>
          <a:p>
            <a:pPr marL="342900" indent="-342900">
              <a:buFont typeface="Arial" panose="020B0604020202020204" pitchFamily="34" charset="0"/>
              <a:buChar char="•"/>
              <a:defRPr/>
            </a:pPr>
            <a:r>
              <a:rPr lang="en-US" sz="2400" b="1" dirty="0" smtClean="0"/>
              <a:t>Review and Status of MLTC</a:t>
            </a:r>
          </a:p>
        </p:txBody>
      </p:sp>
      <p:sp>
        <p:nvSpPr>
          <p:cNvPr id="2" name="Slide Number Placeholder 1"/>
          <p:cNvSpPr>
            <a:spLocks noGrp="1"/>
          </p:cNvSpPr>
          <p:nvPr>
            <p:ph type="sldNum" sz="quarter" idx="12"/>
          </p:nvPr>
        </p:nvSpPr>
        <p:spPr/>
        <p:txBody>
          <a:bodyPr/>
          <a:lstStyle/>
          <a:p>
            <a:pPr>
              <a:defRPr/>
            </a:pPr>
            <a:fld id="{38A15B10-59EB-4966-9748-B0E43A67668C}" type="slidenum">
              <a:rPr lang="en-US" smtClean="0"/>
              <a:pPr>
                <a:defRPr/>
              </a:pPr>
              <a:t>8</a:t>
            </a:fld>
            <a:endParaRPr lang="en-US"/>
          </a:p>
        </p:txBody>
      </p:sp>
    </p:spTree>
    <p:extLst>
      <p:ext uri="{BB962C8B-B14F-4D97-AF65-F5344CB8AC3E}">
        <p14:creationId xmlns:p14="http://schemas.microsoft.com/office/powerpoint/2010/main" val="272958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590"/>
            <a:ext cx="8229600" cy="676564"/>
          </a:xfrm>
        </p:spPr>
        <p:txBody>
          <a:bodyPr>
            <a:normAutofit fontScale="90000"/>
          </a:bodyPr>
          <a:lstStyle/>
          <a:p>
            <a:pPr>
              <a:defRPr/>
            </a:pPr>
            <a:r>
              <a:rPr lang="en-US" dirty="0" smtClean="0"/>
              <a:t> Who is enrolled in MLTC?</a:t>
            </a:r>
            <a:endParaRPr lang="en-US" dirty="0"/>
          </a:p>
        </p:txBody>
      </p:sp>
      <p:sp>
        <p:nvSpPr>
          <p:cNvPr id="46083" name="Content Placeholder 2"/>
          <p:cNvSpPr>
            <a:spLocks noGrp="1"/>
          </p:cNvSpPr>
          <p:nvPr>
            <p:ph idx="1"/>
          </p:nvPr>
        </p:nvSpPr>
        <p:spPr>
          <a:xfrm>
            <a:off x="457200" y="1031154"/>
            <a:ext cx="8229600" cy="5445846"/>
          </a:xfrm>
          <a:solidFill>
            <a:schemeClr val="bg1"/>
          </a:solidFill>
        </p:spPr>
        <p:txBody>
          <a:bodyPr/>
          <a:lstStyle/>
          <a:p>
            <a:pPr marL="457200" indent="-457200">
              <a:buFont typeface="+mj-lt"/>
              <a:buAutoNum type="arabicPeriod"/>
            </a:pPr>
            <a:r>
              <a:rPr lang="en-US" altLang="en-US" dirty="0" smtClean="0"/>
              <a:t>Since late 2012, MOST adult Dual </a:t>
            </a:r>
            <a:r>
              <a:rPr lang="en-US" altLang="en-US" dirty="0" err="1" smtClean="0"/>
              <a:t>Eligibles</a:t>
            </a:r>
            <a:r>
              <a:rPr lang="en-US" altLang="en-US" dirty="0" smtClean="0"/>
              <a:t> (age 21+) seeking Medicaid home care on a long-term basis in NYC must enroll in an MLTC plan – no more CASA or Lombardi.  Includes CDPAP and Private Duty Nursing. </a:t>
            </a:r>
          </a:p>
          <a:p>
            <a:pPr marL="457200" indent="-457200">
              <a:buFont typeface="+mj-lt"/>
              <a:buAutoNum type="arabicPeriod"/>
            </a:pPr>
            <a:r>
              <a:rPr lang="en-US" altLang="en-US" dirty="0" smtClean="0"/>
              <a:t>As of </a:t>
            </a:r>
            <a:r>
              <a:rPr lang="en-US" altLang="en-US" dirty="0" smtClean="0"/>
              <a:t>Mar.  1,  </a:t>
            </a:r>
            <a:r>
              <a:rPr lang="en-US" altLang="en-US" dirty="0" smtClean="0"/>
              <a:t>2015 in </a:t>
            </a:r>
            <a:r>
              <a:rPr lang="en-US" altLang="en-US" b="1" dirty="0" smtClean="0"/>
              <a:t>NYC</a:t>
            </a:r>
            <a:r>
              <a:rPr lang="en-US" altLang="en-US" dirty="0" smtClean="0"/>
              <a:t> - # of recipients</a:t>
            </a:r>
          </a:p>
          <a:p>
            <a:pPr marL="682625" lvl="1" indent="-457200"/>
            <a:r>
              <a:rPr lang="en-US" altLang="en-US" dirty="0" smtClean="0"/>
              <a:t>108,512 MLTC - includes over 50,000 transitioned from CASA, Lombardi</a:t>
            </a:r>
          </a:p>
          <a:p>
            <a:pPr marL="682625" lvl="1" indent="-457200"/>
            <a:r>
              <a:rPr lang="en-US" altLang="en-US" dirty="0"/>
              <a:t> </a:t>
            </a:r>
            <a:r>
              <a:rPr lang="en-US" altLang="en-US" dirty="0" smtClean="0"/>
              <a:t>    </a:t>
            </a:r>
            <a:r>
              <a:rPr lang="en-US" altLang="en-US" dirty="0" smtClean="0"/>
              <a:t>9,111 </a:t>
            </a:r>
            <a:r>
              <a:rPr lang="en-US" altLang="en-US" dirty="0" smtClean="0"/>
              <a:t>PACE &amp; Medicaid Advantage Plus  (MAP) plans </a:t>
            </a:r>
          </a:p>
          <a:p>
            <a:pPr marL="682625" lvl="1" indent="-457200"/>
            <a:r>
              <a:rPr lang="en-US" altLang="en-US" dirty="0"/>
              <a:t> </a:t>
            </a:r>
            <a:r>
              <a:rPr lang="en-US" altLang="en-US" dirty="0" smtClean="0"/>
              <a:t>    3,605 Home Attendant/Personal Care Level II  (down from 40,000+)</a:t>
            </a:r>
          </a:p>
          <a:p>
            <a:pPr marL="682625" lvl="1" indent="-457200"/>
            <a:r>
              <a:rPr lang="en-US" altLang="en-US" dirty="0"/>
              <a:t> </a:t>
            </a:r>
            <a:r>
              <a:rPr lang="en-US" altLang="en-US" dirty="0" smtClean="0"/>
              <a:t>     1,061 Housekeeping  (Personal Care Level I) (down from 5600)  </a:t>
            </a:r>
          </a:p>
          <a:p>
            <a:pPr marL="682625" lvl="1" indent="-457200"/>
            <a:r>
              <a:rPr lang="en-US" altLang="en-US" dirty="0"/>
              <a:t> </a:t>
            </a:r>
            <a:r>
              <a:rPr lang="en-US" altLang="en-US" dirty="0" smtClean="0"/>
              <a:t>       </a:t>
            </a:r>
            <a:r>
              <a:rPr lang="en-US" altLang="en-US" dirty="0"/>
              <a:t> </a:t>
            </a:r>
            <a:r>
              <a:rPr lang="en-US" altLang="en-US" dirty="0" smtClean="0"/>
              <a:t> 179  Lombardi (Kids + last to send to MLTC)</a:t>
            </a:r>
          </a:p>
          <a:p>
            <a:pPr marL="407988" indent="-457200">
              <a:buFont typeface="+mj-lt"/>
              <a:buAutoNum type="arabicPeriod"/>
            </a:pPr>
            <a:r>
              <a:rPr lang="en-US" altLang="en-US" dirty="0" smtClean="0"/>
              <a:t>STATEWIDE mandatory MLTC enrollment – the last few counties upstate becoming mandatory in early 2015.</a:t>
            </a:r>
          </a:p>
          <a:p>
            <a:pPr marL="682625" lvl="1" indent="-457200"/>
            <a:r>
              <a:rPr lang="en-US" altLang="en-US" dirty="0" smtClean="0"/>
              <a:t>135,028 </a:t>
            </a:r>
            <a:r>
              <a:rPr lang="en-US" altLang="en-US" dirty="0" smtClean="0"/>
              <a:t>– Total Statewide MLTC, PACE &amp; MAP </a:t>
            </a:r>
            <a:r>
              <a:rPr lang="en-US" altLang="en-US" dirty="0" smtClean="0"/>
              <a:t>4/1/2015</a:t>
            </a:r>
            <a:endParaRPr lang="en-US" altLang="en-US" dirty="0" smtClean="0"/>
          </a:p>
          <a:p>
            <a:pPr lvl="1" indent="0">
              <a:buNone/>
            </a:pPr>
            <a:endParaRPr lang="en-US" altLang="en-US" sz="3200" dirty="0" smtClean="0"/>
          </a:p>
        </p:txBody>
      </p:sp>
      <p:sp>
        <p:nvSpPr>
          <p:cNvPr id="46084"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DAE3DD9E-6E92-4794-ADFE-1F148298AEF2}" type="slidenum">
              <a:rPr lang="en-US" altLang="en-US" sz="1400" smtClean="0">
                <a:solidFill>
                  <a:srgbClr val="FFFFFF"/>
                </a:solidFill>
              </a:rPr>
              <a:pPr eaLnBrk="1" hangingPunct="1">
                <a:spcBef>
                  <a:spcPct val="0"/>
                </a:spcBef>
                <a:buClrTx/>
                <a:buSzTx/>
                <a:buFontTx/>
                <a:buNone/>
              </a:pPr>
              <a:t>9</a:t>
            </a:fld>
            <a:endParaRPr lang="en-US" altLang="en-US" sz="1400" dirty="0" smtClean="0">
              <a:solidFill>
                <a:srgbClr val="FFFFFF"/>
              </a:solidFill>
            </a:endParaRPr>
          </a:p>
        </p:txBody>
      </p:sp>
      <p:sp>
        <p:nvSpPr>
          <p:cNvPr id="3" name="TextBox 2"/>
          <p:cNvSpPr txBox="1"/>
          <p:nvPr/>
        </p:nvSpPr>
        <p:spPr>
          <a:xfrm>
            <a:off x="166255" y="6106080"/>
            <a:ext cx="8977745" cy="584775"/>
          </a:xfrm>
          <a:prstGeom prst="rect">
            <a:avLst/>
          </a:prstGeom>
          <a:solidFill>
            <a:schemeClr val="bg1"/>
          </a:solidFill>
        </p:spPr>
        <p:txBody>
          <a:bodyPr wrap="square" rtlCol="0">
            <a:spAutoFit/>
          </a:bodyPr>
          <a:lstStyle/>
          <a:p>
            <a:r>
              <a:rPr lang="en-US" sz="1600" dirty="0"/>
              <a:t>Data from </a:t>
            </a:r>
            <a:r>
              <a:rPr lang="en-US" sz="1600" dirty="0">
                <a:hlinkClick r:id="rId2"/>
              </a:rPr>
              <a:t>http://www.health.ny.gov/health_care/managed_care/reports/enrollment/monthly</a:t>
            </a:r>
            <a:r>
              <a:rPr lang="en-US" sz="1600" dirty="0" smtClean="0">
                <a:hlinkClick r:id="rId2"/>
              </a:rPr>
              <a:t>/</a:t>
            </a:r>
            <a:r>
              <a:rPr lang="en-US" sz="1600" dirty="0" smtClean="0"/>
              <a:t>  and</a:t>
            </a:r>
          </a:p>
          <a:p>
            <a:r>
              <a:rPr lang="en-US" sz="1600" dirty="0">
                <a:hlinkClick r:id="rId3"/>
              </a:rPr>
              <a:t>http://</a:t>
            </a:r>
            <a:r>
              <a:rPr lang="en-US" sz="1600" dirty="0" smtClean="0">
                <a:hlinkClick r:id="rId3"/>
              </a:rPr>
              <a:t>www.nyc.gov/html/hra/html/facts/hra_facts.shtml</a:t>
            </a:r>
            <a:r>
              <a:rPr lang="en-US" sz="1600" dirty="0" smtClean="0"/>
              <a:t> </a:t>
            </a:r>
            <a:endParaRPr lang="en-US" sz="1600" dirty="0"/>
          </a:p>
        </p:txBody>
      </p:sp>
    </p:spTree>
    <p:extLst>
      <p:ext uri="{BB962C8B-B14F-4D97-AF65-F5344CB8AC3E}">
        <p14:creationId xmlns:p14="http://schemas.microsoft.com/office/powerpoint/2010/main" val="2196871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NYLAG PowerPoint template">
  <a:themeElements>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NYLAG Powerpoint Template">
  <a:themeElements>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NYLAG Powerpoint Template</Template>
  <TotalTime>6879</TotalTime>
  <Words>7852</Words>
  <Application>Microsoft Office PowerPoint</Application>
  <PresentationFormat>On-screen Show (4:3)</PresentationFormat>
  <Paragraphs>966</Paragraphs>
  <Slides>71</Slides>
  <Notes>5</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3_NYLAG PowerPoint template</vt:lpstr>
      <vt:lpstr>NYLAG Powerpoint Template</vt:lpstr>
      <vt:lpstr>FIDA: Fully Integrated Dual Advantage &amp;  MLTC UPDATE</vt:lpstr>
      <vt:lpstr>What is FIDA?</vt:lpstr>
      <vt:lpstr>Dual Eligibles</vt:lpstr>
      <vt:lpstr>Managed Care vs. Fee for Service</vt:lpstr>
      <vt:lpstr>Original Medicare vs.  Medicare Advantage</vt:lpstr>
      <vt:lpstr>PowerPoint Presentation</vt:lpstr>
      <vt:lpstr>Medicare / Medicaid Options for Duals who   need Long Term Care</vt:lpstr>
      <vt:lpstr>MLTC  is Building Block of FIDA</vt:lpstr>
      <vt:lpstr> Who is enrolled in MLTC?</vt:lpstr>
      <vt:lpstr>Who is EXCLUDED from MLTC?</vt:lpstr>
      <vt:lpstr>Managed Long Term Care (MLTC) Benefit Package (Medicaid services that must come from a managed care plan)</vt:lpstr>
      <vt:lpstr>Combination Example 1</vt:lpstr>
      <vt:lpstr>Combination Example 2</vt:lpstr>
      <vt:lpstr>Capitation – Full vs. Partial</vt:lpstr>
      <vt:lpstr>What is FIDA?</vt:lpstr>
      <vt:lpstr>Who is eligible for FIDA?</vt:lpstr>
      <vt:lpstr>What does FIDA cover?</vt:lpstr>
      <vt:lpstr>FIDA Means One Card</vt:lpstr>
      <vt:lpstr>Passive Enrollment  if Don’t “Opt Out” </vt:lpstr>
      <vt:lpstr>Opt-Out</vt:lpstr>
      <vt:lpstr>Voluntary Enrollment (“opt in”)</vt:lpstr>
      <vt:lpstr>Which FIDA plan will MLTC members be passively enrolled in? </vt:lpstr>
      <vt:lpstr>90 Day Grace/Transition Period</vt:lpstr>
      <vt:lpstr>2015 FIDA phased enrollment – NYC &amp; Nassau</vt:lpstr>
      <vt:lpstr>Timing of Notices and Passive Enrollment: Region 1 (non-SSI)*</vt:lpstr>
      <vt:lpstr>Timing of Notices and Passive Enrollment: Region 1 (SSI)</vt:lpstr>
      <vt:lpstr>Disenrollment</vt:lpstr>
      <vt:lpstr>FIDA Considerations: Risks (compare plans)</vt:lpstr>
      <vt:lpstr>FIDA Considerations: Benefits</vt:lpstr>
      <vt:lpstr>FIDA Updated as of 4/18/2015</vt:lpstr>
      <vt:lpstr>Nursing Home care “Carved in” to MLTC and mainstream Managed Care - 2015</vt:lpstr>
      <vt:lpstr>Another “Medicaid Redesign Team” initiative</vt:lpstr>
      <vt:lpstr>Nursing Homes and Managed Care</vt:lpstr>
      <vt:lpstr>Until now – nursing home was “fee for service” – not through managed care</vt:lpstr>
      <vt:lpstr>Current NH Residents Grandfathered in! </vt:lpstr>
      <vt:lpstr>When must new NH residents enroll in a managed care plan?</vt:lpstr>
      <vt:lpstr>Process for new nursing home admissions</vt:lpstr>
      <vt:lpstr>Process for new nursing home admissions (cont’d)</vt:lpstr>
      <vt:lpstr>MLTC: Transition from hospital to NH</vt:lpstr>
      <vt:lpstr>Minimum Network Size = # NHs required   </vt:lpstr>
      <vt:lpstr>Medicaid Home Care Applications</vt:lpstr>
      <vt:lpstr> New Applicants for Medicaid Home Care in NYC</vt:lpstr>
      <vt:lpstr>  Tips for filing Medicaid applications</vt:lpstr>
      <vt:lpstr>Conflict-Free Eligibility &amp; Enrollment Centers (CFEEC) for new applicants</vt:lpstr>
      <vt:lpstr>Conflict-Free Assessment con’d.</vt:lpstr>
      <vt:lpstr>Options for dealing with spend-down</vt:lpstr>
      <vt:lpstr>1a) Nursing Home/ Adult Home Transition Shelter Allowance</vt:lpstr>
      <vt:lpstr>2014 Special Income Standards for Housing Expenses</vt:lpstr>
      <vt:lpstr>2015 housing disregard has not been released yet but… (think about renewals)</vt:lpstr>
      <vt:lpstr>Example budget with NH transition shelter allowance</vt:lpstr>
      <vt:lpstr>Getting home from nursing home</vt:lpstr>
      <vt:lpstr>Nursing home discharge - Strategy</vt:lpstr>
      <vt:lpstr>1b) Spousal Impoverishment Budgeting</vt:lpstr>
      <vt:lpstr>Example budget with spousal impoverishment   * Applicant  Spouse  -    $2,130/mo. Income    *  “Community Spouse” - $1,500/mo. income</vt:lpstr>
      <vt:lpstr>Problem:  Spousal Impoverishment only available AFTER on Medicaid</vt:lpstr>
      <vt:lpstr>Hot issue  – May a married MLTC enrollee use a pooled trust?  </vt:lpstr>
      <vt:lpstr>Dealing with Spend-down – Enrollment Delays</vt:lpstr>
      <vt:lpstr>NAVIGATING MLTC</vt:lpstr>
      <vt:lpstr>Requesting Services: Terminology</vt:lpstr>
      <vt:lpstr>Service Authorizations: Timing</vt:lpstr>
      <vt:lpstr>Service Authorizations: Timing</vt:lpstr>
      <vt:lpstr>Advocating for more Hours – with Plan or at Fair Hearing </vt:lpstr>
      <vt:lpstr>More on standards for authorizing amount of hours</vt:lpstr>
      <vt:lpstr>Advocacy: Terminology</vt:lpstr>
      <vt:lpstr>Plans must give written notice of initial plan of care and any changes in plan of care  </vt:lpstr>
      <vt:lpstr>NEW:  Must Request Internal Appeal First Before Fair Hearing</vt:lpstr>
      <vt:lpstr>Expedited Appeals / Grievances</vt:lpstr>
      <vt:lpstr>Aid Continuing Change in MLTC</vt:lpstr>
      <vt:lpstr>Advocacy Tip: No Notice or Notice is Unclear</vt:lpstr>
      <vt:lpstr>Taylor v. Zucker</vt:lpstr>
      <vt:lpstr>Contact numbers &amp; Other Info</vt:lpstr>
    </vt:vector>
  </TitlesOfParts>
  <Company>NYLAG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Managed Long Term Care: Status in 2014 and Preview of “FIDA” Expansion of MLTC to Cover ALL Medical Care</dc:title>
  <dc:creator>David Silva</dc:creator>
  <cp:lastModifiedBy>Kelly Murray</cp:lastModifiedBy>
  <cp:revision>178</cp:revision>
  <cp:lastPrinted>2015-03-30T15:00:59Z</cp:lastPrinted>
  <dcterms:created xsi:type="dcterms:W3CDTF">2014-05-21T20:25:57Z</dcterms:created>
  <dcterms:modified xsi:type="dcterms:W3CDTF">2015-04-23T15:52:33Z</dcterms:modified>
</cp:coreProperties>
</file>