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2" r:id="rId1"/>
    <p:sldMasterId id="2147484265" r:id="rId2"/>
    <p:sldMasterId id="2147484298" r:id="rId3"/>
    <p:sldMasterId id="2147484309" r:id="rId4"/>
    <p:sldMasterId id="2147484331" r:id="rId5"/>
    <p:sldMasterId id="2147484342" r:id="rId6"/>
    <p:sldMasterId id="2147484353" r:id="rId7"/>
  </p:sldMasterIdLst>
  <p:notesMasterIdLst>
    <p:notesMasterId r:id="rId33"/>
  </p:notesMasterIdLst>
  <p:handoutMasterIdLst>
    <p:handoutMasterId r:id="rId34"/>
  </p:handoutMasterIdLst>
  <p:sldIdLst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28" r:id="rId21"/>
    <p:sldId id="329" r:id="rId22"/>
    <p:sldId id="291" r:id="rId23"/>
    <p:sldId id="292" r:id="rId24"/>
    <p:sldId id="284" r:id="rId25"/>
    <p:sldId id="318" r:id="rId26"/>
    <p:sldId id="319" r:id="rId27"/>
    <p:sldId id="320" r:id="rId28"/>
    <p:sldId id="321" r:id="rId29"/>
    <p:sldId id="323" r:id="rId30"/>
    <p:sldId id="324" r:id="rId31"/>
    <p:sldId id="325" r:id="rId32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0699F9C-CA92-1048-9E68-1DBE8A6822E0}">
          <p14:sldIdLst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28"/>
            <p14:sldId id="329"/>
            <p14:sldId id="291"/>
            <p14:sldId id="292"/>
            <p14:sldId id="284"/>
            <p14:sldId id="318"/>
            <p14:sldId id="319"/>
            <p14:sldId id="320"/>
            <p14:sldId id="321"/>
            <p14:sldId id="323"/>
            <p14:sldId id="324"/>
            <p14:sldId id="3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9A"/>
    <a:srgbClr val="EAC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69841" autoAdjust="0"/>
  </p:normalViewPr>
  <p:slideViewPr>
    <p:cSldViewPr snapToGrid="0" snapToObjects="1">
      <p:cViewPr varScale="1">
        <p:scale>
          <a:sx n="75" d="100"/>
          <a:sy n="75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1992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085B4-0D2E-4420-A184-BCC0D837A0D8}" type="doc">
      <dgm:prSet loTypeId="urn:microsoft.com/office/officeart/2005/8/layout/vList6" loCatId="list" qsTypeId="urn:microsoft.com/office/officeart/2005/8/quickstyle/simple1#4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4A3FAAEB-C4B2-461D-BCA3-6C11872B2F91}">
      <dgm:prSet phldrT="[Text]"/>
      <dgm:spPr>
        <a:xfrm>
          <a:off x="159767" y="182203"/>
          <a:ext cx="2342369" cy="1029833"/>
        </a:xfr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IPA/Navigators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73C460A-4E73-45B3-B320-A24F6EA6DF78}" type="parTrans" cxnId="{832CC59D-3152-4668-8B83-0B31AB3EA1E7}">
      <dgm:prSet/>
      <dgm:spPr/>
      <dgm:t>
        <a:bodyPr/>
        <a:lstStyle/>
        <a:p>
          <a:endParaRPr lang="en-US"/>
        </a:p>
      </dgm:t>
    </dgm:pt>
    <dgm:pt modelId="{46506D41-53B3-4888-A546-8DD899386C37}" type="sibTrans" cxnId="{832CC59D-3152-4668-8B83-0B31AB3EA1E7}">
      <dgm:prSet/>
      <dgm:spPr/>
      <dgm:t>
        <a:bodyPr/>
        <a:lstStyle/>
        <a:p>
          <a:endParaRPr lang="en-US"/>
        </a:p>
      </dgm:t>
    </dgm:pt>
    <dgm:pt modelId="{4E30E1D4-0917-4E7B-B5F5-6EA8760B94DB}">
      <dgm:prSet phldrT="[Text]" custT="1"/>
      <dgm:spPr>
        <a:xfrm>
          <a:off x="2502137" y="339"/>
          <a:ext cx="5186695" cy="139356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Complete Applications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7041970-C57C-47F0-B6E6-8F313C193010}" type="parTrans" cxnId="{A1489B96-34E1-4C5D-9823-AEE911E96D0F}">
      <dgm:prSet/>
      <dgm:spPr/>
      <dgm:t>
        <a:bodyPr/>
        <a:lstStyle/>
        <a:p>
          <a:endParaRPr lang="en-US"/>
        </a:p>
      </dgm:t>
    </dgm:pt>
    <dgm:pt modelId="{F78581D4-E13E-45D3-9593-E6085979B325}" type="sibTrans" cxnId="{A1489B96-34E1-4C5D-9823-AEE911E96D0F}">
      <dgm:prSet/>
      <dgm:spPr/>
      <dgm:t>
        <a:bodyPr/>
        <a:lstStyle/>
        <a:p>
          <a:endParaRPr lang="en-US"/>
        </a:p>
      </dgm:t>
    </dgm:pt>
    <dgm:pt modelId="{204B2783-8FD2-42CF-90A8-3A5C9FDB498B}">
      <dgm:prSet phldrT="[Text]"/>
      <dgm:spPr>
        <a:xfrm>
          <a:off x="159767" y="2889928"/>
          <a:ext cx="2342369" cy="1302831"/>
        </a:xfr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Certified Application Counselors</a:t>
          </a:r>
        </a:p>
      </dgm:t>
    </dgm:pt>
    <dgm:pt modelId="{C35EC9F2-BBEB-4488-91D7-E0A77177CB88}" type="parTrans" cxnId="{2A40249A-8420-4584-8FCC-7C5B1FCA0BE8}">
      <dgm:prSet/>
      <dgm:spPr/>
      <dgm:t>
        <a:bodyPr/>
        <a:lstStyle/>
        <a:p>
          <a:endParaRPr lang="en-US"/>
        </a:p>
      </dgm:t>
    </dgm:pt>
    <dgm:pt modelId="{FD7FD360-9D23-4888-95EF-302DB006BDCB}" type="sibTrans" cxnId="{2A40249A-8420-4584-8FCC-7C5B1FCA0BE8}">
      <dgm:prSet/>
      <dgm:spPr/>
      <dgm:t>
        <a:bodyPr/>
        <a:lstStyle/>
        <a:p>
          <a:endParaRPr lang="en-US"/>
        </a:p>
      </dgm:t>
    </dgm:pt>
    <dgm:pt modelId="{8FEC57FB-D50A-4AE2-B24A-A32F7C135D1B}">
      <dgm:prSet phldrT="[Text]" custT="1"/>
      <dgm:spPr>
        <a:xfrm>
          <a:off x="2509500" y="2819405"/>
          <a:ext cx="5186695" cy="1508551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Complete Applications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0B9E44F-782F-499D-BE67-E365960F83E0}" type="parTrans" cxnId="{992BFB5F-921A-4937-9B03-DAD0BF327446}">
      <dgm:prSet/>
      <dgm:spPr/>
      <dgm:t>
        <a:bodyPr/>
        <a:lstStyle/>
        <a:p>
          <a:endParaRPr lang="en-US"/>
        </a:p>
      </dgm:t>
    </dgm:pt>
    <dgm:pt modelId="{E93BB07E-DA40-4069-A035-76A720E6EAEA}" type="sibTrans" cxnId="{992BFB5F-921A-4937-9B03-DAD0BF327446}">
      <dgm:prSet/>
      <dgm:spPr/>
      <dgm:t>
        <a:bodyPr/>
        <a:lstStyle/>
        <a:p>
          <a:endParaRPr lang="en-US"/>
        </a:p>
      </dgm:t>
    </dgm:pt>
    <dgm:pt modelId="{DCFC37D1-CFB6-468E-A427-17B56D1899BA}">
      <dgm:prSet phldrT="[Text]" custT="1"/>
      <dgm:spPr>
        <a:xfrm>
          <a:off x="2509500" y="2819405"/>
          <a:ext cx="5186695" cy="1508551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 compensation from Marketplace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EFD133A-3F45-4FD6-8C51-FA739D4D23DC}" type="parTrans" cxnId="{8A95B19D-3A0F-4D27-9205-E10F0F6B97FE}">
      <dgm:prSet/>
      <dgm:spPr/>
      <dgm:t>
        <a:bodyPr/>
        <a:lstStyle/>
        <a:p>
          <a:endParaRPr lang="en-US"/>
        </a:p>
      </dgm:t>
    </dgm:pt>
    <dgm:pt modelId="{C31E2A22-A8AC-4C99-92B6-F8308E0BD875}" type="sibTrans" cxnId="{8A95B19D-3A0F-4D27-9205-E10F0F6B97FE}">
      <dgm:prSet/>
      <dgm:spPr/>
      <dgm:t>
        <a:bodyPr/>
        <a:lstStyle/>
        <a:p>
          <a:endParaRPr lang="en-US"/>
        </a:p>
      </dgm:t>
    </dgm:pt>
    <dgm:pt modelId="{E0448063-4A54-4B86-87E9-8011A8F81652}">
      <dgm:prSet phldrT="[Text]"/>
      <dgm:spPr>
        <a:xfrm>
          <a:off x="152418" y="1560964"/>
          <a:ext cx="2344659" cy="1029833"/>
        </a:xfr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Insurance Brokers/Agents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0A18E0E-8564-4FE5-B3E4-A42F5CD14ED4}" type="parTrans" cxnId="{2782AA53-1FBD-4904-845C-840FEC1C1DFC}">
      <dgm:prSet/>
      <dgm:spPr/>
      <dgm:t>
        <a:bodyPr/>
        <a:lstStyle/>
        <a:p>
          <a:endParaRPr lang="en-US"/>
        </a:p>
      </dgm:t>
    </dgm:pt>
    <dgm:pt modelId="{EE4B36DF-F5DF-4AAE-B467-9E7BB9AA8D3C}" type="sibTrans" cxnId="{2782AA53-1FBD-4904-845C-840FEC1C1DFC}">
      <dgm:prSet/>
      <dgm:spPr/>
      <dgm:t>
        <a:bodyPr/>
        <a:lstStyle/>
        <a:p>
          <a:endParaRPr lang="en-US"/>
        </a:p>
      </dgm:t>
    </dgm:pt>
    <dgm:pt modelId="{9B6A7143-AC2E-4B91-A4D1-A2527BE9A546}">
      <dgm:prSet phldrT="[Text]" custT="1"/>
      <dgm:spPr>
        <a:xfrm>
          <a:off x="2502137" y="339"/>
          <a:ext cx="5186695" cy="139356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Compensation from DOH grant program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09891E7-06D4-4DFD-AB5E-CD5771A1BFAC}" type="parTrans" cxnId="{22452E0F-4D33-4B00-8760-D0C86C8ABE1F}">
      <dgm:prSet/>
      <dgm:spPr/>
      <dgm:t>
        <a:bodyPr/>
        <a:lstStyle/>
        <a:p>
          <a:endParaRPr lang="en-US"/>
        </a:p>
      </dgm:t>
    </dgm:pt>
    <dgm:pt modelId="{DAC308ED-628A-45EF-B536-80AE69713D1C}" type="sibTrans" cxnId="{22452E0F-4D33-4B00-8760-D0C86C8ABE1F}">
      <dgm:prSet/>
      <dgm:spPr/>
      <dgm:t>
        <a:bodyPr/>
        <a:lstStyle/>
        <a:p>
          <a:endParaRPr lang="en-US"/>
        </a:p>
      </dgm:t>
    </dgm:pt>
    <dgm:pt modelId="{BB1224C9-9C82-4A95-87E0-4BA0E1E207DF}">
      <dgm:prSet phldrT="[Text]" custT="1"/>
      <dgm:spPr>
        <a:xfrm>
          <a:off x="2509500" y="2819405"/>
          <a:ext cx="5186695" cy="1508551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Training and certification required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9FB2421-11D2-4F66-8299-7C0DED445297}" type="parTrans" cxnId="{53FF1C14-E2A8-4592-AD04-BB5D3CD023BF}">
      <dgm:prSet/>
      <dgm:spPr/>
      <dgm:t>
        <a:bodyPr/>
        <a:lstStyle/>
        <a:p>
          <a:endParaRPr lang="en-US"/>
        </a:p>
      </dgm:t>
    </dgm:pt>
    <dgm:pt modelId="{A4956E99-1B16-476A-B9B3-4AC4F2F0178A}" type="sibTrans" cxnId="{53FF1C14-E2A8-4592-AD04-BB5D3CD023BF}">
      <dgm:prSet/>
      <dgm:spPr/>
      <dgm:t>
        <a:bodyPr/>
        <a:lstStyle/>
        <a:p>
          <a:endParaRPr lang="en-US"/>
        </a:p>
      </dgm:t>
    </dgm:pt>
    <dgm:pt modelId="{46FEADAD-872E-46F8-9E27-BE1E20361843}">
      <dgm:prSet custT="1"/>
      <dgm:spPr>
        <a:xfrm>
          <a:off x="2500746" y="1402200"/>
          <a:ext cx="5191765" cy="1417205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Complete Applications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53ACA4F-1335-4DC4-BD1D-F848D8C84166}" type="parTrans" cxnId="{EB271BE0-C51D-43DB-BCAD-853937CCB1CC}">
      <dgm:prSet/>
      <dgm:spPr/>
      <dgm:t>
        <a:bodyPr/>
        <a:lstStyle/>
        <a:p>
          <a:endParaRPr lang="en-US"/>
        </a:p>
      </dgm:t>
    </dgm:pt>
    <dgm:pt modelId="{9136287E-EDFF-422B-8EB0-EAE309FC0C63}" type="sibTrans" cxnId="{EB271BE0-C51D-43DB-BCAD-853937CCB1CC}">
      <dgm:prSet/>
      <dgm:spPr/>
      <dgm:t>
        <a:bodyPr/>
        <a:lstStyle/>
        <a:p>
          <a:endParaRPr lang="en-US"/>
        </a:p>
      </dgm:t>
    </dgm:pt>
    <dgm:pt modelId="{9C12AEE9-9D43-4DF1-8BD9-D4E97028918D}">
      <dgm:prSet custT="1"/>
      <dgm:spPr>
        <a:xfrm>
          <a:off x="2500746" y="1402200"/>
          <a:ext cx="5191765" cy="1417205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Commission-based compensation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9FA48C2-9D05-4F0B-B777-F5FB6FC45675}" type="parTrans" cxnId="{55B22129-4CB4-48DE-99CA-7F58810FDECA}">
      <dgm:prSet/>
      <dgm:spPr/>
      <dgm:t>
        <a:bodyPr/>
        <a:lstStyle/>
        <a:p>
          <a:endParaRPr lang="en-US"/>
        </a:p>
      </dgm:t>
    </dgm:pt>
    <dgm:pt modelId="{3ED16BF1-3F2B-4378-AA00-E32655FE3782}" type="sibTrans" cxnId="{55B22129-4CB4-48DE-99CA-7F58810FDECA}">
      <dgm:prSet/>
      <dgm:spPr/>
      <dgm:t>
        <a:bodyPr/>
        <a:lstStyle/>
        <a:p>
          <a:endParaRPr lang="en-US"/>
        </a:p>
      </dgm:t>
    </dgm:pt>
    <dgm:pt modelId="{2BEB0B80-E85C-4228-875D-AE3EB1A8910B}">
      <dgm:prSet custT="1"/>
      <dgm:spPr>
        <a:xfrm>
          <a:off x="2500746" y="1402200"/>
          <a:ext cx="5191765" cy="1417205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Training and certification required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E2476CF-1913-445D-8DDF-2DA123DFDE18}" type="parTrans" cxnId="{20E16EA2-B16F-441E-A09E-D3F6E3AF098A}">
      <dgm:prSet/>
      <dgm:spPr/>
      <dgm:t>
        <a:bodyPr/>
        <a:lstStyle/>
        <a:p>
          <a:endParaRPr lang="en-US"/>
        </a:p>
      </dgm:t>
    </dgm:pt>
    <dgm:pt modelId="{61003839-1C9E-4D8A-8797-4559D55839B3}" type="sibTrans" cxnId="{20E16EA2-B16F-441E-A09E-D3F6E3AF098A}">
      <dgm:prSet/>
      <dgm:spPr/>
      <dgm:t>
        <a:bodyPr/>
        <a:lstStyle/>
        <a:p>
          <a:endParaRPr lang="en-US"/>
        </a:p>
      </dgm:t>
    </dgm:pt>
    <dgm:pt modelId="{9190C6EE-977E-445C-9CC8-E1B5B4CA455C}">
      <dgm:prSet phldrT="[Text]" custT="1"/>
      <dgm:spPr>
        <a:xfrm>
          <a:off x="2502137" y="339"/>
          <a:ext cx="5186695" cy="139356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Training and certification required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B7176AD-5BDD-44F0-8EC0-D2AEDF25592D}" type="parTrans" cxnId="{481EDA69-90EE-49B5-AC24-D38538E093E0}">
      <dgm:prSet/>
      <dgm:spPr/>
      <dgm:t>
        <a:bodyPr/>
        <a:lstStyle/>
        <a:p>
          <a:endParaRPr lang="en-US"/>
        </a:p>
      </dgm:t>
    </dgm:pt>
    <dgm:pt modelId="{B723A08B-4CF2-4C5F-B26B-58F33E6F5016}" type="sibTrans" cxnId="{481EDA69-90EE-49B5-AC24-D38538E093E0}">
      <dgm:prSet/>
      <dgm:spPr/>
      <dgm:t>
        <a:bodyPr/>
        <a:lstStyle/>
        <a:p>
          <a:endParaRPr lang="en-US"/>
        </a:p>
      </dgm:t>
    </dgm:pt>
    <dgm:pt modelId="{8E0E43E3-D8A5-4BC9-AA12-AE64A250EC63}">
      <dgm:prSet phldrT="[Text]" custT="1"/>
      <dgm:spPr>
        <a:xfrm>
          <a:off x="2502137" y="339"/>
          <a:ext cx="5186695" cy="139356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Serve Individuals and Small Business Marketplace 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4D829D0-BAAD-4C1B-9773-C83BD1C2A408}" type="parTrans" cxnId="{DA0AA895-2C3B-402C-B368-7873D008F285}">
      <dgm:prSet/>
      <dgm:spPr/>
      <dgm:t>
        <a:bodyPr/>
        <a:lstStyle/>
        <a:p>
          <a:endParaRPr lang="en-US"/>
        </a:p>
      </dgm:t>
    </dgm:pt>
    <dgm:pt modelId="{E569E19B-A7D4-484E-A695-2982190CCC36}" type="sibTrans" cxnId="{DA0AA895-2C3B-402C-B368-7873D008F285}">
      <dgm:prSet/>
      <dgm:spPr/>
      <dgm:t>
        <a:bodyPr/>
        <a:lstStyle/>
        <a:p>
          <a:endParaRPr lang="en-US"/>
        </a:p>
      </dgm:t>
    </dgm:pt>
    <dgm:pt modelId="{64792860-BFDF-4F3E-B9A0-C1CC5B8D4ED7}">
      <dgm:prSet custT="1"/>
      <dgm:spPr>
        <a:xfrm>
          <a:off x="2500746" y="1402200"/>
          <a:ext cx="5191765" cy="1417205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Choose to certify in Small Business Marketplace, Individual, or both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A2C46A5-1C11-46CE-81B8-0E4BE6F8E896}" type="parTrans" cxnId="{2CB0E7CE-C95F-4357-B657-DAF173A9C0F0}">
      <dgm:prSet/>
      <dgm:spPr/>
      <dgm:t>
        <a:bodyPr/>
        <a:lstStyle/>
        <a:p>
          <a:endParaRPr lang="en-US"/>
        </a:p>
      </dgm:t>
    </dgm:pt>
    <dgm:pt modelId="{C3BF5C78-B9B6-485C-B520-C5BCA4B388F8}" type="sibTrans" cxnId="{2CB0E7CE-C95F-4357-B657-DAF173A9C0F0}">
      <dgm:prSet/>
      <dgm:spPr/>
      <dgm:t>
        <a:bodyPr/>
        <a:lstStyle/>
        <a:p>
          <a:endParaRPr lang="en-US"/>
        </a:p>
      </dgm:t>
    </dgm:pt>
    <dgm:pt modelId="{A4E32E11-6FAA-41BD-B27E-5BCAFD27628C}" type="pres">
      <dgm:prSet presAssocID="{5AE085B4-0D2E-4420-A184-BCC0D837A0D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9F36C1-6314-438A-89D8-8BC7D5DB7B08}" type="pres">
      <dgm:prSet presAssocID="{4A3FAAEB-C4B2-461D-BCA3-6C11872B2F91}" presName="linNode" presStyleCnt="0"/>
      <dgm:spPr/>
    </dgm:pt>
    <dgm:pt modelId="{DEF3896F-2E14-4618-9166-2B679C86C6B9}" type="pres">
      <dgm:prSet presAssocID="{4A3FAAEB-C4B2-461D-BCA3-6C11872B2F91}" presName="parentShp" presStyleLbl="node1" presStyleIdx="0" presStyleCnt="3" custScaleX="747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9AE6C01-DF7E-488D-B94B-AAD928EDB4D2}" type="pres">
      <dgm:prSet presAssocID="{4A3FAAEB-C4B2-461D-BCA3-6C11872B2F91}" presName="childShp" presStyleLbl="bgAccFollowNode1" presStyleIdx="0" presStyleCnt="3" custScaleX="110356" custScaleY="135319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026CFA4-DF27-4EA8-B875-3A1770B5FDA4}" type="pres">
      <dgm:prSet presAssocID="{46506D41-53B3-4888-A546-8DD899386C37}" presName="spacing" presStyleCnt="0"/>
      <dgm:spPr/>
    </dgm:pt>
    <dgm:pt modelId="{24A9DE54-A26B-4826-A7A8-1CF0EBE1456A}" type="pres">
      <dgm:prSet presAssocID="{204B2783-8FD2-42CF-90A8-3A5C9FDB498B}" presName="linNode" presStyleCnt="0"/>
      <dgm:spPr/>
    </dgm:pt>
    <dgm:pt modelId="{E4E5CF26-97C0-4DFD-BD01-095D1D33CB3B}" type="pres">
      <dgm:prSet presAssocID="{204B2783-8FD2-42CF-90A8-3A5C9FDB498B}" presName="parentShp" presStyleLbl="node1" presStyleIdx="1" presStyleCnt="3" custScaleX="74757" custScaleY="126509" custLinFactY="25281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1340B1C-B55D-474C-B92B-F69376393D80}" type="pres">
      <dgm:prSet presAssocID="{204B2783-8FD2-42CF-90A8-3A5C9FDB498B}" presName="childShp" presStyleLbl="bgAccFollowNode1" presStyleIdx="1" presStyleCnt="3" custScaleX="110356" custScaleY="146485" custLinFactY="28421" custLinFactNeighborX="235" custLinFactNeighborY="100000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6CB30C9-CFE8-485B-AA14-E8A258CF2666}" type="pres">
      <dgm:prSet presAssocID="{FD7FD360-9D23-4888-95EF-302DB006BDCB}" presName="spacing" presStyleCnt="0"/>
      <dgm:spPr/>
    </dgm:pt>
    <dgm:pt modelId="{70E99249-1C23-4100-A92D-591C111D7389}" type="pres">
      <dgm:prSet presAssocID="{E0448063-4A54-4B86-87E9-8011A8F81652}" presName="linNode" presStyleCnt="0"/>
      <dgm:spPr/>
    </dgm:pt>
    <dgm:pt modelId="{28EEA1A8-4AB8-41C5-A100-CA57220F0055}" type="pres">
      <dgm:prSet presAssocID="{E0448063-4A54-4B86-87E9-8011A8F81652}" presName="parentShp" presStyleLbl="node1" presStyleIdx="2" presStyleCnt="3" custScaleX="74757" custLinFactY="-69070" custLinFactNeighborX="-78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8737F74-D977-41A9-8E67-17FB681E2322}" type="pres">
      <dgm:prSet presAssocID="{E0448063-4A54-4B86-87E9-8011A8F81652}" presName="childShp" presStyleLbl="bgAccFollowNode1" presStyleIdx="2" presStyleCnt="3" custScaleX="110356" custScaleY="137615" custLinFactY="-65679" custLinFactNeighborY="-100000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</dgm:ptLst>
  <dgm:cxnLst>
    <dgm:cxn modelId="{3E54C8AD-8C22-4A30-A219-31E692058B68}" type="presOf" srcId="{E0448063-4A54-4B86-87E9-8011A8F81652}" destId="{28EEA1A8-4AB8-41C5-A100-CA57220F0055}" srcOrd="0" destOrd="0" presId="urn:microsoft.com/office/officeart/2005/8/layout/vList6"/>
    <dgm:cxn modelId="{DA0AA895-2C3B-402C-B368-7873D008F285}" srcId="{4A3FAAEB-C4B2-461D-BCA3-6C11872B2F91}" destId="{8E0E43E3-D8A5-4BC9-AA12-AE64A250EC63}" srcOrd="3" destOrd="0" parTransId="{14D829D0-BAAD-4C1B-9773-C83BD1C2A408}" sibTransId="{E569E19B-A7D4-484E-A695-2982190CCC36}"/>
    <dgm:cxn modelId="{A1489B96-34E1-4C5D-9823-AEE911E96D0F}" srcId="{4A3FAAEB-C4B2-461D-BCA3-6C11872B2F91}" destId="{4E30E1D4-0917-4E7B-B5F5-6EA8760B94DB}" srcOrd="0" destOrd="0" parTransId="{A7041970-C57C-47F0-B6E6-8F313C193010}" sibTransId="{F78581D4-E13E-45D3-9593-E6085979B325}"/>
    <dgm:cxn modelId="{2A40249A-8420-4584-8FCC-7C5B1FCA0BE8}" srcId="{5AE085B4-0D2E-4420-A184-BCC0D837A0D8}" destId="{204B2783-8FD2-42CF-90A8-3A5C9FDB498B}" srcOrd="1" destOrd="0" parTransId="{C35EC9F2-BBEB-4488-91D7-E0A77177CB88}" sibTransId="{FD7FD360-9D23-4888-95EF-302DB006BDCB}"/>
    <dgm:cxn modelId="{0DA3F31A-2C08-4CD9-9528-D71E8B4DF2B4}" type="presOf" srcId="{64792860-BFDF-4F3E-B9A0-C1CC5B8D4ED7}" destId="{98737F74-D977-41A9-8E67-17FB681E2322}" srcOrd="0" destOrd="3" presId="urn:microsoft.com/office/officeart/2005/8/layout/vList6"/>
    <dgm:cxn modelId="{992BFB5F-921A-4937-9B03-DAD0BF327446}" srcId="{204B2783-8FD2-42CF-90A8-3A5C9FDB498B}" destId="{8FEC57FB-D50A-4AE2-B24A-A32F7C135D1B}" srcOrd="0" destOrd="0" parTransId="{E0B9E44F-782F-499D-BE67-E365960F83E0}" sibTransId="{E93BB07E-DA40-4069-A035-76A720E6EAEA}"/>
    <dgm:cxn modelId="{D0B61172-DB91-4E7A-8E86-976CE63A3CE3}" type="presOf" srcId="{4E30E1D4-0917-4E7B-B5F5-6EA8760B94DB}" destId="{69AE6C01-DF7E-488D-B94B-AAD928EDB4D2}" srcOrd="0" destOrd="0" presId="urn:microsoft.com/office/officeart/2005/8/layout/vList6"/>
    <dgm:cxn modelId="{ECD45FA1-9889-47BB-8299-BA470AA5010B}" type="presOf" srcId="{9190C6EE-977E-445C-9CC8-E1B5B4CA455C}" destId="{69AE6C01-DF7E-488D-B94B-AAD928EDB4D2}" srcOrd="0" destOrd="2" presId="urn:microsoft.com/office/officeart/2005/8/layout/vList6"/>
    <dgm:cxn modelId="{55B22129-4CB4-48DE-99CA-7F58810FDECA}" srcId="{E0448063-4A54-4B86-87E9-8011A8F81652}" destId="{9C12AEE9-9D43-4DF1-8BD9-D4E97028918D}" srcOrd="1" destOrd="0" parTransId="{79FA48C2-9D05-4F0B-B777-F5FB6FC45675}" sibTransId="{3ED16BF1-3F2B-4378-AA00-E32655FE3782}"/>
    <dgm:cxn modelId="{832CC59D-3152-4668-8B83-0B31AB3EA1E7}" srcId="{5AE085B4-0D2E-4420-A184-BCC0D837A0D8}" destId="{4A3FAAEB-C4B2-461D-BCA3-6C11872B2F91}" srcOrd="0" destOrd="0" parTransId="{773C460A-4E73-45B3-B320-A24F6EA6DF78}" sibTransId="{46506D41-53B3-4888-A546-8DD899386C37}"/>
    <dgm:cxn modelId="{2C94A7E9-6BAA-4F19-874B-DEB9B8124B96}" type="presOf" srcId="{4A3FAAEB-C4B2-461D-BCA3-6C11872B2F91}" destId="{DEF3896F-2E14-4618-9166-2B679C86C6B9}" srcOrd="0" destOrd="0" presId="urn:microsoft.com/office/officeart/2005/8/layout/vList6"/>
    <dgm:cxn modelId="{2CB0E7CE-C95F-4357-B657-DAF173A9C0F0}" srcId="{E0448063-4A54-4B86-87E9-8011A8F81652}" destId="{64792860-BFDF-4F3E-B9A0-C1CC5B8D4ED7}" srcOrd="3" destOrd="0" parTransId="{6A2C46A5-1C11-46CE-81B8-0E4BE6F8E896}" sibTransId="{C3BF5C78-B9B6-485C-B520-C5BCA4B388F8}"/>
    <dgm:cxn modelId="{22452E0F-4D33-4B00-8760-D0C86C8ABE1F}" srcId="{4A3FAAEB-C4B2-461D-BCA3-6C11872B2F91}" destId="{9B6A7143-AC2E-4B91-A4D1-A2527BE9A546}" srcOrd="1" destOrd="0" parTransId="{409891E7-06D4-4DFD-AB5E-CD5771A1BFAC}" sibTransId="{DAC308ED-628A-45EF-B536-80AE69713D1C}"/>
    <dgm:cxn modelId="{89B227D9-105C-46A4-B20A-3AFC8C342208}" type="presOf" srcId="{9C12AEE9-9D43-4DF1-8BD9-D4E97028918D}" destId="{98737F74-D977-41A9-8E67-17FB681E2322}" srcOrd="0" destOrd="1" presId="urn:microsoft.com/office/officeart/2005/8/layout/vList6"/>
    <dgm:cxn modelId="{9EE51E53-FCAA-4178-ABC2-C8BE145D3186}" type="presOf" srcId="{5AE085B4-0D2E-4420-A184-BCC0D837A0D8}" destId="{A4E32E11-6FAA-41BD-B27E-5BCAFD27628C}" srcOrd="0" destOrd="0" presId="urn:microsoft.com/office/officeart/2005/8/layout/vList6"/>
    <dgm:cxn modelId="{53FF1C14-E2A8-4592-AD04-BB5D3CD023BF}" srcId="{204B2783-8FD2-42CF-90A8-3A5C9FDB498B}" destId="{BB1224C9-9C82-4A95-87E0-4BA0E1E207DF}" srcOrd="2" destOrd="0" parTransId="{F9FB2421-11D2-4F66-8299-7C0DED445297}" sibTransId="{A4956E99-1B16-476A-B9B3-4AC4F2F0178A}"/>
    <dgm:cxn modelId="{40B0B2E5-4AD3-4032-B674-0FBAF844BBF0}" type="presOf" srcId="{204B2783-8FD2-42CF-90A8-3A5C9FDB498B}" destId="{E4E5CF26-97C0-4DFD-BD01-095D1D33CB3B}" srcOrd="0" destOrd="0" presId="urn:microsoft.com/office/officeart/2005/8/layout/vList6"/>
    <dgm:cxn modelId="{BC593925-036A-4026-A900-0C733097A9C3}" type="presOf" srcId="{DCFC37D1-CFB6-468E-A427-17B56D1899BA}" destId="{61340B1C-B55D-474C-B92B-F69376393D80}" srcOrd="0" destOrd="1" presId="urn:microsoft.com/office/officeart/2005/8/layout/vList6"/>
    <dgm:cxn modelId="{8A95B19D-3A0F-4D27-9205-E10F0F6B97FE}" srcId="{204B2783-8FD2-42CF-90A8-3A5C9FDB498B}" destId="{DCFC37D1-CFB6-468E-A427-17B56D1899BA}" srcOrd="1" destOrd="0" parTransId="{BEFD133A-3F45-4FD6-8C51-FA739D4D23DC}" sibTransId="{C31E2A22-A8AC-4C99-92B6-F8308E0BD875}"/>
    <dgm:cxn modelId="{20E16EA2-B16F-441E-A09E-D3F6E3AF098A}" srcId="{E0448063-4A54-4B86-87E9-8011A8F81652}" destId="{2BEB0B80-E85C-4228-875D-AE3EB1A8910B}" srcOrd="2" destOrd="0" parTransId="{4E2476CF-1913-445D-8DDF-2DA123DFDE18}" sibTransId="{61003839-1C9E-4D8A-8797-4559D55839B3}"/>
    <dgm:cxn modelId="{930FE663-FF9A-4A77-BFDF-5DBF5BB25696}" type="presOf" srcId="{9B6A7143-AC2E-4B91-A4D1-A2527BE9A546}" destId="{69AE6C01-DF7E-488D-B94B-AAD928EDB4D2}" srcOrd="0" destOrd="1" presId="urn:microsoft.com/office/officeart/2005/8/layout/vList6"/>
    <dgm:cxn modelId="{481EDA69-90EE-49B5-AC24-D38538E093E0}" srcId="{4A3FAAEB-C4B2-461D-BCA3-6C11872B2F91}" destId="{9190C6EE-977E-445C-9CC8-E1B5B4CA455C}" srcOrd="2" destOrd="0" parTransId="{CB7176AD-5BDD-44F0-8EC0-D2AEDF25592D}" sibTransId="{B723A08B-4CF2-4C5F-B26B-58F33E6F5016}"/>
    <dgm:cxn modelId="{E9930B28-5210-4783-B106-268B3FFB654A}" type="presOf" srcId="{8E0E43E3-D8A5-4BC9-AA12-AE64A250EC63}" destId="{69AE6C01-DF7E-488D-B94B-AAD928EDB4D2}" srcOrd="0" destOrd="3" presId="urn:microsoft.com/office/officeart/2005/8/layout/vList6"/>
    <dgm:cxn modelId="{EA95F172-FED7-4F9C-B2A6-260953E78684}" type="presOf" srcId="{8FEC57FB-D50A-4AE2-B24A-A32F7C135D1B}" destId="{61340B1C-B55D-474C-B92B-F69376393D80}" srcOrd="0" destOrd="0" presId="urn:microsoft.com/office/officeart/2005/8/layout/vList6"/>
    <dgm:cxn modelId="{2782AA53-1FBD-4904-845C-840FEC1C1DFC}" srcId="{5AE085B4-0D2E-4420-A184-BCC0D837A0D8}" destId="{E0448063-4A54-4B86-87E9-8011A8F81652}" srcOrd="2" destOrd="0" parTransId="{00A18E0E-8564-4FE5-B3E4-A42F5CD14ED4}" sibTransId="{EE4B36DF-F5DF-4AAE-B467-9E7BB9AA8D3C}"/>
    <dgm:cxn modelId="{EB271BE0-C51D-43DB-BCAD-853937CCB1CC}" srcId="{E0448063-4A54-4B86-87E9-8011A8F81652}" destId="{46FEADAD-872E-46F8-9E27-BE1E20361843}" srcOrd="0" destOrd="0" parTransId="{A53ACA4F-1335-4DC4-BD1D-F848D8C84166}" sibTransId="{9136287E-EDFF-422B-8EB0-EAE309FC0C63}"/>
    <dgm:cxn modelId="{7429640D-0218-40B3-844C-9A37CFDD5470}" type="presOf" srcId="{2BEB0B80-E85C-4228-875D-AE3EB1A8910B}" destId="{98737F74-D977-41A9-8E67-17FB681E2322}" srcOrd="0" destOrd="2" presId="urn:microsoft.com/office/officeart/2005/8/layout/vList6"/>
    <dgm:cxn modelId="{777D33F8-5E95-448C-BA1E-9320F0C0F904}" type="presOf" srcId="{BB1224C9-9C82-4A95-87E0-4BA0E1E207DF}" destId="{61340B1C-B55D-474C-B92B-F69376393D80}" srcOrd="0" destOrd="2" presId="urn:microsoft.com/office/officeart/2005/8/layout/vList6"/>
    <dgm:cxn modelId="{B588BEFB-973E-4BB0-A160-ADE4A7251D6F}" type="presOf" srcId="{46FEADAD-872E-46F8-9E27-BE1E20361843}" destId="{98737F74-D977-41A9-8E67-17FB681E2322}" srcOrd="0" destOrd="0" presId="urn:microsoft.com/office/officeart/2005/8/layout/vList6"/>
    <dgm:cxn modelId="{C39E6398-9351-401C-ABED-C2E940ECCFAF}" type="presParOf" srcId="{A4E32E11-6FAA-41BD-B27E-5BCAFD27628C}" destId="{599F36C1-6314-438A-89D8-8BC7D5DB7B08}" srcOrd="0" destOrd="0" presId="urn:microsoft.com/office/officeart/2005/8/layout/vList6"/>
    <dgm:cxn modelId="{6B5B9F12-592D-459C-968F-38510380532D}" type="presParOf" srcId="{599F36C1-6314-438A-89D8-8BC7D5DB7B08}" destId="{DEF3896F-2E14-4618-9166-2B679C86C6B9}" srcOrd="0" destOrd="0" presId="urn:microsoft.com/office/officeart/2005/8/layout/vList6"/>
    <dgm:cxn modelId="{C003590B-83B5-4C92-A06D-ECA1DE12D5BD}" type="presParOf" srcId="{599F36C1-6314-438A-89D8-8BC7D5DB7B08}" destId="{69AE6C01-DF7E-488D-B94B-AAD928EDB4D2}" srcOrd="1" destOrd="0" presId="urn:microsoft.com/office/officeart/2005/8/layout/vList6"/>
    <dgm:cxn modelId="{3B8C5547-EB43-452F-BA49-5606FDB9CFB1}" type="presParOf" srcId="{A4E32E11-6FAA-41BD-B27E-5BCAFD27628C}" destId="{8026CFA4-DF27-4EA8-B875-3A1770B5FDA4}" srcOrd="1" destOrd="0" presId="urn:microsoft.com/office/officeart/2005/8/layout/vList6"/>
    <dgm:cxn modelId="{6650C122-71C5-4658-94AD-FA0264765FAF}" type="presParOf" srcId="{A4E32E11-6FAA-41BD-B27E-5BCAFD27628C}" destId="{24A9DE54-A26B-4826-A7A8-1CF0EBE1456A}" srcOrd="2" destOrd="0" presId="urn:microsoft.com/office/officeart/2005/8/layout/vList6"/>
    <dgm:cxn modelId="{C7458478-9977-4BE5-8003-BE7EC7F0EA96}" type="presParOf" srcId="{24A9DE54-A26B-4826-A7A8-1CF0EBE1456A}" destId="{E4E5CF26-97C0-4DFD-BD01-095D1D33CB3B}" srcOrd="0" destOrd="0" presId="urn:microsoft.com/office/officeart/2005/8/layout/vList6"/>
    <dgm:cxn modelId="{368691AA-4DBC-4939-974C-98A54DD6B95E}" type="presParOf" srcId="{24A9DE54-A26B-4826-A7A8-1CF0EBE1456A}" destId="{61340B1C-B55D-474C-B92B-F69376393D80}" srcOrd="1" destOrd="0" presId="urn:microsoft.com/office/officeart/2005/8/layout/vList6"/>
    <dgm:cxn modelId="{FA6AAF98-25BE-4366-9E41-C7C8EF03083D}" type="presParOf" srcId="{A4E32E11-6FAA-41BD-B27E-5BCAFD27628C}" destId="{26CB30C9-CFE8-485B-AA14-E8A258CF2666}" srcOrd="3" destOrd="0" presId="urn:microsoft.com/office/officeart/2005/8/layout/vList6"/>
    <dgm:cxn modelId="{D0FB07FE-3872-4E56-A913-D8E14FF1D45B}" type="presParOf" srcId="{A4E32E11-6FAA-41BD-B27E-5BCAFD27628C}" destId="{70E99249-1C23-4100-A92D-591C111D7389}" srcOrd="4" destOrd="0" presId="urn:microsoft.com/office/officeart/2005/8/layout/vList6"/>
    <dgm:cxn modelId="{29ECB17C-8EF0-41A3-B904-D818985EE88D}" type="presParOf" srcId="{70E99249-1C23-4100-A92D-591C111D7389}" destId="{28EEA1A8-4AB8-41C5-A100-CA57220F0055}" srcOrd="0" destOrd="0" presId="urn:microsoft.com/office/officeart/2005/8/layout/vList6"/>
    <dgm:cxn modelId="{C509A11E-20C4-4B0B-ACEC-AC2678FCD334}" type="presParOf" srcId="{70E99249-1C23-4100-A92D-591C111D7389}" destId="{98737F74-D977-41A9-8E67-17FB681E232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E6C01-DF7E-488D-B94B-AAD928EDB4D2}">
      <dsp:nvSpPr>
        <dsp:cNvPr id="0" name=""/>
        <dsp:cNvSpPr/>
      </dsp:nvSpPr>
      <dsp:spPr>
        <a:xfrm>
          <a:off x="2502137" y="339"/>
          <a:ext cx="5186695" cy="1393560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Complete Applications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Compensation from DOH grant program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Training and certification required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Serve Individuals and Small Business Marketplace 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502137" y="174534"/>
        <a:ext cx="4664110" cy="1045170"/>
      </dsp:txXfrm>
    </dsp:sp>
    <dsp:sp modelId="{DEF3896F-2E14-4618-9166-2B679C86C6B9}">
      <dsp:nvSpPr>
        <dsp:cNvPr id="0" name=""/>
        <dsp:cNvSpPr/>
      </dsp:nvSpPr>
      <dsp:spPr>
        <a:xfrm>
          <a:off x="159767" y="182203"/>
          <a:ext cx="2342369" cy="1029833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IPA/Navigators</a:t>
          </a: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0039" y="232475"/>
        <a:ext cx="2241825" cy="929289"/>
      </dsp:txXfrm>
    </dsp:sp>
    <dsp:sp modelId="{61340B1C-B55D-474C-B92B-F69376393D80}">
      <dsp:nvSpPr>
        <dsp:cNvPr id="0" name=""/>
        <dsp:cNvSpPr/>
      </dsp:nvSpPr>
      <dsp:spPr>
        <a:xfrm>
          <a:off x="2509500" y="2819405"/>
          <a:ext cx="5186695" cy="1508551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Complete Applications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 compensation from Marketplace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Training and certification required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509500" y="3007974"/>
        <a:ext cx="4620988" cy="1131413"/>
      </dsp:txXfrm>
    </dsp:sp>
    <dsp:sp modelId="{E4E5CF26-97C0-4DFD-BD01-095D1D33CB3B}">
      <dsp:nvSpPr>
        <dsp:cNvPr id="0" name=""/>
        <dsp:cNvSpPr/>
      </dsp:nvSpPr>
      <dsp:spPr>
        <a:xfrm>
          <a:off x="159767" y="2889928"/>
          <a:ext cx="2342369" cy="1302831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Certified Application Counselors</a:t>
          </a:r>
        </a:p>
      </dsp:txBody>
      <dsp:txXfrm>
        <a:off x="223366" y="2953527"/>
        <a:ext cx="2215171" cy="1175633"/>
      </dsp:txXfrm>
    </dsp:sp>
    <dsp:sp modelId="{98737F74-D977-41A9-8E67-17FB681E2322}">
      <dsp:nvSpPr>
        <dsp:cNvPr id="0" name=""/>
        <dsp:cNvSpPr/>
      </dsp:nvSpPr>
      <dsp:spPr>
        <a:xfrm>
          <a:off x="2500746" y="1402200"/>
          <a:ext cx="5191765" cy="1417205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Complete Applications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Commission-based compensation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Training and certification required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Choose to certify in Small Business Marketplace, Individual, or both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500746" y="1579351"/>
        <a:ext cx="4660313" cy="1062903"/>
      </dsp:txXfrm>
    </dsp:sp>
    <dsp:sp modelId="{28EEA1A8-4AB8-41C5-A100-CA57220F0055}">
      <dsp:nvSpPr>
        <dsp:cNvPr id="0" name=""/>
        <dsp:cNvSpPr/>
      </dsp:nvSpPr>
      <dsp:spPr>
        <a:xfrm>
          <a:off x="152418" y="1560964"/>
          <a:ext cx="2344659" cy="1029833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Insurance Brokers/Agents</a:t>
          </a: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2690" y="1611236"/>
        <a:ext cx="2244115" cy="929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6A7C1D6-78DC-2E4C-B85E-EC8761A501D0}" type="datetime1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F1D355D-F96A-8242-9176-07E25B4FC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527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B7C2AED-7719-E646-9907-9586CA83BBEE}" type="datetime1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CEA1D5D-06EF-1D47-A652-C94039816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84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1D5D-06EF-1D47-A652-C94039816B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1D5D-06EF-1D47-A652-C94039816BE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39A528-A78E-4BE7-A593-B4225D02C6BA}" type="slidenum">
              <a:rPr lang="en-US" smtClean="0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01EE5-77D2-4307-AD64-4EF87E2D519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1D5D-06EF-1D47-A652-C94039816BE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1D5D-06EF-1D47-A652-C94039816BE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1D5D-06EF-1D47-A652-C94039816BE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1D5D-06EF-1D47-A652-C94039816BE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99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50 Navigator organizations throughout the state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Hundreds of trained individuals that speak 48 different languages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Site schedules will be publicly available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5 day training and certification course</a:t>
            </a:r>
          </a:p>
          <a:p>
            <a:pPr marL="533400" indent="-533400">
              <a:lnSpc>
                <a:spcPct val="120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Insurance Brokers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More than 2,000 brokers have already completed continuing education for the Marketplace</a:t>
            </a:r>
          </a:p>
          <a:p>
            <a:pPr marL="533400" indent="-533400">
              <a:lnSpc>
                <a:spcPct val="120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Certified Application Counselors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Hospitals, healthcare providers, health plans,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1D5D-06EF-1D47-A652-C94039816BE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0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01EE5-77D2-4307-AD64-4EF87E2D519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1D5D-06EF-1D47-A652-C94039816BE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1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following forms of payment will be accepted to pay premiums in the individual marketplace:</a:t>
            </a:r>
          </a:p>
          <a:p>
            <a:pPr lvl="2"/>
            <a:r>
              <a:rPr lang="en-US" dirty="0" smtClean="0"/>
              <a:t>paper checks</a:t>
            </a:r>
          </a:p>
          <a:p>
            <a:pPr lvl="2"/>
            <a:r>
              <a:rPr lang="en-US" dirty="0" smtClean="0"/>
              <a:t>cashier’s checks</a:t>
            </a:r>
          </a:p>
          <a:p>
            <a:pPr lvl="2"/>
            <a:r>
              <a:rPr lang="en-US" dirty="0" smtClean="0"/>
              <a:t>money orders</a:t>
            </a:r>
          </a:p>
          <a:p>
            <a:pPr lvl="2"/>
            <a:r>
              <a:rPr lang="en-US" dirty="0" smtClean="0"/>
              <a:t>EFT</a:t>
            </a:r>
          </a:p>
          <a:p>
            <a:pPr lvl="2"/>
            <a:r>
              <a:rPr lang="en-US" dirty="0" smtClean="0"/>
              <a:t>all general-purpose pre-paid debit cards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A1D5D-06EF-1D47-A652-C94039816BE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50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01EE5-77D2-4307-AD64-4EF87E2D519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1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246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33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488D-B253-B341-97AE-5B0B72E7E72D}" type="datetime1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82715"/>
            <a:ext cx="8229600" cy="87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246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33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488D-B253-B341-97AE-5B0B72E7E72D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82715"/>
            <a:ext cx="8229600" cy="87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D6E0-7327-F447-9788-BC29A782EE08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B33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6511-ED6E-0E42-A07A-EC2B2052B0F6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52050"/>
            <a:ext cx="8229600" cy="876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8BFC-7A48-1F4C-9958-6FDE76291F91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0541"/>
            <a:ext cx="4040188" cy="3091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40541"/>
            <a:ext cx="4041775" cy="3091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57CC-7862-4A4C-8B63-1A1A01A00D17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494366"/>
            <a:ext cx="4040188" cy="1143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645025" y="1494366"/>
            <a:ext cx="4040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ln>
                  <a:noFill/>
                </a:ln>
                <a:solidFill>
                  <a:srgbClr val="1B339A"/>
                </a:solidFill>
                <a:latin typeface="Univers LT Std 55"/>
                <a:ea typeface="+mj-ea"/>
                <a:cs typeface="Univers LT Std 55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45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99DA-1C7E-B14E-ACCC-03692F76E346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91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16914"/>
            <a:ext cx="5111750" cy="5097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78963"/>
            <a:ext cx="3008313" cy="3935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C28C-9E39-2F47-A11E-40E530E5809B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41"/>
            <a:ext cx="5486400" cy="4746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20C8-2B19-BB42-B846-5B8F6587B534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8BFC-7A48-1F4C-9958-6FDE76291F91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 Rounded MT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D6E0-7327-F447-9788-BC29A782EE08}" type="datetime1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246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33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80C2-7BEC-436D-8FC7-DAE7B4BA2092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82715"/>
            <a:ext cx="8229600" cy="87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 Rounded MT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F93F-46BE-416B-8502-311AC91936F6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B33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78F3-D747-4247-A396-E885082CDE3C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52050"/>
            <a:ext cx="8229600" cy="876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7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8203-9FFE-4577-A770-4EE8C6EC1BE4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3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0541"/>
            <a:ext cx="4040188" cy="3091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40541"/>
            <a:ext cx="4041775" cy="3091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A519-6B24-42A6-B04B-464FA5DB3E8D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494366"/>
            <a:ext cx="4040188" cy="1143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645025" y="1494366"/>
            <a:ext cx="4040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ln>
                  <a:noFill/>
                </a:ln>
                <a:solidFill>
                  <a:srgbClr val="1B339A"/>
                </a:solidFill>
                <a:latin typeface="Univers LT Std 55"/>
                <a:ea typeface="+mj-ea"/>
                <a:cs typeface="Univers LT Std 55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7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4403-A09C-4A5F-BDD5-1685778E23FE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91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16914"/>
            <a:ext cx="5111750" cy="5097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78963"/>
            <a:ext cx="3008313" cy="3935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8A9F-E64C-4683-AB38-BD9E4CEF5D77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6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41"/>
            <a:ext cx="5486400" cy="4746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1C38-B321-42EA-88B0-6A01C133A2F2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83AA-555E-40F9-AFB5-679B15109508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B33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6511-ED6E-0E42-A07A-EC2B2052B0F6}" type="datetime1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52050"/>
            <a:ext cx="8229600" cy="876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246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33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80C2-7BEC-436D-8FC7-DAE7B4BA2092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82715"/>
            <a:ext cx="8229600" cy="87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 Rounded MT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F93F-46BE-416B-8502-311AC91936F6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B33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78F3-D747-4247-A396-E885082CDE3C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52050"/>
            <a:ext cx="8229600" cy="876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8203-9FFE-4577-A770-4EE8C6EC1BE4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0541"/>
            <a:ext cx="4040188" cy="3091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40541"/>
            <a:ext cx="4041775" cy="3091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A519-6B24-42A6-B04B-464FA5DB3E8D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494366"/>
            <a:ext cx="4040188" cy="1143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645025" y="1494366"/>
            <a:ext cx="4040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ln>
                  <a:noFill/>
                </a:ln>
                <a:solidFill>
                  <a:srgbClr val="1B339A"/>
                </a:solidFill>
                <a:latin typeface="Univers LT Std 55"/>
                <a:ea typeface="+mj-ea"/>
                <a:cs typeface="Univers LT Std 55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27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4403-A09C-4A5F-BDD5-1685778E23FE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91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16914"/>
            <a:ext cx="5111750" cy="5097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78963"/>
            <a:ext cx="3008313" cy="3935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8A9F-E64C-4683-AB38-BD9E4CEF5D77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7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41"/>
            <a:ext cx="5486400" cy="4746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1C38-B321-42EA-88B0-6A01C133A2F2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83AA-555E-40F9-AFB5-679B15109508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8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8BFC-7A48-1F4C-9958-6FDE76291F91}" type="datetime1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246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33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80C2-7BEC-436D-8FC7-DAE7B4BA2092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82715"/>
            <a:ext cx="8229600" cy="87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 Rounded MT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F93F-46BE-416B-8502-311AC91936F6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B33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78F3-D747-4247-A396-E885082CDE3C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52050"/>
            <a:ext cx="8229600" cy="876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8203-9FFE-4577-A770-4EE8C6EC1BE4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0541"/>
            <a:ext cx="4040188" cy="3091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40541"/>
            <a:ext cx="4041775" cy="3091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A519-6B24-42A6-B04B-464FA5DB3E8D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494366"/>
            <a:ext cx="4040188" cy="1143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645025" y="1494366"/>
            <a:ext cx="4040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ln>
                  <a:noFill/>
                </a:ln>
                <a:solidFill>
                  <a:srgbClr val="1B339A"/>
                </a:solidFill>
                <a:latin typeface="Univers LT Std 55"/>
                <a:ea typeface="+mj-ea"/>
                <a:cs typeface="Univers LT Std 55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87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4403-A09C-4A5F-BDD5-1685778E23FE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91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16914"/>
            <a:ext cx="5111750" cy="5097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78963"/>
            <a:ext cx="3008313" cy="3935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8A9F-E64C-4683-AB38-BD9E4CEF5D77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41"/>
            <a:ext cx="5486400" cy="4746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1C38-B321-42EA-88B0-6A01C133A2F2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83AA-555E-40F9-AFB5-679B15109508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0541"/>
            <a:ext cx="4040188" cy="3091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40541"/>
            <a:ext cx="4041775" cy="3091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57CC-7862-4A4C-8B63-1A1A01A00D17}" type="datetime1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494366"/>
            <a:ext cx="4040188" cy="1143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645025" y="1494366"/>
            <a:ext cx="4040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ln>
                  <a:noFill/>
                </a:ln>
                <a:solidFill>
                  <a:srgbClr val="1B339A"/>
                </a:solidFill>
                <a:latin typeface="Univers LT Std 55"/>
                <a:ea typeface="+mj-ea"/>
                <a:cs typeface="Univers LT Std 55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246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33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285D-3796-45F6-B264-08769D4AE027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82715"/>
            <a:ext cx="8229600" cy="87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49AF-566F-43B8-BFB5-464E5B50751B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B33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9551-810A-4BD2-915A-A1BFCFC6160A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52050"/>
            <a:ext cx="8229600" cy="876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4F45-89C9-4B72-80AF-596DEDBC6C99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0541"/>
            <a:ext cx="4040188" cy="3091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40541"/>
            <a:ext cx="4041775" cy="3091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2A5E-10D5-4AF8-BB82-F538D75110FA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494366"/>
            <a:ext cx="4040188" cy="1143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645025" y="1494366"/>
            <a:ext cx="4040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ln>
                  <a:noFill/>
                </a:ln>
                <a:solidFill>
                  <a:srgbClr val="1B339A"/>
                </a:solidFill>
                <a:latin typeface="Univers LT Std 55"/>
                <a:ea typeface="+mj-ea"/>
                <a:cs typeface="Univers LT Std 55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0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8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8311-7997-403D-8DE1-0D2ABC2C1323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91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16914"/>
            <a:ext cx="5111750" cy="5097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78963"/>
            <a:ext cx="3008313" cy="3935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9E8-7590-4B5D-A135-CD2DDF1A24CF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8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41"/>
            <a:ext cx="5486400" cy="4746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6758-C579-4CF9-9083-4E7EBE69F967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0C45-46EF-4816-8A58-955ED8690279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63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246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33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9F37-FEC9-4320-936E-66A01D6872D9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82715"/>
            <a:ext cx="8229600" cy="87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BE71-E865-41B3-A096-3F29E09C55EA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B33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8ED4-E3E6-49E3-AD22-D332C300DD5A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52050"/>
            <a:ext cx="8229600" cy="876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F988-D6DB-4F53-A840-3294BCD7808E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0541"/>
            <a:ext cx="4040188" cy="3091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40541"/>
            <a:ext cx="4041775" cy="30913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E671-638A-417A-AF19-2DA2B22D52BE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494366"/>
            <a:ext cx="4040188" cy="1143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645025" y="1494366"/>
            <a:ext cx="4040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ln>
                  <a:noFill/>
                </a:ln>
                <a:solidFill>
                  <a:srgbClr val="1B339A"/>
                </a:solidFill>
                <a:latin typeface="Univers LT Std 55"/>
                <a:ea typeface="+mj-ea"/>
                <a:cs typeface="Univers LT Std 55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8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E899-AC0C-4A38-94A7-67BE3C9C3503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91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16914"/>
            <a:ext cx="5111750" cy="5097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78963"/>
            <a:ext cx="3008313" cy="3935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7CAF-BFA4-4F24-99CA-D07B915DEED8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41"/>
            <a:ext cx="5486400" cy="4746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61E6-1516-41D1-BBEF-4988027348F9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2E5F-FE81-4937-AA29-F2729858D969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99DA-1C7E-B14E-ACCC-03692F76E346}" type="datetime1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91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16914"/>
            <a:ext cx="5111750" cy="5097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78963"/>
            <a:ext cx="3008313" cy="3935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C28C-9E39-2F47-A11E-40E530E5809B}" type="datetime1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41"/>
            <a:ext cx="5486400" cy="4746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20C8-2B19-BB42-B846-5B8F6587B534}" type="datetime1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42-0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61000"/>
            <a:ext cx="9143999" cy="1397000"/>
          </a:xfrm>
          <a:prstGeom prst="rect">
            <a:avLst/>
          </a:prstGeom>
        </p:spPr>
      </p:pic>
      <p:pic>
        <p:nvPicPr>
          <p:cNvPr id="7" name="Picture 6" descr="FINAL NYstateofhealth_logoT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2" y="322118"/>
            <a:ext cx="2663921" cy="5502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82715"/>
            <a:ext cx="8229600" cy="87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28332"/>
            <a:ext cx="8229600" cy="353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8470D25-B9D3-2144-8AB5-CFBEC9E170DD}" type="datetime1">
              <a:rPr lang="en-US" smtClean="0"/>
              <a:pPr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F1DB95-A245-A34E-8C41-BE45B8C0CD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4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1B339A"/>
          </a:solidFill>
          <a:latin typeface="Univers LT Std 55"/>
          <a:ea typeface="+mj-ea"/>
          <a:cs typeface="Univers LT Std 55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B339A"/>
          </a:solidFill>
          <a:latin typeface="Univers LT Std 55"/>
          <a:ea typeface="+mn-ea"/>
          <a:cs typeface="Univers LT Std 55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B339A"/>
          </a:solidFill>
          <a:latin typeface="Univers LT Std 55"/>
          <a:ea typeface="+mn-ea"/>
          <a:cs typeface="Univers LT Std 55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B339A"/>
          </a:solidFill>
          <a:latin typeface="Univers LT Std 55"/>
          <a:ea typeface="+mn-ea"/>
          <a:cs typeface="Univers LT Std 55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B339A"/>
          </a:solidFill>
          <a:latin typeface="Univers LT Std 55"/>
          <a:ea typeface="+mn-ea"/>
          <a:cs typeface="Univers LT Std 55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B339A"/>
          </a:solidFill>
          <a:latin typeface="Univers LT Std 55"/>
          <a:ea typeface="+mn-ea"/>
          <a:cs typeface="Univers LT Std 55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42-0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61000"/>
            <a:ext cx="9143999" cy="1397000"/>
          </a:xfrm>
          <a:prstGeom prst="rect">
            <a:avLst/>
          </a:prstGeom>
        </p:spPr>
      </p:pic>
      <p:pic>
        <p:nvPicPr>
          <p:cNvPr id="7" name="Picture 6" descr="FINAL NYstateofhealth_logoT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2" y="322118"/>
            <a:ext cx="2663921" cy="5502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82715"/>
            <a:ext cx="8229600" cy="87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28332"/>
            <a:ext cx="8229600" cy="353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8470D25-B9D3-2144-8AB5-CFBEC9E170DD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3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1B339A"/>
          </a:solidFill>
          <a:latin typeface="Univers LT Std 55"/>
          <a:ea typeface="+mj-ea"/>
          <a:cs typeface="Univers LT Std 55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B339A"/>
          </a:solidFill>
          <a:latin typeface="Univers LT Std 55"/>
          <a:ea typeface="+mn-ea"/>
          <a:cs typeface="Univers LT Std 55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B339A"/>
          </a:solidFill>
          <a:latin typeface="Univers LT Std 55"/>
          <a:ea typeface="+mn-ea"/>
          <a:cs typeface="Univers LT Std 55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B339A"/>
          </a:solidFill>
          <a:latin typeface="Univers LT Std 55"/>
          <a:ea typeface="+mn-ea"/>
          <a:cs typeface="Univers LT Std 55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B339A"/>
          </a:solidFill>
          <a:latin typeface="Univers LT Std 55"/>
          <a:ea typeface="+mn-ea"/>
          <a:cs typeface="Univers LT Std 55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B339A"/>
          </a:solidFill>
          <a:latin typeface="Univers LT Std 55"/>
          <a:ea typeface="+mn-ea"/>
          <a:cs typeface="Univers LT Std 55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42-0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61000"/>
            <a:ext cx="9143999" cy="1397000"/>
          </a:xfrm>
          <a:prstGeom prst="rect">
            <a:avLst/>
          </a:prstGeom>
        </p:spPr>
      </p:pic>
      <p:pic>
        <p:nvPicPr>
          <p:cNvPr id="7" name="Picture 6" descr="FINAL NYstateofhealth_logoT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2" y="322118"/>
            <a:ext cx="2663921" cy="5502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82715"/>
            <a:ext cx="8229600" cy="87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28332"/>
            <a:ext cx="8229600" cy="353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C64E299-267C-473E-812B-17E9D694C247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0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1B339A"/>
          </a:solidFill>
          <a:latin typeface="Univers LT Std 55"/>
          <a:ea typeface="+mj-ea"/>
          <a:cs typeface="Univers LT Std 55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B339A"/>
          </a:solidFill>
          <a:latin typeface="Univers LT Std 55"/>
          <a:ea typeface="+mn-ea"/>
          <a:cs typeface="Univers LT Std 55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B339A"/>
          </a:solidFill>
          <a:latin typeface="Univers LT Std 55"/>
          <a:ea typeface="+mn-ea"/>
          <a:cs typeface="Univers LT Std 55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B339A"/>
          </a:solidFill>
          <a:latin typeface="Univers LT Std 55"/>
          <a:ea typeface="+mn-ea"/>
          <a:cs typeface="Univers LT Std 55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B339A"/>
          </a:solidFill>
          <a:latin typeface="Univers LT Std 55"/>
          <a:ea typeface="+mn-ea"/>
          <a:cs typeface="Univers LT Std 55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B339A"/>
          </a:solidFill>
          <a:latin typeface="Univers LT Std 55"/>
          <a:ea typeface="+mn-ea"/>
          <a:cs typeface="Univers LT Std 55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42-0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61000"/>
            <a:ext cx="9143999" cy="1397000"/>
          </a:xfrm>
          <a:prstGeom prst="rect">
            <a:avLst/>
          </a:prstGeom>
        </p:spPr>
      </p:pic>
      <p:pic>
        <p:nvPicPr>
          <p:cNvPr id="7" name="Picture 6" descr="FINAL NYstateofhealth_logoT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2" y="322118"/>
            <a:ext cx="2663921" cy="5502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82715"/>
            <a:ext cx="8229600" cy="87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28332"/>
            <a:ext cx="8229600" cy="353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C64E299-267C-473E-812B-17E9D694C247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1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1B339A"/>
          </a:solidFill>
          <a:latin typeface="Univers LT Std 55"/>
          <a:ea typeface="+mj-ea"/>
          <a:cs typeface="Univers LT Std 55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B339A"/>
          </a:solidFill>
          <a:latin typeface="Univers LT Std 55"/>
          <a:ea typeface="+mn-ea"/>
          <a:cs typeface="Univers LT Std 55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B339A"/>
          </a:solidFill>
          <a:latin typeface="Univers LT Std 55"/>
          <a:ea typeface="+mn-ea"/>
          <a:cs typeface="Univers LT Std 55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B339A"/>
          </a:solidFill>
          <a:latin typeface="Univers LT Std 55"/>
          <a:ea typeface="+mn-ea"/>
          <a:cs typeface="Univers LT Std 55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B339A"/>
          </a:solidFill>
          <a:latin typeface="Univers LT Std 55"/>
          <a:ea typeface="+mn-ea"/>
          <a:cs typeface="Univers LT Std 55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B339A"/>
          </a:solidFill>
          <a:latin typeface="Univers LT Std 55"/>
          <a:ea typeface="+mn-ea"/>
          <a:cs typeface="Univers LT Std 55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42-0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61000"/>
            <a:ext cx="9143999" cy="1397000"/>
          </a:xfrm>
          <a:prstGeom prst="rect">
            <a:avLst/>
          </a:prstGeom>
        </p:spPr>
      </p:pic>
      <p:pic>
        <p:nvPicPr>
          <p:cNvPr id="7" name="Picture 6" descr="FINAL NYstateofhealth_logoT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2" y="322118"/>
            <a:ext cx="2663921" cy="5502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82715"/>
            <a:ext cx="8229600" cy="87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28332"/>
            <a:ext cx="8229600" cy="353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C64E299-267C-473E-812B-17E9D694C247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5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1B339A"/>
          </a:solidFill>
          <a:latin typeface="Univers LT Std 55"/>
          <a:ea typeface="+mj-ea"/>
          <a:cs typeface="Univers LT Std 55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B339A"/>
          </a:solidFill>
          <a:latin typeface="Univers LT Std 55"/>
          <a:ea typeface="+mn-ea"/>
          <a:cs typeface="Univers LT Std 55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B339A"/>
          </a:solidFill>
          <a:latin typeface="Univers LT Std 55"/>
          <a:ea typeface="+mn-ea"/>
          <a:cs typeface="Univers LT Std 55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B339A"/>
          </a:solidFill>
          <a:latin typeface="Univers LT Std 55"/>
          <a:ea typeface="+mn-ea"/>
          <a:cs typeface="Univers LT Std 55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B339A"/>
          </a:solidFill>
          <a:latin typeface="Univers LT Std 55"/>
          <a:ea typeface="+mn-ea"/>
          <a:cs typeface="Univers LT Std 55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B339A"/>
          </a:solidFill>
          <a:latin typeface="Univers LT Std 55"/>
          <a:ea typeface="+mn-ea"/>
          <a:cs typeface="Univers LT Std 55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42-0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61000"/>
            <a:ext cx="9143999" cy="1397000"/>
          </a:xfrm>
          <a:prstGeom prst="rect">
            <a:avLst/>
          </a:prstGeom>
        </p:spPr>
      </p:pic>
      <p:pic>
        <p:nvPicPr>
          <p:cNvPr id="7" name="Picture 6" descr="FINAL NYstateofhealth_logoT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2" y="322118"/>
            <a:ext cx="2663921" cy="5502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82715"/>
            <a:ext cx="8229600" cy="87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28332"/>
            <a:ext cx="8229600" cy="353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0394D59-B5C8-4BF4-9627-9705FFA0F199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2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1B339A"/>
          </a:solidFill>
          <a:latin typeface="Univers LT Std 55"/>
          <a:ea typeface="+mj-ea"/>
          <a:cs typeface="Univers LT Std 55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B339A"/>
          </a:solidFill>
          <a:latin typeface="Univers LT Std 55"/>
          <a:ea typeface="+mn-ea"/>
          <a:cs typeface="Univers LT Std 55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B339A"/>
          </a:solidFill>
          <a:latin typeface="Univers LT Std 55"/>
          <a:ea typeface="+mn-ea"/>
          <a:cs typeface="Univers LT Std 55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B339A"/>
          </a:solidFill>
          <a:latin typeface="Univers LT Std 55"/>
          <a:ea typeface="+mn-ea"/>
          <a:cs typeface="Univers LT Std 55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B339A"/>
          </a:solidFill>
          <a:latin typeface="Univers LT Std 55"/>
          <a:ea typeface="+mn-ea"/>
          <a:cs typeface="Univers LT Std 55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B339A"/>
          </a:solidFill>
          <a:latin typeface="Univers LT Std 55"/>
          <a:ea typeface="+mn-ea"/>
          <a:cs typeface="Univers LT Std 55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42-0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61000"/>
            <a:ext cx="9143999" cy="1397000"/>
          </a:xfrm>
          <a:prstGeom prst="rect">
            <a:avLst/>
          </a:prstGeom>
        </p:spPr>
      </p:pic>
      <p:pic>
        <p:nvPicPr>
          <p:cNvPr id="7" name="Picture 6" descr="FINAL NYstateofhealth_logoT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2" y="322118"/>
            <a:ext cx="2663921" cy="5502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82715"/>
            <a:ext cx="8229600" cy="876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28332"/>
            <a:ext cx="8229600" cy="353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1658266-2D1A-4192-BEC1-7538EA975EA2}" type="datetime1">
              <a:rPr lang="en-US" smtClean="0">
                <a:solidFill>
                  <a:prstClr val="white"/>
                </a:solidFill>
              </a:rPr>
              <a:pPr/>
              <a:t>9/9/2013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2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1B339A"/>
          </a:solidFill>
          <a:latin typeface="Univers LT Std 55"/>
          <a:ea typeface="+mj-ea"/>
          <a:cs typeface="Univers LT Std 55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B339A"/>
          </a:solidFill>
          <a:latin typeface="Univers LT Std 55"/>
          <a:ea typeface="+mn-ea"/>
          <a:cs typeface="Univers LT Std 55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B339A"/>
          </a:solidFill>
          <a:latin typeface="Univers LT Std 55"/>
          <a:ea typeface="+mn-ea"/>
          <a:cs typeface="Univers LT Std 55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B339A"/>
          </a:solidFill>
          <a:latin typeface="Univers LT Std 55"/>
          <a:ea typeface="+mn-ea"/>
          <a:cs typeface="Univers LT Std 55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B339A"/>
          </a:solidFill>
          <a:latin typeface="Univers LT Std 55"/>
          <a:ea typeface="+mn-ea"/>
          <a:cs typeface="Univers LT Std 55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B339A"/>
          </a:solidFill>
          <a:latin typeface="Univers LT Std 55"/>
          <a:ea typeface="+mn-ea"/>
          <a:cs typeface="Univers LT Std 55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video" Target="file:///\\nycomm-fp\exchange_shared%20files$\External%20Affairs%20Outreach%20&amp;%20Marketing\NYSOH%20Logo%20&amp;%20Video%20Files\NYSOH_video_11mb_PP.m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/>
          </p:cNvSpPr>
          <p:nvPr>
            <p:ph type="subTitle" idx="1"/>
          </p:nvPr>
        </p:nvSpPr>
        <p:spPr>
          <a:xfrm>
            <a:off x="1371600" y="2802466"/>
            <a:ext cx="6400800" cy="3052234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Legal Aid Society</a:t>
            </a:r>
          </a:p>
          <a:p>
            <a:pPr marL="0" indent="0" algn="l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September 10, 2013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Rebecca Jackson</a:t>
            </a:r>
          </a:p>
          <a:p>
            <a:pPr marL="0" indent="0" algn="l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External Affairs Outreach and Marketing</a:t>
            </a:r>
          </a:p>
          <a:p>
            <a:pPr marL="0" indent="0" algn="l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rkj01@health.state.ny.us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1435115"/>
            <a:ext cx="7315200" cy="876283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NY STATE OF HEALTH</a:t>
            </a:r>
            <a:b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2700" dirty="0" smtClean="0">
                <a:solidFill>
                  <a:srgbClr val="002060"/>
                </a:solidFill>
                <a:latin typeface="Arial Rounded MT Bold" pitchFamily="34" charset="0"/>
              </a:rPr>
              <a:t>THE OFFICIAL HEALTH PLAN MARKETPLACE</a:t>
            </a:r>
            <a:r>
              <a:rPr lang="en-US" sz="3200" dirty="0" smtClean="0">
                <a:latin typeface="Arial Rounded MT Bold" pitchFamily="34" charset="0"/>
              </a:rPr>
              <a:t/>
            </a:r>
            <a:br>
              <a:rPr lang="en-US" sz="3200" dirty="0" smtClean="0">
                <a:latin typeface="Arial Rounded MT Bold" pitchFamily="34" charset="0"/>
              </a:rPr>
            </a:b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02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57200" y="1026683"/>
            <a:ext cx="8229600" cy="87628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Customer Service Call Center</a:t>
            </a:r>
            <a:endParaRPr lang="en-US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>
          <a:xfrm>
            <a:off x="457200" y="1921254"/>
            <a:ext cx="8229600" cy="396443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Assistance available in over 170 languages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Many staff will be bilingual and oral interpretation available for remaining languages.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002060"/>
                </a:solidFill>
              </a:rPr>
              <a:t>Will take applications over the </a:t>
            </a:r>
            <a:r>
              <a:rPr lang="en-US" sz="2600" dirty="0" smtClean="0">
                <a:solidFill>
                  <a:srgbClr val="002060"/>
                </a:solidFill>
              </a:rPr>
              <a:t>phone starting in October</a:t>
            </a:r>
            <a:endParaRPr lang="en-US" sz="2600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Can refer to in-person assistors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57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Grp="1"/>
          </p:cNvSpPr>
          <p:nvPr>
            <p:ph type="ctrTitle"/>
          </p:nvPr>
        </p:nvSpPr>
        <p:spPr>
          <a:xfrm>
            <a:off x="502920" y="2579688"/>
            <a:ext cx="8083296" cy="1773237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CERTIFIED ENROLLMENT EXPERTS WILL PROVIDE IN-PERSON ASSISTANCE IN THE COMMUNITY AT COVENIENT LOCATIONS. </a:t>
            </a:r>
            <a:endParaRPr lang="en-US" sz="40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78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3 Types of In-Person Assistors</a:t>
            </a: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206476"/>
              </p:ext>
            </p:extLst>
          </p:nvPr>
        </p:nvGraphicFramePr>
        <p:xfrm>
          <a:off x="685800" y="1905000"/>
          <a:ext cx="784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/>
          <p:cNvSpPr>
            <a:spLocks noGrp="1"/>
          </p:cNvSpPr>
          <p:nvPr>
            <p:ph type="ctrTitle"/>
          </p:nvPr>
        </p:nvSpPr>
        <p:spPr>
          <a:xfrm>
            <a:off x="685800" y="2660650"/>
            <a:ext cx="7772400" cy="9398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INDIVIDUALS AND SMALL BUSINESSES WILL HAVE A CHOICE OF HIGH QUALITY, LOW COST PRIVATE HEALTH PLANS.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03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62861"/>
            <a:ext cx="8229600" cy="87628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Qualified Health Plans</a:t>
            </a:r>
            <a:endParaRPr lang="en-US" sz="4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962400"/>
            <a:ext cx="1219200" cy="3048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pic>
        <p:nvPicPr>
          <p:cNvPr id="4" name="Picture 3" descr="slide02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6"/>
          <a:stretch/>
        </p:blipFill>
        <p:spPr>
          <a:xfrm>
            <a:off x="0" y="1776734"/>
            <a:ext cx="9144000" cy="37307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18844"/>
            <a:ext cx="906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http://www.nystateofhealth.ny.gov/PlansMap</a:t>
            </a:r>
          </a:p>
        </p:txBody>
      </p:sp>
    </p:spTree>
    <p:extLst>
      <p:ext uri="{BB962C8B-B14F-4D97-AF65-F5344CB8AC3E}">
        <p14:creationId xmlns:p14="http://schemas.microsoft.com/office/powerpoint/2010/main" val="2770673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3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5"/>
          <a:stretch/>
        </p:blipFill>
        <p:spPr>
          <a:xfrm>
            <a:off x="0" y="1856232"/>
            <a:ext cx="9144000" cy="3639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0043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Univers LT Std 55"/>
              </a:rPr>
              <a:t>Qualified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Univers LT Std 55"/>
              </a:rPr>
              <a:t>Dental Plans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18844"/>
            <a:ext cx="906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http://www.nystateofhealth.ny.gov/PlansMap</a:t>
            </a:r>
          </a:p>
        </p:txBody>
      </p:sp>
    </p:spTree>
    <p:extLst>
      <p:ext uri="{BB962C8B-B14F-4D97-AF65-F5344CB8AC3E}">
        <p14:creationId xmlns:p14="http://schemas.microsoft.com/office/powerpoint/2010/main" val="3964560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7653"/>
            <a:ext cx="8229600" cy="87628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Health Plan Highlights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719072"/>
            <a:ext cx="8577072" cy="46360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</a:rPr>
              <a:t>Choice of plans in all areas of the State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</a:rPr>
              <a:t>Increased competition gives consumers new health plan options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</a:rPr>
              <a:t>Premiums </a:t>
            </a:r>
            <a:r>
              <a:rPr lang="en-US" sz="2400" dirty="0" smtClean="0">
                <a:solidFill>
                  <a:srgbClr val="002060"/>
                </a:solidFill>
              </a:rPr>
              <a:t>for </a:t>
            </a:r>
            <a:r>
              <a:rPr lang="en-US" sz="2400" dirty="0">
                <a:solidFill>
                  <a:srgbClr val="002060"/>
                </a:solidFill>
              </a:rPr>
              <a:t>people who buy coverage for themselves and their families decreases </a:t>
            </a:r>
            <a:r>
              <a:rPr lang="en-US" sz="2400" dirty="0" smtClean="0">
                <a:solidFill>
                  <a:srgbClr val="002060"/>
                </a:solidFill>
              </a:rPr>
              <a:t>by an average of </a:t>
            </a:r>
            <a:r>
              <a:rPr lang="en-US" sz="2400" dirty="0">
                <a:solidFill>
                  <a:srgbClr val="002060"/>
                </a:solidFill>
              </a:rPr>
              <a:t>53% compared to today’s premiums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</a:rPr>
              <a:t>You will not be denied health insurance on the basis of a pre-existing condition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All plans are required to have adequate networks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800" b="1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9115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Required Ten Essential </a:t>
            </a:r>
            <a:r>
              <a:rPr lang="en-US" sz="3600" b="1" dirty="0">
                <a:solidFill>
                  <a:srgbClr val="002060"/>
                </a:solidFill>
              </a:rPr>
              <a:t>Health Benefits</a:t>
            </a:r>
            <a:r>
              <a:rPr lang="en-US" sz="2800" b="1" dirty="0">
                <a:solidFill>
                  <a:srgbClr val="002060"/>
                </a:solidFill>
              </a:rPr>
              <a:t/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1900" i="1" dirty="0">
                <a:solidFill>
                  <a:srgbClr val="002060"/>
                </a:solidFill>
              </a:rPr>
              <a:t>Preventive services will be offered at no cost to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31" y="2077515"/>
            <a:ext cx="8349669" cy="4245429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2060"/>
                </a:solidFill>
              </a:rPr>
              <a:t>Ambulatory patient services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2060"/>
                </a:solidFill>
              </a:rPr>
              <a:t>Emergency room services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2060"/>
                </a:solidFill>
              </a:rPr>
              <a:t>Hospitalization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2060"/>
                </a:solidFill>
              </a:rPr>
              <a:t>Maternity and newborn care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2060"/>
                </a:solidFill>
              </a:rPr>
              <a:t>Mental health and substance abuse disorders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2060"/>
                </a:solidFill>
              </a:rPr>
              <a:t>Prescription drugs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2060"/>
                </a:solidFill>
              </a:rPr>
              <a:t>Rehabilitation and habilitation services and devices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2060"/>
                </a:solidFill>
              </a:rPr>
              <a:t>Laboratory services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2060"/>
                </a:solidFill>
              </a:rPr>
              <a:t>Preventive and wellness services and chronic disease management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2060"/>
                </a:solidFill>
              </a:rPr>
              <a:t>Pediatric services, including oral and </a:t>
            </a:r>
            <a:r>
              <a:rPr lang="en-US" sz="2000" dirty="0" smtClean="0">
                <a:solidFill>
                  <a:srgbClr val="002060"/>
                </a:solidFill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8763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Paying Individual Premiums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In the Individual Marketplace, QHP issuers cannot discriminate against individuals without bank accounts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0692" y="2057400"/>
            <a:ext cx="7772908" cy="2667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 </a:t>
            </a:r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STATEWIDE AWARENESS CAMPAIGN 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HAS BEGUN.  A MULTI-MEDIA ADVERTISING CAMPAIGN WILL BEGIN IN THE </a:t>
            </a:r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UPCOMING MONTHS.</a:t>
            </a:r>
            <a:endParaRPr lang="en-US" sz="2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YSOH_video_11mb_PP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070" y="1240972"/>
            <a:ext cx="8792317" cy="494567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55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/>
          </p:cNvSpPr>
          <p:nvPr>
            <p:ph type="body" idx="1"/>
          </p:nvPr>
        </p:nvSpPr>
        <p:spPr>
          <a:xfrm>
            <a:off x="457200" y="1603508"/>
            <a:ext cx="8396288" cy="4166026"/>
          </a:xfrm>
        </p:spPr>
        <p:txBody>
          <a:bodyPr>
            <a:normAutofit fontScale="85000" lnSpcReduction="20000"/>
          </a:bodyPr>
          <a:lstStyle/>
          <a:p>
            <a:pPr algn="ctr">
              <a:buFont typeface="Arial" charset="0"/>
              <a:buNone/>
            </a:pP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 State of Health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online marketplace offering New Yorkers a gateway to affordable healthcare.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and finding the right plan for you and your family has never been easier. We’ve removed the hassle. 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choose from a certified group of health insurance plans, giving you the peace of mind that you are prepared for life’s events.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 typeface="Arial" charset="0"/>
              <a:buNone/>
            </a:pP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Rectangle 7"/>
          <p:cNvSpPr>
            <a:spLocks noGrp="1"/>
          </p:cNvSpPr>
          <p:nvPr>
            <p:ph type="title"/>
          </p:nvPr>
        </p:nvSpPr>
        <p:spPr>
          <a:xfrm>
            <a:off x="0" y="1176954"/>
            <a:ext cx="9143999" cy="105092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Strategic Message</a:t>
            </a:r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endParaRPr lang="en-US" sz="32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945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88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Media</a:t>
            </a:r>
            <a:endParaRPr lang="en-US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logo and website unveiled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campaign for TV, radio, print and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out-of-home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relations campaign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way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Twitter,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Facebook, YouTube and Google Plus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42-01.jpg"/>
          <p:cNvPicPr>
            <a:picLocks noChangeAspect="1"/>
          </p:cNvPicPr>
          <p:nvPr/>
        </p:nvPicPr>
        <p:blipFill>
          <a:blip r:embed="rId3" cstate="print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61000"/>
            <a:ext cx="9144000" cy="139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805012"/>
            <a:ext cx="7808687" cy="115078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Marketing Materials</a:t>
            </a:r>
            <a:endParaRPr lang="en-US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1790700"/>
            <a:ext cx="8356600" cy="45656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(Now)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Fact Sheets &amp; Newsletter templates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County-specific list of Navigator grantees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County-specific list of Health Plans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Financial Assistance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Calculator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Rack cards and Fact Sheets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Posters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Materials (Available for ordering Oct 1.)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Rack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cards and Fact Sheets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Posters</a:t>
            </a:r>
          </a:p>
          <a:p>
            <a:pPr marL="457200" lvl="1" indent="0">
              <a:buNone/>
              <a:defRPr/>
            </a:pP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02336" y="1697934"/>
            <a:ext cx="8403336" cy="496572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300"/>
              </a:spcAft>
            </a:pPr>
            <a:r>
              <a:rPr lang="en-US" sz="2200" b="1" dirty="0" smtClean="0">
                <a:solidFill>
                  <a:srgbClr val="002060"/>
                </a:solidFill>
              </a:rPr>
              <a:t>Sponsor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</a:rPr>
              <a:t>in-person or virtual events in the community </a:t>
            </a:r>
          </a:p>
          <a:p>
            <a:pPr marL="457200" indent="-457200">
              <a:spcBef>
                <a:spcPts val="600"/>
              </a:spcBef>
              <a:spcAft>
                <a:spcPts val="300"/>
              </a:spcAft>
            </a:pPr>
            <a:r>
              <a:rPr lang="en-US" sz="2200" b="1" dirty="0">
                <a:solidFill>
                  <a:srgbClr val="002060"/>
                </a:solidFill>
              </a:rPr>
              <a:t>Distribute</a:t>
            </a:r>
            <a:r>
              <a:rPr lang="en-US" sz="2200" dirty="0">
                <a:solidFill>
                  <a:srgbClr val="002060"/>
                </a:solidFill>
              </a:rPr>
              <a:t> printed materials at events or at brick-and-mortar locations</a:t>
            </a:r>
          </a:p>
          <a:p>
            <a:pPr marL="457200" indent="-457200">
              <a:spcBef>
                <a:spcPts val="600"/>
              </a:spcBef>
              <a:spcAft>
                <a:spcPts val="300"/>
              </a:spcAft>
            </a:pPr>
            <a:r>
              <a:rPr lang="en-US" sz="2200" b="1" dirty="0">
                <a:solidFill>
                  <a:srgbClr val="002060"/>
                </a:solidFill>
              </a:rPr>
              <a:t>Include</a:t>
            </a:r>
            <a:r>
              <a:rPr lang="en-US" sz="2200" dirty="0">
                <a:solidFill>
                  <a:srgbClr val="002060"/>
                </a:solidFill>
              </a:rPr>
              <a:t> information in established communication channels (e.g. organization newsletter)</a:t>
            </a:r>
          </a:p>
          <a:p>
            <a:pPr marL="457200" indent="-457200">
              <a:spcBef>
                <a:spcPts val="600"/>
              </a:spcBef>
              <a:spcAft>
                <a:spcPts val="300"/>
              </a:spcAft>
            </a:pPr>
            <a:r>
              <a:rPr lang="en-US" sz="2200" b="1" dirty="0">
                <a:solidFill>
                  <a:srgbClr val="002060"/>
                </a:solidFill>
              </a:rPr>
              <a:t>Support</a:t>
            </a:r>
            <a:r>
              <a:rPr lang="en-US" sz="2200" dirty="0">
                <a:solidFill>
                  <a:srgbClr val="002060"/>
                </a:solidFill>
              </a:rPr>
              <a:t> online content (e.g. linking to the Exchange, sharing information online via Facebook, etc.)</a:t>
            </a:r>
          </a:p>
          <a:p>
            <a:pPr marL="457200" indent="-457200">
              <a:spcBef>
                <a:spcPts val="600"/>
              </a:spcBef>
              <a:spcAft>
                <a:spcPts val="300"/>
              </a:spcAft>
            </a:pPr>
            <a:r>
              <a:rPr lang="en-US" sz="2200" b="1" dirty="0">
                <a:solidFill>
                  <a:srgbClr val="002060"/>
                </a:solidFill>
              </a:rPr>
              <a:t>Assist </a:t>
            </a:r>
            <a:r>
              <a:rPr lang="en-US" sz="2200" dirty="0">
                <a:solidFill>
                  <a:srgbClr val="002060"/>
                </a:solidFill>
              </a:rPr>
              <a:t>clients by providing referrals to the enrollment website, call center, or a certified Navigator or broker.  </a:t>
            </a:r>
          </a:p>
          <a:p>
            <a:pPr marL="457200" indent="-457200">
              <a:spcBef>
                <a:spcPts val="600"/>
              </a:spcBef>
              <a:spcAft>
                <a:spcPts val="300"/>
              </a:spcAft>
            </a:pPr>
            <a:r>
              <a:rPr lang="en-US" sz="2200" b="1" dirty="0">
                <a:solidFill>
                  <a:srgbClr val="002060"/>
                </a:solidFill>
              </a:rPr>
              <a:t>Identify</a:t>
            </a:r>
            <a:r>
              <a:rPr lang="en-US" sz="2200" dirty="0">
                <a:solidFill>
                  <a:srgbClr val="002060"/>
                </a:solidFill>
              </a:rPr>
              <a:t> additional outreach partners and share information with </a:t>
            </a:r>
            <a:r>
              <a:rPr lang="en-US" sz="2200" dirty="0" smtClean="0">
                <a:solidFill>
                  <a:srgbClr val="002060"/>
                </a:solidFill>
              </a:rPr>
              <a:t>colleagues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69665-E68A-4576-8A73-3CC85373DA7D}" type="slidenum">
              <a:rPr lang="en-US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 bwMode="auto">
          <a:xfrm>
            <a:off x="228600" y="948634"/>
            <a:ext cx="84582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Univers LT Std 55"/>
                <a:ea typeface="+mj-ea"/>
                <a:cs typeface="Univers LT Std 55"/>
              </a:rPr>
              <a:t>How Can You Help?</a:t>
            </a:r>
            <a:endParaRPr lang="en-US" sz="3600" b="1" dirty="0">
              <a:solidFill>
                <a:srgbClr val="002060"/>
              </a:solidFill>
              <a:latin typeface="Univers LT Std 55"/>
              <a:ea typeface="+mj-ea"/>
              <a:cs typeface="Univers LT Std 55"/>
            </a:endParaRPr>
          </a:p>
        </p:txBody>
      </p:sp>
    </p:spTree>
    <p:extLst>
      <p:ext uri="{BB962C8B-B14F-4D97-AF65-F5344CB8AC3E}">
        <p14:creationId xmlns:p14="http://schemas.microsoft.com/office/powerpoint/2010/main" val="33954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/>
          </p:cNvSpPr>
          <p:nvPr>
            <p:ph type="ctrTitle"/>
          </p:nvPr>
        </p:nvSpPr>
        <p:spPr>
          <a:xfrm>
            <a:off x="685800" y="2428875"/>
            <a:ext cx="7772400" cy="1992313"/>
          </a:xfrm>
        </p:spPr>
        <p:txBody>
          <a:bodyPr/>
          <a:lstStyle/>
          <a:p>
            <a:endParaRPr lang="en-US" sz="3200" b="1" dirty="0" smtClean="0"/>
          </a:p>
        </p:txBody>
      </p:sp>
      <p:pic>
        <p:nvPicPr>
          <p:cNvPr id="64516" name="Picture 9" descr="Untitled-142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4113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8703"/>
            <a:ext cx="9144000" cy="59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76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/>
          </p:cNvSpPr>
          <p:nvPr>
            <p:ph type="ctrTitle"/>
          </p:nvPr>
        </p:nvSpPr>
        <p:spPr>
          <a:xfrm>
            <a:off x="685800" y="2428875"/>
            <a:ext cx="7772400" cy="199231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nystateofhealth.ny.gov</a:t>
            </a:r>
            <a:b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Coming October 1, 2013</a:t>
            </a:r>
          </a:p>
        </p:txBody>
      </p:sp>
      <p:pic>
        <p:nvPicPr>
          <p:cNvPr id="64516" name="Picture 9" descr="Untitled-142-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64113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22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/>
          </p:cNvSpPr>
          <p:nvPr>
            <p:ph type="subTitle" idx="1"/>
          </p:nvPr>
        </p:nvSpPr>
        <p:spPr>
          <a:xfrm>
            <a:off x="1371600" y="2511425"/>
            <a:ext cx="6400800" cy="21145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 Rounded MT Bold" pitchFamily="34" charset="0"/>
                <a:ea typeface="+mj-ea"/>
              </a:rPr>
              <a:t>NY STATE OF HEALTH WILL OPEN ON OCTOBER 1ST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244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6411"/>
            <a:ext cx="8229600" cy="87628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What is NY State of Health?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371"/>
            <a:ext cx="8229600" cy="3976909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600"/>
              </a:spcAft>
            </a:pPr>
            <a:r>
              <a:rPr lang="en-US" sz="2600" b="1" dirty="0">
                <a:solidFill>
                  <a:srgbClr val="002060"/>
                </a:solidFill>
              </a:rPr>
              <a:t>Organized marketplace 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One-stop </a:t>
            </a:r>
            <a:r>
              <a:rPr lang="en-US" sz="2200" dirty="0">
                <a:solidFill>
                  <a:srgbClr val="002060"/>
                </a:solidFill>
              </a:rPr>
              <a:t>shopping for subsidized and unsubsidized coverage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Easily compare health plan options 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The only place to check eligibility and apply for financial assistance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>
                <a:solidFill>
                  <a:srgbClr val="002060"/>
                </a:solidFill>
              </a:rPr>
              <a:t>Enroll </a:t>
            </a:r>
            <a:r>
              <a:rPr lang="en-US" sz="2200" dirty="0">
                <a:solidFill>
                  <a:srgbClr val="002060"/>
                </a:solidFill>
              </a:rPr>
              <a:t>in qualified health plans </a:t>
            </a:r>
          </a:p>
          <a:p>
            <a:pPr lvl="0">
              <a:spcAft>
                <a:spcPts val="600"/>
              </a:spcAft>
            </a:pPr>
            <a:r>
              <a:rPr lang="en-US" sz="2600" b="1" dirty="0">
                <a:solidFill>
                  <a:srgbClr val="002060"/>
                </a:solidFill>
              </a:rPr>
              <a:t>Two programs 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Individual Marketplace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Small Business </a:t>
            </a:r>
            <a:r>
              <a:rPr lang="en-US" sz="2200" dirty="0" smtClean="0">
                <a:solidFill>
                  <a:srgbClr val="002060"/>
                </a:solidFill>
              </a:rPr>
              <a:t>Marketplace </a:t>
            </a:r>
            <a:endParaRPr lang="en-US" sz="22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1" y="780368"/>
            <a:ext cx="7576458" cy="115078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NY State of Health Enrollment</a:t>
            </a:r>
            <a:endParaRPr lang="en-US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4897"/>
            <a:ext cx="8395854" cy="443891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Enrollment begins on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may enroll in health plans during open enrollment October 1, 2013  - March 31, 2014) or with a qualifying event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who qualify for Medicaid/CHP may enroll any month of the year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employers may choose open enrollment dates for their employees any month of the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598264"/>
              </p:ext>
            </p:extLst>
          </p:nvPr>
        </p:nvGraphicFramePr>
        <p:xfrm>
          <a:off x="1066800" y="2705100"/>
          <a:ext cx="6926263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Worksheet" r:id="rId3" imgW="7458167" imgH="3533729" progId="Excel.Sheet.8">
                  <p:embed/>
                </p:oleObj>
              </mc:Choice>
              <mc:Fallback>
                <p:oleObj name="Worksheet" r:id="rId3" imgW="7458167" imgH="353372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05100"/>
                        <a:ext cx="6926263" cy="292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600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002060"/>
                </a:solidFill>
              </a:rPr>
              <a:t>Who Will Enroll In NY State Of Health?</a:t>
            </a: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10308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000" b="1" dirty="0">
                <a:solidFill>
                  <a:srgbClr val="002060"/>
                </a:solidFill>
              </a:rPr>
              <a:t>Health Plan Marketplace enrollment is estimated to be</a:t>
            </a:r>
          </a:p>
          <a:p>
            <a:pPr marL="0" indent="0" algn="ctr">
              <a:buNone/>
              <a:defRPr/>
            </a:pPr>
            <a:r>
              <a:rPr lang="en-US" sz="2000" b="1" dirty="0">
                <a:solidFill>
                  <a:srgbClr val="002060"/>
                </a:solidFill>
              </a:rPr>
              <a:t> 1.1 million New </a:t>
            </a:r>
            <a:r>
              <a:rPr lang="en-US" sz="2000" b="1" dirty="0" smtClean="0">
                <a:solidFill>
                  <a:srgbClr val="002060"/>
                </a:solidFill>
              </a:rPr>
              <a:t>Yorkers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886200" y="3864185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450,000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724940" y="3877437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615,000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/>
          </p:cNvSpPr>
          <p:nvPr>
            <p:ph type="subTitle" idx="1"/>
          </p:nvPr>
        </p:nvSpPr>
        <p:spPr>
          <a:xfrm>
            <a:off x="905256" y="2236788"/>
            <a:ext cx="7379208" cy="23717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 STATE OF THE ART WEBPORTAL WILL MAKE IT EASY TO SHOP, COMPARE AND ENROLL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5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Online Enrollment</a:t>
            </a:r>
            <a:endParaRPr lang="en-US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One portal will process applications for:	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Medicaid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Child Health Plus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Individual Marketplace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Small Business Marketplace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System in rigorous testing for </a:t>
            </a:r>
            <a:r>
              <a:rPr lang="en-US" sz="2800" b="1" dirty="0" smtClean="0">
                <a:solidFill>
                  <a:srgbClr val="002060"/>
                </a:solidFill>
              </a:rPr>
              <a:t>October 1 </a:t>
            </a:r>
            <a:r>
              <a:rPr lang="en-US" sz="2800" dirty="0" smtClean="0">
                <a:solidFill>
                  <a:srgbClr val="002060"/>
                </a:solidFill>
              </a:rPr>
              <a:t>open enrollment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42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/>
          <p:cNvSpPr>
            <a:spLocks noGrp="1"/>
          </p:cNvSpPr>
          <p:nvPr>
            <p:ph type="ctrTitle"/>
          </p:nvPr>
        </p:nvSpPr>
        <p:spPr>
          <a:xfrm>
            <a:off x="685800" y="2865438"/>
            <a:ext cx="7772400" cy="12827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 FIRST CLASS CUSTOMER SERVICE CENTER WILL BE READY TO ANSWER QUESTIONS AND ENROLL PEOPLE.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52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SOH_PPT_Template_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NYSOH_PPT_Template_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NYSOH_PPT_Template_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NYSOH_PPT_Template_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NYSOH_PPT_Template_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NYSOH_PPT_Template_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NYSOH_PPT_Template_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NYSOH_PPT_Template_</Template>
  <TotalTime>562</TotalTime>
  <Words>831</Words>
  <Application>Microsoft Office PowerPoint</Application>
  <PresentationFormat>On-screen Show (4:3)</PresentationFormat>
  <Paragraphs>167</Paragraphs>
  <Slides>25</Slides>
  <Notes>13</Notes>
  <HiddenSlides>0</HiddenSlides>
  <MMClips>1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NYSOH_PPT_Template_</vt:lpstr>
      <vt:lpstr>3_NYSOH_PPT_Template_</vt:lpstr>
      <vt:lpstr>1_NYSOH_PPT_Template_</vt:lpstr>
      <vt:lpstr>2_NYSOH_PPT_Template_</vt:lpstr>
      <vt:lpstr>4_NYSOH_PPT_Template_</vt:lpstr>
      <vt:lpstr>6_NYSOH_PPT_Template_</vt:lpstr>
      <vt:lpstr>7_NYSOH_PPT_Template_</vt:lpstr>
      <vt:lpstr>Worksheet</vt:lpstr>
      <vt:lpstr>NY STATE OF HEALTH THE OFFICIAL HEALTH PLAN MARKETPLACE </vt:lpstr>
      <vt:lpstr>PowerPoint Presentation</vt:lpstr>
      <vt:lpstr>PowerPoint Presentation</vt:lpstr>
      <vt:lpstr>What is NY State of Health?</vt:lpstr>
      <vt:lpstr>NY State of Health Enrollment</vt:lpstr>
      <vt:lpstr>Who Will Enroll In NY State Of Health?</vt:lpstr>
      <vt:lpstr>PowerPoint Presentation</vt:lpstr>
      <vt:lpstr>Online Enrollment</vt:lpstr>
      <vt:lpstr>A FIRST CLASS CUSTOMER SERVICE CENTER WILL BE READY TO ANSWER QUESTIONS AND ENROLL PEOPLE. </vt:lpstr>
      <vt:lpstr>Customer Service Call Center</vt:lpstr>
      <vt:lpstr>CERTIFIED ENROLLMENT EXPERTS WILL PROVIDE IN-PERSON ASSISTANCE IN THE COMMUNITY AT COVENIENT LOCATIONS. </vt:lpstr>
      <vt:lpstr>3 Types of In-Person Assistors</vt:lpstr>
      <vt:lpstr>INDIVIDUALS AND SMALL BUSINESSES WILL HAVE A CHOICE OF HIGH QUALITY, LOW COST PRIVATE HEALTH PLANS.</vt:lpstr>
      <vt:lpstr>Qualified Health Plans</vt:lpstr>
      <vt:lpstr>PowerPoint Presentation</vt:lpstr>
      <vt:lpstr>Health Plan Highlights</vt:lpstr>
      <vt:lpstr>Required Ten Essential Health Benefits Preventive services will be offered at no cost to you </vt:lpstr>
      <vt:lpstr>Paying Individual Premiums</vt:lpstr>
      <vt:lpstr>A STATEWIDE AWARENESS CAMPAIGN HAS BEGUN.  A MULTI-MEDIA ADVERTISING CAMPAIGN WILL BEGIN IN THE UPCOMING MONTHS.</vt:lpstr>
      <vt:lpstr> Strategic Message  </vt:lpstr>
      <vt:lpstr>Media</vt:lpstr>
      <vt:lpstr>Marketing Materials</vt:lpstr>
      <vt:lpstr>PowerPoint Presentation</vt:lpstr>
      <vt:lpstr>PowerPoint Presentation</vt:lpstr>
      <vt:lpstr>nystateofhealth.ny.gov  Coming October 1, 2013</vt:lpstr>
    </vt:vector>
  </TitlesOfParts>
  <Company>CHANGEORG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Dayna Konko</dc:creator>
  <cp:lastModifiedBy>Rebecca K Jackson</cp:lastModifiedBy>
  <cp:revision>37</cp:revision>
  <dcterms:created xsi:type="dcterms:W3CDTF">2013-08-27T22:04:11Z</dcterms:created>
  <dcterms:modified xsi:type="dcterms:W3CDTF">2013-09-09T20:41:07Z</dcterms:modified>
</cp:coreProperties>
</file>