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32" r:id="rId1"/>
  </p:sldMasterIdLst>
  <p:notesMasterIdLst>
    <p:notesMasterId r:id="rId23"/>
  </p:notesMasterIdLst>
  <p:handoutMasterIdLst>
    <p:handoutMasterId r:id="rId24"/>
  </p:handoutMasterIdLst>
  <p:sldIdLst>
    <p:sldId id="259" r:id="rId2"/>
    <p:sldId id="269" r:id="rId3"/>
    <p:sldId id="270" r:id="rId4"/>
    <p:sldId id="271" r:id="rId5"/>
    <p:sldId id="283" r:id="rId6"/>
    <p:sldId id="276" r:id="rId7"/>
    <p:sldId id="272" r:id="rId8"/>
    <p:sldId id="279" r:id="rId9"/>
    <p:sldId id="265" r:id="rId10"/>
    <p:sldId id="280" r:id="rId11"/>
    <p:sldId id="261" r:id="rId12"/>
    <p:sldId id="277" r:id="rId13"/>
    <p:sldId id="266" r:id="rId14"/>
    <p:sldId id="278" r:id="rId15"/>
    <p:sldId id="273" r:id="rId16"/>
    <p:sldId id="274" r:id="rId17"/>
    <p:sldId id="281" r:id="rId18"/>
    <p:sldId id="275" r:id="rId19"/>
    <p:sldId id="282" r:id="rId20"/>
    <p:sldId id="284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Untitled Section" id="{A0699F9C-CA92-1048-9E68-1DBE8A6822E0}">
          <p14:sldIdLst>
            <p14:sldId id="259"/>
            <p14:sldId id="269"/>
            <p14:sldId id="270"/>
            <p14:sldId id="271"/>
            <p14:sldId id="283"/>
            <p14:sldId id="276"/>
            <p14:sldId id="272"/>
            <p14:sldId id="279"/>
            <p14:sldId id="265"/>
            <p14:sldId id="280"/>
            <p14:sldId id="261"/>
            <p14:sldId id="277"/>
            <p14:sldId id="266"/>
            <p14:sldId id="278"/>
            <p14:sldId id="273"/>
            <p14:sldId id="274"/>
            <p14:sldId id="281"/>
            <p14:sldId id="275"/>
            <p14:sldId id="282"/>
            <p14:sldId id="284"/>
            <p14:sldId id="28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AC827"/>
    <a:srgbClr val="1B339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930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7C1D6-78DC-2E4C-B85E-EC8761A501D0}" type="datetime1">
              <a:rPr lang="en-US" smtClean="0"/>
              <a:pPr/>
              <a:t>9/10/2013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D355D-F96A-8242-9176-07E25B4FC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28527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C2AED-7719-E646-9907-9586CA83BBEE}" type="datetime1">
              <a:rPr lang="en-US" smtClean="0"/>
              <a:pPr/>
              <a:t>9/10/2013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EA1D5D-06EF-1D47-A652-C94039816B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98844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B339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488D-B253-B341-97AE-5B0B72E7E72D}" type="datetime1">
              <a:rPr lang="en-US" smtClean="0"/>
              <a:pPr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8045977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7D6E0-7327-F447-9788-BC29A782EE08}" type="datetime1">
              <a:rPr lang="en-US" smtClean="0"/>
              <a:pPr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93377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B339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6511-ED6E-0E42-A07A-EC2B2052B0F6}" type="datetime1">
              <a:rPr lang="en-US" smtClean="0"/>
              <a:pPr/>
              <a:t>9/10/2013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0287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2447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8BFC-7A48-1F4C-9958-6FDE76291F91}" type="datetime1">
              <a:rPr lang="en-US" smtClean="0"/>
              <a:pPr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35515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F57CC-7862-4A4C-8B63-1A1A01A00D17}" type="datetime1">
              <a:rPr lang="en-US" smtClean="0"/>
              <a:pPr/>
              <a:t>9/10/2013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028700"/>
            <a:ext cx="4040188" cy="1143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4646612" y="1028700"/>
            <a:ext cx="40401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ln>
                  <a:solidFill>
                    <a:schemeClr val="accent3">
                      <a:lumMod val="75000"/>
                    </a:schemeClr>
                  </a:solidFill>
                </a:ln>
                <a:gradFill flip="none" rotWithShape="1">
                  <a:gsLst>
                    <a:gs pos="12000">
                      <a:schemeClr val="accent3"/>
                    </a:gs>
                    <a:gs pos="57000">
                      <a:srgbClr val="FFFF00"/>
                    </a:gs>
                    <a:gs pos="100000">
                      <a:schemeClr val="accent3"/>
                    </a:gs>
                  </a:gsLst>
                  <a:lin ang="16200000" scaled="0"/>
                  <a:tileRect/>
                </a:gradFill>
                <a:latin typeface="Univers LT Std 55"/>
                <a:ea typeface="+mj-ea"/>
                <a:cs typeface="Univers LT Std 55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168354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536386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99DA-1C7E-B14E-ACCC-03692F76E346}" type="datetime1">
              <a:rPr lang="en-US" smtClean="0"/>
              <a:pPr/>
              <a:t>9/10/2013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86312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691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16914"/>
            <a:ext cx="5111750" cy="50972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78963"/>
            <a:ext cx="3008313" cy="39351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C28C-9E39-2F47-A11E-40E530E5809B}" type="datetime1">
              <a:rPr lang="en-US" smtClean="0"/>
              <a:pPr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37269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8160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377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48341"/>
            <a:ext cx="5486400" cy="4746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A20C8-2B19-BB42-B846-5B8F6587B534}" type="datetime1">
              <a:rPr lang="en-US" smtClean="0"/>
              <a:pPr/>
              <a:t>9/10/2013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DB95-A245-A34E-8C41-BE45B8C0CD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17094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NAL NYstateofhealth_logoT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18" y="322118"/>
            <a:ext cx="3311236" cy="683933"/>
          </a:xfrm>
          <a:prstGeom prst="rect">
            <a:avLst/>
          </a:prstGeom>
        </p:spPr>
      </p:pic>
      <p:pic>
        <p:nvPicPr>
          <p:cNvPr id="8" name="Picture 7" descr="Untitled-142-01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61000"/>
            <a:ext cx="9144000" cy="1397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287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25920"/>
            <a:ext cx="8229600" cy="38245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8470D25-B9D3-2144-8AB5-CFBEC9E170DD}" type="datetime1">
              <a:rPr lang="en-US" smtClean="0"/>
              <a:pPr/>
              <a:t>9/10/2013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3EF1DB95-A245-A34E-8C41-BE45B8C0CD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1684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</p:sldLayoutIdLst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ln>
            <a:solidFill>
              <a:schemeClr val="accent3">
                <a:lumMod val="75000"/>
              </a:schemeClr>
            </a:solidFill>
          </a:ln>
          <a:gradFill flip="none" rotWithShape="1">
            <a:gsLst>
              <a:gs pos="12000">
                <a:schemeClr val="accent3"/>
              </a:gs>
              <a:gs pos="57000">
                <a:srgbClr val="FFFF00"/>
              </a:gs>
              <a:gs pos="100000">
                <a:schemeClr val="accent3"/>
              </a:gs>
            </a:gsLst>
            <a:lin ang="16200000" scaled="0"/>
            <a:tileRect/>
          </a:gradFill>
          <a:latin typeface="Univers LT Std 55"/>
          <a:ea typeface="+mj-ea"/>
          <a:cs typeface="Univers LT Std 55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1B339A"/>
          </a:solidFill>
          <a:latin typeface="Univers LT Std 55"/>
          <a:ea typeface="+mn-ea"/>
          <a:cs typeface="Univers LT Std 55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1B339A"/>
          </a:solidFill>
          <a:latin typeface="Univers LT Std 55"/>
          <a:ea typeface="+mn-ea"/>
          <a:cs typeface="Univers LT Std 55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1B339A"/>
          </a:solidFill>
          <a:latin typeface="Univers LT Std 55"/>
          <a:ea typeface="+mn-ea"/>
          <a:cs typeface="Univers LT Std 55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B339A"/>
          </a:solidFill>
          <a:latin typeface="Univers LT Std 55"/>
          <a:ea typeface="+mn-ea"/>
          <a:cs typeface="Univers LT Std 55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B339A"/>
          </a:solidFill>
          <a:latin typeface="Univers LT Std 55"/>
          <a:ea typeface="+mn-ea"/>
          <a:cs typeface="Univers LT Std 55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stateofhealth.ny.gov/resources" TargetMode="External"/><Relationship Id="rId2" Type="http://schemas.openxmlformats.org/officeDocument/2006/relationships/hyperlink" Target="http://www.nystateofhealth.ny.gov/resource/blueprint-applicatio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Marketplace Appeals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Legal Aid Society</a:t>
            </a:r>
          </a:p>
          <a:p>
            <a:pPr marL="0" indent="0" algn="ctr">
              <a:buNone/>
            </a:pPr>
            <a:r>
              <a:rPr lang="en-US" dirty="0" smtClean="0"/>
              <a:t>September 10, 2013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i="1" dirty="0" smtClean="0"/>
              <a:t>Lisa Sbrana, Counsel</a:t>
            </a:r>
            <a:endParaRPr lang="en-US" i="1" dirty="0"/>
          </a:p>
        </p:txBody>
      </p:sp>
    </p:spTree>
    <p:extLst>
      <p:ext uri="{BB962C8B-B14F-4D97-AF65-F5344CB8AC3E}">
        <p14:creationId xmlns="" xmlns:p14="http://schemas.microsoft.com/office/powerpoint/2010/main" val="23453663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/>
              <a:t>Appealable issues – Small Business Marketplace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1700"/>
            <a:ext cx="8229600" cy="3978729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Employer eligibility</a:t>
            </a:r>
          </a:p>
          <a:p>
            <a:pPr lvl="1"/>
            <a:r>
              <a:rPr lang="en-US" dirty="0" smtClean="0"/>
              <a:t>Located in NY</a:t>
            </a:r>
          </a:p>
          <a:p>
            <a:pPr lvl="1"/>
            <a:r>
              <a:rPr lang="en-US" dirty="0" smtClean="0"/>
              <a:t>50 or fewer employees</a:t>
            </a:r>
          </a:p>
          <a:p>
            <a:pPr lvl="1"/>
            <a:r>
              <a:rPr lang="en-US" dirty="0" smtClean="0"/>
              <a:t>Offering coverage to all full-time employees</a:t>
            </a:r>
          </a:p>
          <a:p>
            <a:pPr lvl="1"/>
            <a:r>
              <a:rPr lang="en-US" dirty="0" smtClean="0"/>
              <a:t>Marketplace fails to issue timely determination notice</a:t>
            </a:r>
            <a:endParaRPr lang="en-US" dirty="0"/>
          </a:p>
          <a:p>
            <a:r>
              <a:rPr lang="en-US" sz="2800" dirty="0"/>
              <a:t>Employee </a:t>
            </a:r>
            <a:r>
              <a:rPr lang="en-US" sz="2800" dirty="0" smtClean="0"/>
              <a:t>eligibility</a:t>
            </a:r>
          </a:p>
          <a:p>
            <a:pPr lvl="1"/>
            <a:r>
              <a:rPr lang="en-US" dirty="0" smtClean="0"/>
              <a:t>On employer roster</a:t>
            </a:r>
          </a:p>
          <a:p>
            <a:pPr lvl="1"/>
            <a:r>
              <a:rPr lang="en-US" dirty="0" smtClean="0"/>
              <a:t>Insurable relationships</a:t>
            </a:r>
          </a:p>
          <a:p>
            <a:pPr lvl="1"/>
            <a:r>
              <a:rPr lang="en-US" dirty="0"/>
              <a:t>Marketplace </a:t>
            </a:r>
            <a:r>
              <a:rPr lang="en-US" dirty="0" smtClean="0"/>
              <a:t>fails to issue timely determination notice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08113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561167"/>
            <a:ext cx="4038600" cy="3954463"/>
          </a:xfrm>
        </p:spPr>
        <p:txBody>
          <a:bodyPr>
            <a:normAutofit/>
          </a:bodyPr>
          <a:lstStyle/>
          <a:p>
            <a:r>
              <a:rPr lang="en-US" dirty="0" smtClean="0"/>
              <a:t>Appeals to HHS</a:t>
            </a:r>
          </a:p>
          <a:p>
            <a:pPr lvl="1"/>
            <a:r>
              <a:rPr lang="en-US" sz="2800" dirty="0" smtClean="0"/>
              <a:t>Individual Marketplace decisions regarding APTC</a:t>
            </a:r>
          </a:p>
          <a:p>
            <a:pPr lvl="1"/>
            <a:r>
              <a:rPr lang="en-US" sz="2800" dirty="0" smtClean="0"/>
              <a:t>Exemption determinations</a:t>
            </a:r>
            <a:endParaRPr lang="en-US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0287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ln>
                  <a:solidFill>
                    <a:schemeClr val="accent3">
                      <a:lumMod val="75000"/>
                    </a:schemeClr>
                  </a:solidFill>
                </a:ln>
                <a:gradFill flip="none" rotWithShape="1">
                  <a:gsLst>
                    <a:gs pos="12000">
                      <a:schemeClr val="accent3"/>
                    </a:gs>
                    <a:gs pos="57000">
                      <a:srgbClr val="FFFF00"/>
                    </a:gs>
                    <a:gs pos="100000">
                      <a:schemeClr val="accent3"/>
                    </a:gs>
                  </a:gsLst>
                  <a:lin ang="16200000" scaled="0"/>
                  <a:tileRect/>
                </a:gradFill>
                <a:latin typeface="Univers LT Std 55"/>
                <a:ea typeface="+mj-ea"/>
                <a:cs typeface="Univers LT Std 55"/>
              </a:defRPr>
            </a:lvl1pPr>
          </a:lstStyle>
          <a:p>
            <a:pPr algn="l"/>
            <a:r>
              <a:rPr lang="en-US" sz="3600" dirty="0" smtClean="0"/>
              <a:t>Appeals to US Department of Health and Human Services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16179377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28700"/>
            <a:ext cx="6656387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27403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8700"/>
            <a:ext cx="8229600" cy="9271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Appeals in the Marketplace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5800"/>
            <a:ext cx="8229600" cy="4194629"/>
          </a:xfrm>
        </p:spPr>
        <p:txBody>
          <a:bodyPr/>
          <a:lstStyle/>
          <a:p>
            <a:r>
              <a:rPr lang="en-US" dirty="0" smtClean="0"/>
              <a:t>Appeal requests can be made</a:t>
            </a:r>
          </a:p>
          <a:p>
            <a:pPr lvl="1"/>
            <a:r>
              <a:rPr lang="en-US" dirty="0" smtClean="0"/>
              <a:t>Online</a:t>
            </a:r>
          </a:p>
          <a:p>
            <a:pPr lvl="1"/>
            <a:r>
              <a:rPr lang="en-US" dirty="0" smtClean="0"/>
              <a:t>Call Customer Service Center</a:t>
            </a:r>
          </a:p>
          <a:p>
            <a:pPr lvl="1"/>
            <a:r>
              <a:rPr lang="en-US" dirty="0" smtClean="0"/>
              <a:t>Mail</a:t>
            </a:r>
          </a:p>
          <a:p>
            <a:pPr lvl="1"/>
            <a:r>
              <a:rPr lang="en-US" dirty="0" smtClean="0"/>
              <a:t>Fax</a:t>
            </a:r>
          </a:p>
          <a:p>
            <a:r>
              <a:rPr lang="en-US" dirty="0" smtClean="0"/>
              <a:t>Individual Marketplace – 60 days from date of determination to make request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492110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7074" y="1390650"/>
            <a:ext cx="4023726" cy="16637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Online appeal request – Individual Marketplace</a:t>
            </a:r>
            <a:endParaRPr lang="en-US" sz="3200" dirty="0"/>
          </a:p>
        </p:txBody>
      </p:sp>
      <p:pic>
        <p:nvPicPr>
          <p:cNvPr id="4" name="Picture 3" descr="LAS Appeals Request Onlin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3" y="0"/>
            <a:ext cx="472028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18071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8700"/>
            <a:ext cx="8229600" cy="9271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Informal Resolution Process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8200"/>
            <a:ext cx="8229600" cy="4042229"/>
          </a:xfrm>
        </p:spPr>
        <p:txBody>
          <a:bodyPr/>
          <a:lstStyle/>
          <a:p>
            <a:r>
              <a:rPr lang="en-US" dirty="0" smtClean="0"/>
              <a:t>Available before requesting an appeal and while scheduling of hearing is pending</a:t>
            </a:r>
          </a:p>
          <a:p>
            <a:pPr lvl="1"/>
            <a:r>
              <a:rPr lang="en-US" dirty="0" smtClean="0"/>
              <a:t>Customer Service Specialists review determination with consumer, accept additional documentation/information</a:t>
            </a:r>
          </a:p>
          <a:p>
            <a:pPr lvl="1"/>
            <a:r>
              <a:rPr lang="en-US" dirty="0" smtClean="0"/>
              <a:t>Eligibility Specialists review new documentation/information; rerun eligibility based on submission</a:t>
            </a:r>
          </a:p>
        </p:txBody>
      </p:sp>
    </p:spTree>
    <p:extLst>
      <p:ext uri="{BB962C8B-B14F-4D97-AF65-F5344CB8AC3E}">
        <p14:creationId xmlns="" xmlns:p14="http://schemas.microsoft.com/office/powerpoint/2010/main" val="25498032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8700"/>
            <a:ext cx="8229600" cy="8636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Informal Resolution Process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4700"/>
            <a:ext cx="8229600" cy="410572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Appeal request date is preserved during IR</a:t>
            </a:r>
          </a:p>
          <a:p>
            <a:r>
              <a:rPr lang="en-US" dirty="0" smtClean="0"/>
              <a:t>If favorable resolution reached, new eligibility determination is issued</a:t>
            </a:r>
          </a:p>
          <a:p>
            <a:r>
              <a:rPr lang="en-US" dirty="0"/>
              <a:t>C</a:t>
            </a:r>
            <a:r>
              <a:rPr lang="en-US" dirty="0" smtClean="0"/>
              <a:t>onsumer withdraws hearing request or notice of disposition issued by Appeals Unit</a:t>
            </a:r>
          </a:p>
          <a:p>
            <a:r>
              <a:rPr lang="en-US" dirty="0" smtClean="0"/>
              <a:t>If resolution not reached, proceed to hearing</a:t>
            </a:r>
          </a:p>
          <a:p>
            <a:r>
              <a:rPr lang="en-US" dirty="0" smtClean="0"/>
              <a:t>IR does not add time to 90 day requirement for issuance of decision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46807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87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Application information available at any time in online account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My account feature allows applicant to review at any time</a:t>
            </a:r>
          </a:p>
          <a:p>
            <a:pPr lvl="1"/>
            <a:r>
              <a:rPr lang="en-US" dirty="0" smtClean="0"/>
              <a:t>Information submitted in application</a:t>
            </a:r>
          </a:p>
          <a:p>
            <a:pPr lvl="1"/>
            <a:r>
              <a:rPr lang="en-US" dirty="0" smtClean="0"/>
              <a:t>Any supporting documents submitted with application</a:t>
            </a:r>
          </a:p>
          <a:p>
            <a:pPr lvl="1"/>
            <a:r>
              <a:rPr lang="en-US" dirty="0" smtClean="0"/>
              <a:t>Eligibility determination</a:t>
            </a:r>
          </a:p>
          <a:p>
            <a:pPr lvl="1"/>
            <a:r>
              <a:rPr lang="en-US" dirty="0" smtClean="0"/>
              <a:t>Notices issued electronically</a:t>
            </a:r>
          </a:p>
          <a:p>
            <a:pPr lvl="1"/>
            <a:r>
              <a:rPr lang="en-US" dirty="0" smtClean="0"/>
              <a:t>Appeal, if requested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103122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8400"/>
            <a:ext cx="8229600" cy="6858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Evidence Packets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2019300"/>
            <a:ext cx="8229600" cy="3976910"/>
          </a:xfrm>
        </p:spPr>
        <p:txBody>
          <a:bodyPr>
            <a:normAutofit/>
          </a:bodyPr>
          <a:lstStyle/>
          <a:p>
            <a:r>
              <a:rPr lang="en-US" dirty="0" smtClean="0"/>
              <a:t>First open enrollment – paper process</a:t>
            </a:r>
          </a:p>
          <a:p>
            <a:r>
              <a:rPr lang="en-US" dirty="0"/>
              <a:t>A</a:t>
            </a:r>
            <a:r>
              <a:rPr lang="en-US" dirty="0" smtClean="0"/>
              <a:t>uthorization form included with all appeals acknowledgement notices</a:t>
            </a:r>
          </a:p>
          <a:p>
            <a:r>
              <a:rPr lang="en-US" dirty="0" smtClean="0"/>
              <a:t>Signed authorization form required for Marketplace to </a:t>
            </a:r>
            <a:r>
              <a:rPr lang="en-US" dirty="0"/>
              <a:t>release information received from state and federal data sources to </a:t>
            </a:r>
            <a:r>
              <a:rPr lang="en-US" dirty="0" smtClean="0"/>
              <a:t>consumer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928713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/>
              <a:t>Appeals – manual process through open enrollment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Acknowledgement notice automated – electronic or paper</a:t>
            </a:r>
          </a:p>
          <a:p>
            <a:r>
              <a:rPr lang="en-US" dirty="0" smtClean="0"/>
              <a:t>All other appeals notices, evidence packet, and decision by mail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441839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/>
              <a:t>New applications for coverage October – December 2013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Medicaid and Family Health Plus applications submitted to and processed by local districts</a:t>
            </a:r>
          </a:p>
          <a:p>
            <a:r>
              <a:rPr lang="en-US" dirty="0" smtClean="0"/>
              <a:t>Child Health Plus applications submitted to and </a:t>
            </a:r>
            <a:r>
              <a:rPr lang="en-US" dirty="0" smtClean="0"/>
              <a:t>processed </a:t>
            </a:r>
            <a:r>
              <a:rPr lang="en-US" dirty="0" smtClean="0"/>
              <a:t>by health plans</a:t>
            </a:r>
          </a:p>
          <a:p>
            <a:r>
              <a:rPr lang="en-US" dirty="0" smtClean="0"/>
              <a:t>Qualified Health Plan applications for coverage and advance premium tax credits/cost-sharing reductions for coverage beginning 1/1/14 submitted to and processed by the Marketplace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947744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1700"/>
            <a:ext cx="8229600" cy="8255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Appeals Timeline</a:t>
            </a:r>
            <a:endParaRPr lang="en-US" sz="36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 bwMode="auto">
          <a:xfrm>
            <a:off x="5915025" y="6035159"/>
            <a:ext cx="240982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accent2"/>
                </a:solidFill>
              </a:rPr>
              <a:t>Source: Manatt Health Solutions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1" y="1949727"/>
            <a:ext cx="7789125" cy="407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003300" y="6086425"/>
            <a:ext cx="8229600" cy="328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 smtClean="0">
                <a:solidFill>
                  <a:srgbClr val="0070C0"/>
                </a:solidFill>
              </a:rPr>
              <a:t>Source: Manatt Health Solutions</a:t>
            </a:r>
            <a:endParaRPr lang="en-US" sz="1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6853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8700"/>
            <a:ext cx="8229600" cy="8763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Policy updates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http://www.nystateofhealth.ny.gov/resource/blueprint-</a:t>
            </a:r>
            <a:r>
              <a:rPr lang="en-US" dirty="0" smtClean="0">
                <a:hlinkClick r:id="rId2"/>
              </a:rPr>
              <a:t>application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http://www.nystateofhealth.ny.gov/</a:t>
            </a:r>
            <a:r>
              <a:rPr lang="en-US" dirty="0" smtClean="0">
                <a:hlinkClick r:id="rId3"/>
              </a:rPr>
              <a:t>resources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872749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8700"/>
            <a:ext cx="8229600" cy="15113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New applications for coverage beginning January 1, 2014 through the Marketplace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500"/>
            <a:ext cx="8229600" cy="3292929"/>
          </a:xfrm>
        </p:spPr>
        <p:txBody>
          <a:bodyPr>
            <a:normAutofit/>
          </a:bodyPr>
          <a:lstStyle/>
          <a:p>
            <a:r>
              <a:rPr lang="en-US" dirty="0" smtClean="0"/>
              <a:t>MAGI-Medicaid </a:t>
            </a:r>
          </a:p>
          <a:p>
            <a:r>
              <a:rPr lang="en-US" dirty="0" smtClean="0"/>
              <a:t>CHP</a:t>
            </a:r>
          </a:p>
          <a:p>
            <a:r>
              <a:rPr lang="en-US" dirty="0" smtClean="0"/>
              <a:t>QHP and advance premium tax credits/cost-sharing reductions (includes premium assistance for those who would have been eligible for FHP)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17524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/>
              <a:t>Renewals for existing enrollees post January 1, 2014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Medicaid and FHP – processed by local districts using current rules through 3/31/14.  Beginning 4/1/14, processed by local districts using MAGI-like budgeting in legacy system</a:t>
            </a:r>
          </a:p>
          <a:p>
            <a:r>
              <a:rPr lang="en-US" dirty="0" smtClean="0"/>
              <a:t>CHP – processed through health plans</a:t>
            </a:r>
          </a:p>
          <a:p>
            <a:r>
              <a:rPr lang="en-US" dirty="0" smtClean="0"/>
              <a:t>Once Marketplace system is fully automated and stable, existing enrollees will be transitioned to Marketplace at renewal</a:t>
            </a:r>
          </a:p>
        </p:txBody>
      </p:sp>
    </p:spTree>
    <p:extLst>
      <p:ext uri="{BB962C8B-B14F-4D97-AF65-F5344CB8AC3E}">
        <p14:creationId xmlns="" xmlns:p14="http://schemas.microsoft.com/office/powerpoint/2010/main" val="16749830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8700"/>
            <a:ext cx="8229600" cy="9017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What to expect in </a:t>
            </a:r>
            <a:r>
              <a:rPr lang="en-US" sz="3600" dirty="0" smtClean="0"/>
              <a:t>during </a:t>
            </a:r>
            <a:r>
              <a:rPr lang="en-US" sz="3600" smtClean="0"/>
              <a:t>open enrollment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1700"/>
            <a:ext cx="8229600" cy="397872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Centralized Call Center</a:t>
            </a:r>
          </a:p>
          <a:p>
            <a:r>
              <a:rPr lang="en-US" dirty="0" smtClean="0"/>
              <a:t>Applications can be submitted online, by phone, in-person, by mail</a:t>
            </a:r>
          </a:p>
          <a:p>
            <a:r>
              <a:rPr lang="en-US" dirty="0"/>
              <a:t>Assistors and Navigators will be available in every county to provide individuals with in person help</a:t>
            </a:r>
          </a:p>
          <a:p>
            <a:r>
              <a:rPr lang="en-US" dirty="0"/>
              <a:t>Improved </a:t>
            </a:r>
            <a:r>
              <a:rPr lang="en-US" dirty="0" smtClean="0"/>
              <a:t>notices</a:t>
            </a:r>
          </a:p>
          <a:p>
            <a:r>
              <a:rPr lang="en-US" dirty="0"/>
              <a:t>Centralized Appeals for all </a:t>
            </a:r>
            <a:r>
              <a:rPr lang="en-US" dirty="0" smtClean="0"/>
              <a:t>eligibility </a:t>
            </a:r>
            <a:r>
              <a:rPr lang="en-US" dirty="0"/>
              <a:t>determinations </a:t>
            </a:r>
            <a:r>
              <a:rPr lang="en-US" dirty="0" smtClean="0"/>
              <a:t>and </a:t>
            </a:r>
            <a:r>
              <a:rPr lang="en-US" dirty="0"/>
              <a:t>robust informal resolutions process.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93591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8700"/>
            <a:ext cx="8229600" cy="716339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Individual enrollment online experience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962400" y="2481264"/>
            <a:ext cx="990600" cy="3274850"/>
          </a:xfrm>
          <a:prstGeom prst="rect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0" bIns="45720" numCol="1" rtlCol="0" anchor="b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200" dirty="0" smtClean="0">
                <a:solidFill>
                  <a:srgbClr val="C00000"/>
                </a:solidFill>
                <a:latin typeface="Arial" charset="0"/>
              </a:rPr>
              <a:t>Verification</a:t>
            </a:r>
            <a:endParaRPr lang="en-US" sz="12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209800" y="2630445"/>
            <a:ext cx="696452" cy="4507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-2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rPr>
              <a:t>Create </a:t>
            </a:r>
            <a:br>
              <a:rPr kumimoji="0" lang="en-US" sz="800" b="0" i="0" u="none" strike="noStrike" cap="none" spc="-2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rPr>
            </a:br>
            <a:r>
              <a:rPr kumimoji="0" lang="en-US" sz="800" b="0" i="0" u="none" strike="noStrike" cap="none" spc="-2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rPr>
              <a:t>NY-HX Account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209800" y="3246489"/>
            <a:ext cx="696452" cy="4507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-2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rPr>
              <a:t>Create Application / Demographics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209800" y="3856089"/>
            <a:ext cx="696452" cy="4507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-2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rPr>
              <a:t>Build Household / Income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124200" y="4378072"/>
            <a:ext cx="696452" cy="4507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-2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rPr>
              <a:t>Apply for</a:t>
            </a:r>
            <a:r>
              <a:rPr kumimoji="0" lang="en-US" sz="800" b="0" i="0" u="none" strike="noStrike" cap="none" spc="-20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rPr>
              <a:t> Exemption</a:t>
            </a:r>
            <a:endParaRPr kumimoji="0" lang="en-US" sz="800" b="0" i="0" u="none" strike="noStrike" cap="none" spc="-2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104148" y="3317715"/>
            <a:ext cx="696452" cy="4507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-2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Verify at Federal Hub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104148" y="3851114"/>
            <a:ext cx="696452" cy="4507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800" spc="-20" dirty="0" smtClean="0">
                <a:latin typeface="Arial" charset="0"/>
              </a:rPr>
              <a:t>Verify Through NYS Interfaces</a:t>
            </a:r>
            <a:endParaRPr kumimoji="0" lang="en-US" sz="800" b="0" i="0" u="none" strike="noStrike" cap="none" spc="-20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146013" y="2481263"/>
            <a:ext cx="1740187" cy="3274851"/>
          </a:xfrm>
          <a:prstGeom prst="rect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MS PGothic" pitchFamily="34" charset="-128"/>
              </a:rPr>
              <a:t>Application / Account </a:t>
            </a:r>
            <a:b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MS PGothic" pitchFamily="34" charset="-128"/>
              </a:rPr>
            </a:b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ea typeface="MS PGothic" pitchFamily="34" charset="-128"/>
              </a:rPr>
              <a:t>Management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247148" y="3851114"/>
            <a:ext cx="696452" cy="4507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800" dirty="0">
                <a:latin typeface="Arial" charset="0"/>
              </a:rPr>
              <a:t>Display Eligibility Results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848600" y="4230645"/>
            <a:ext cx="696452" cy="4628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800" dirty="0" smtClean="0">
                <a:latin typeface="Arial" charset="0"/>
              </a:rPr>
              <a:t>Resolve Problems in Customer Support</a:t>
            </a:r>
            <a:endParaRPr lang="en-US" sz="800" dirty="0"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477000" y="3855826"/>
            <a:ext cx="696452" cy="4507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800" dirty="0" smtClean="0">
                <a:latin typeface="Arial" charset="0"/>
              </a:rPr>
              <a:t>Select Coverage Plan(s)</a:t>
            </a:r>
            <a:endParaRPr lang="en-US" sz="800" dirty="0"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848600" y="4764045"/>
            <a:ext cx="696452" cy="4628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800" dirty="0" smtClean="0">
                <a:latin typeface="Arial" charset="0"/>
              </a:rPr>
              <a:t>Process Appeal</a:t>
            </a:r>
            <a:endParaRPr lang="en-US" sz="800" dirty="0"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543800" y="2481264"/>
            <a:ext cx="1371600" cy="3274850"/>
          </a:xfrm>
          <a:prstGeom prst="rect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en-US" sz="1200" dirty="0">
                <a:solidFill>
                  <a:srgbClr val="C00000"/>
                </a:solidFill>
                <a:latin typeface="Arial" charset="0"/>
              </a:rPr>
              <a:t>Enrollment / </a:t>
            </a:r>
            <a:r>
              <a:rPr lang="en-US" sz="1200" dirty="0" smtClean="0">
                <a:solidFill>
                  <a:srgbClr val="C00000"/>
                </a:solidFill>
                <a:latin typeface="Arial" charset="0"/>
              </a:rPr>
              <a:t/>
            </a:r>
            <a:br>
              <a:rPr lang="en-US" sz="1200" dirty="0" smtClean="0">
                <a:solidFill>
                  <a:srgbClr val="C00000"/>
                </a:solidFill>
                <a:latin typeface="Arial" charset="0"/>
              </a:rPr>
            </a:br>
            <a:r>
              <a:rPr lang="en-US" sz="1200" dirty="0" smtClean="0">
                <a:solidFill>
                  <a:srgbClr val="C00000"/>
                </a:solidFill>
                <a:latin typeface="Arial" charset="0"/>
              </a:rPr>
              <a:t>Other </a:t>
            </a:r>
            <a:r>
              <a:rPr lang="en-US" sz="1200" dirty="0">
                <a:solidFill>
                  <a:srgbClr val="C00000"/>
                </a:solidFill>
                <a:latin typeface="Arial" charset="0"/>
              </a:rPr>
              <a:t>Processing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7848600" y="2630445"/>
            <a:ext cx="696452" cy="4507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800" dirty="0" smtClean="0">
                <a:latin typeface="Arial" charset="0"/>
              </a:rPr>
              <a:t>Send Enrollment to QHP </a:t>
            </a:r>
            <a:endParaRPr lang="en-US" sz="800" dirty="0"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848600" y="3170289"/>
            <a:ext cx="696452" cy="4507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800" dirty="0" smtClean="0">
                <a:latin typeface="Arial" charset="0"/>
              </a:rPr>
              <a:t>Send Enrollment to Medicaid / CHIP</a:t>
            </a:r>
            <a:endParaRPr lang="en-US" sz="800" dirty="0">
              <a:latin typeface="Arial" charset="0"/>
            </a:endParaRPr>
          </a:p>
        </p:txBody>
      </p:sp>
      <p:cxnSp>
        <p:nvCxnSpPr>
          <p:cNvPr id="19" name="Straight Arrow Connector 18"/>
          <p:cNvCxnSpPr>
            <a:stCxn id="5" idx="2"/>
            <a:endCxn id="6" idx="0"/>
          </p:cNvCxnSpPr>
          <p:nvPr/>
        </p:nvCxnSpPr>
        <p:spPr bwMode="auto">
          <a:xfrm>
            <a:off x="2558026" y="3081203"/>
            <a:ext cx="0" cy="1652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3124200" y="3317714"/>
            <a:ext cx="696452" cy="45075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sz="800" b="0" i="0" u="none" strike="noStrike" cap="none" spc="-2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Apply for</a:t>
            </a:r>
            <a:r>
              <a:rPr kumimoji="0" lang="en-US" sz="800" b="0" i="0" u="none" strike="noStrike" cap="none" spc="-20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en-US" sz="800" spc="-20" dirty="0" smtClean="0">
                <a:latin typeface="Arial" charset="0"/>
              </a:rPr>
              <a:t>Coverage</a:t>
            </a:r>
            <a:endParaRPr lang="en-US" sz="800" spc="-20" dirty="0">
              <a:latin typeface="Arial" charset="0"/>
            </a:endParaRPr>
          </a:p>
        </p:txBody>
      </p:sp>
      <p:cxnSp>
        <p:nvCxnSpPr>
          <p:cNvPr id="21" name="Elbow Connector 20"/>
          <p:cNvCxnSpPr>
            <a:endCxn id="20" idx="1"/>
          </p:cNvCxnSpPr>
          <p:nvPr/>
        </p:nvCxnSpPr>
        <p:spPr bwMode="auto">
          <a:xfrm flipV="1">
            <a:off x="2906252" y="3543093"/>
            <a:ext cx="217948" cy="53339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Elbow Connector 21"/>
          <p:cNvCxnSpPr>
            <a:endCxn id="8" idx="1"/>
          </p:cNvCxnSpPr>
          <p:nvPr/>
        </p:nvCxnSpPr>
        <p:spPr bwMode="auto">
          <a:xfrm>
            <a:off x="2906252" y="4076492"/>
            <a:ext cx="217948" cy="52695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Elbow Connector 22"/>
          <p:cNvCxnSpPr>
            <a:stCxn id="14" idx="3"/>
            <a:endCxn id="17" idx="1"/>
          </p:cNvCxnSpPr>
          <p:nvPr/>
        </p:nvCxnSpPr>
        <p:spPr bwMode="auto">
          <a:xfrm flipV="1">
            <a:off x="7173452" y="2855824"/>
            <a:ext cx="675148" cy="122538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4616" y="2198102"/>
            <a:ext cx="350237" cy="999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980" y="3045663"/>
            <a:ext cx="355219" cy="530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42" y="4380888"/>
            <a:ext cx="467341" cy="42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20688" y="4155914"/>
            <a:ext cx="372977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800" dirty="0" smtClean="0"/>
              <a:t>Mail</a:t>
            </a:r>
            <a:endParaRPr lang="en-US" sz="800" dirty="0"/>
          </a:p>
        </p:txBody>
      </p:sp>
      <p:sp>
        <p:nvSpPr>
          <p:cNvPr id="28" name="TextBox 27"/>
          <p:cNvSpPr txBox="1"/>
          <p:nvPr/>
        </p:nvSpPr>
        <p:spPr>
          <a:xfrm>
            <a:off x="1608223" y="2813603"/>
            <a:ext cx="372977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800" dirty="0" smtClean="0"/>
              <a:t>Online</a:t>
            </a:r>
            <a:endParaRPr lang="en-US" sz="800" dirty="0"/>
          </a:p>
        </p:txBody>
      </p:sp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46" y="3660790"/>
            <a:ext cx="418924" cy="41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044" y="5222714"/>
            <a:ext cx="530156" cy="49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371600" y="5773579"/>
            <a:ext cx="626669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800" dirty="0"/>
              <a:t> Customer </a:t>
            </a:r>
            <a:r>
              <a:rPr lang="en-US" sz="800" dirty="0" smtClean="0"/>
              <a:t>Support</a:t>
            </a:r>
            <a:endParaRPr lang="en-US" sz="800" dirty="0"/>
          </a:p>
        </p:txBody>
      </p:sp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870" y="4003514"/>
            <a:ext cx="530156" cy="49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295400" y="4522459"/>
            <a:ext cx="779069" cy="49244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800" dirty="0"/>
              <a:t>In-Person Assistor /</a:t>
            </a:r>
            <a:br>
              <a:rPr lang="en-US" sz="800" dirty="0"/>
            </a:br>
            <a:r>
              <a:rPr lang="en-US" sz="800" dirty="0"/>
              <a:t>(Broker or Navigator) 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3124200" y="3851114"/>
            <a:ext cx="696452" cy="4507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sz="800" b="0" i="0" u="none" strike="noStrike" cap="none" spc="-2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Apply for</a:t>
            </a:r>
            <a:r>
              <a:rPr kumimoji="0" lang="en-US" sz="800" b="0" i="0" u="none" strike="noStrike" cap="none" spc="-20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en-US" sz="800" spc="-20" dirty="0" smtClean="0">
                <a:latin typeface="Arial" charset="0"/>
              </a:rPr>
              <a:t>Assistance</a:t>
            </a:r>
            <a:endParaRPr lang="en-US" sz="800" spc="-20" dirty="0">
              <a:latin typeface="Arial" charset="0"/>
            </a:endParaRPr>
          </a:p>
        </p:txBody>
      </p:sp>
      <p:cxnSp>
        <p:nvCxnSpPr>
          <p:cNvPr id="35" name="Straight Arrow Connector 34"/>
          <p:cNvCxnSpPr>
            <a:stCxn id="7" idx="3"/>
            <a:endCxn id="34" idx="1"/>
          </p:cNvCxnSpPr>
          <p:nvPr/>
        </p:nvCxnSpPr>
        <p:spPr bwMode="auto">
          <a:xfrm flipV="1">
            <a:off x="2906252" y="4076492"/>
            <a:ext cx="217948" cy="49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Rectangle 35"/>
          <p:cNvSpPr/>
          <p:nvPr/>
        </p:nvSpPr>
        <p:spPr bwMode="auto">
          <a:xfrm>
            <a:off x="7848600" y="3691638"/>
            <a:ext cx="696452" cy="4628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800" dirty="0" smtClean="0">
                <a:latin typeface="Arial" charset="0"/>
              </a:rPr>
              <a:t>Print and Mail Notices</a:t>
            </a:r>
            <a:endParaRPr lang="en-US" sz="800" dirty="0"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3090" y="1745039"/>
            <a:ext cx="71699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en-US" sz="800" dirty="0" smtClean="0"/>
              <a:t>Individual, or Authorized Representative</a:t>
            </a:r>
            <a:endParaRPr lang="en-US" sz="800" dirty="0"/>
          </a:p>
        </p:txBody>
      </p:sp>
      <p:cxnSp>
        <p:nvCxnSpPr>
          <p:cNvPr id="38" name="Straight Arrow Connector 37"/>
          <p:cNvCxnSpPr>
            <a:stCxn id="6" idx="2"/>
            <a:endCxn id="7" idx="0"/>
          </p:cNvCxnSpPr>
          <p:nvPr/>
        </p:nvCxnSpPr>
        <p:spPr bwMode="auto">
          <a:xfrm>
            <a:off x="2558026" y="3697247"/>
            <a:ext cx="0" cy="1588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9" name="Rectangle 38"/>
          <p:cNvSpPr/>
          <p:nvPr/>
        </p:nvSpPr>
        <p:spPr bwMode="auto">
          <a:xfrm>
            <a:off x="5029200" y="2481264"/>
            <a:ext cx="1143000" cy="3274850"/>
          </a:xfrm>
          <a:prstGeom prst="rect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0" bIns="45720" numCol="1" rtlCol="0" anchor="b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200" dirty="0" smtClean="0">
                <a:solidFill>
                  <a:srgbClr val="C00000"/>
                </a:solidFill>
                <a:latin typeface="Arial" charset="0"/>
              </a:rPr>
              <a:t>Eligibility Determination</a:t>
            </a:r>
            <a:endParaRPr lang="en-US" sz="1200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5247148" y="2630445"/>
            <a:ext cx="696451" cy="4507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rPr>
              <a:t>Apply MAGI</a:t>
            </a:r>
            <a:r>
              <a:rPr kumimoji="0" lang="en-US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rPr>
              <a:t> Rules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5247148" y="3258757"/>
            <a:ext cx="696452" cy="4384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rPr>
              <a:t>Apply Program Specific / Special</a:t>
            </a:r>
            <a:r>
              <a:rPr kumimoji="0" lang="en-US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MS PGothic" pitchFamily="34" charset="-128"/>
              </a:rPr>
              <a:t> Rules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MS PGothic" pitchFamily="34" charset="-128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245737" y="2481264"/>
            <a:ext cx="1221863" cy="3274850"/>
          </a:xfrm>
          <a:prstGeom prst="rect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0" bIns="45720" numCol="1" rtlCol="0" anchor="b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1200" dirty="0" smtClean="0">
                <a:solidFill>
                  <a:srgbClr val="C00000"/>
                </a:solidFill>
                <a:latin typeface="Arial" charset="0"/>
              </a:rPr>
              <a:t>Plan Selection</a:t>
            </a:r>
            <a:endParaRPr lang="en-US" sz="1200" dirty="0">
              <a:solidFill>
                <a:srgbClr val="C00000"/>
              </a:solidFill>
              <a:latin typeface="Arial" charset="0"/>
            </a:endParaRPr>
          </a:p>
        </p:txBody>
      </p:sp>
      <p:cxnSp>
        <p:nvCxnSpPr>
          <p:cNvPr id="43" name="Straight Arrow Connector 42"/>
          <p:cNvCxnSpPr>
            <a:stCxn id="40" idx="2"/>
            <a:endCxn id="41" idx="0"/>
          </p:cNvCxnSpPr>
          <p:nvPr/>
        </p:nvCxnSpPr>
        <p:spPr bwMode="auto">
          <a:xfrm>
            <a:off x="5595374" y="3081203"/>
            <a:ext cx="0" cy="1775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>
            <a:stCxn id="41" idx="2"/>
            <a:endCxn id="12" idx="0"/>
          </p:cNvCxnSpPr>
          <p:nvPr/>
        </p:nvCxnSpPr>
        <p:spPr bwMode="auto">
          <a:xfrm>
            <a:off x="5595374" y="3697245"/>
            <a:ext cx="0" cy="1538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Elbow Connector 44"/>
          <p:cNvCxnSpPr>
            <a:stCxn id="34" idx="3"/>
            <a:endCxn id="9" idx="1"/>
          </p:cNvCxnSpPr>
          <p:nvPr/>
        </p:nvCxnSpPr>
        <p:spPr bwMode="auto">
          <a:xfrm flipV="1">
            <a:off x="3820652" y="3543093"/>
            <a:ext cx="283496" cy="533399"/>
          </a:xfrm>
          <a:prstGeom prst="bentConnector3">
            <a:avLst>
              <a:gd name="adj1" fmla="val 3910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46" name="Elbow Connector 45"/>
          <p:cNvCxnSpPr>
            <a:stCxn id="10" idx="1"/>
            <a:endCxn id="20" idx="3"/>
          </p:cNvCxnSpPr>
          <p:nvPr/>
        </p:nvCxnSpPr>
        <p:spPr bwMode="auto">
          <a:xfrm rot="10800000">
            <a:off x="3820652" y="3543094"/>
            <a:ext cx="283496" cy="533399"/>
          </a:xfrm>
          <a:prstGeom prst="bentConnector3">
            <a:avLst>
              <a:gd name="adj1" fmla="val 6089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cxnSp>
        <p:nvCxnSpPr>
          <p:cNvPr id="47" name="Elbow Connector 46"/>
          <p:cNvCxnSpPr>
            <a:stCxn id="10" idx="3"/>
            <a:endCxn id="40" idx="1"/>
          </p:cNvCxnSpPr>
          <p:nvPr/>
        </p:nvCxnSpPr>
        <p:spPr bwMode="auto">
          <a:xfrm flipV="1">
            <a:off x="4800600" y="2855824"/>
            <a:ext cx="446548" cy="1220668"/>
          </a:xfrm>
          <a:prstGeom prst="bentConnector3">
            <a:avLst>
              <a:gd name="adj1" fmla="val 4401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Elbow Connector 47"/>
          <p:cNvCxnSpPr>
            <a:stCxn id="12" idx="3"/>
            <a:endCxn id="14" idx="1"/>
          </p:cNvCxnSpPr>
          <p:nvPr/>
        </p:nvCxnSpPr>
        <p:spPr bwMode="auto">
          <a:xfrm>
            <a:off x="5943600" y="4076484"/>
            <a:ext cx="533400" cy="472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Elbow Connector 48"/>
          <p:cNvCxnSpPr>
            <a:stCxn id="14" idx="3"/>
            <a:endCxn id="18" idx="1"/>
          </p:cNvCxnSpPr>
          <p:nvPr/>
        </p:nvCxnSpPr>
        <p:spPr bwMode="auto">
          <a:xfrm flipV="1">
            <a:off x="7173452" y="3395667"/>
            <a:ext cx="675148" cy="68553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Elbow Connector 49"/>
          <p:cNvCxnSpPr>
            <a:stCxn id="14" idx="3"/>
            <a:endCxn id="13" idx="1"/>
          </p:cNvCxnSpPr>
          <p:nvPr/>
        </p:nvCxnSpPr>
        <p:spPr bwMode="auto">
          <a:xfrm>
            <a:off x="7173452" y="4081205"/>
            <a:ext cx="675148" cy="38084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Elbow Connector 50"/>
          <p:cNvCxnSpPr>
            <a:stCxn id="14" idx="3"/>
            <a:endCxn id="15" idx="1"/>
          </p:cNvCxnSpPr>
          <p:nvPr/>
        </p:nvCxnSpPr>
        <p:spPr bwMode="auto">
          <a:xfrm>
            <a:off x="7173452" y="4081205"/>
            <a:ext cx="675148" cy="91424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2" name="Elbow Connector 51"/>
          <p:cNvCxnSpPr>
            <a:stCxn id="9" idx="3"/>
            <a:endCxn id="40" idx="1"/>
          </p:cNvCxnSpPr>
          <p:nvPr/>
        </p:nvCxnSpPr>
        <p:spPr bwMode="auto">
          <a:xfrm flipV="1">
            <a:off x="4800600" y="2855824"/>
            <a:ext cx="446548" cy="687269"/>
          </a:xfrm>
          <a:prstGeom prst="bentConnector3">
            <a:avLst>
              <a:gd name="adj1" fmla="val 4401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3" name="Elbow Connector 52"/>
          <p:cNvCxnSpPr>
            <a:stCxn id="14" idx="3"/>
            <a:endCxn id="36" idx="1"/>
          </p:cNvCxnSpPr>
          <p:nvPr/>
        </p:nvCxnSpPr>
        <p:spPr bwMode="auto">
          <a:xfrm flipV="1">
            <a:off x="7173452" y="3923042"/>
            <a:ext cx="675148" cy="15816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998623" y="3476706"/>
            <a:ext cx="372977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800" dirty="0" smtClean="0"/>
              <a:t>Phone</a:t>
            </a:r>
            <a:endParaRPr lang="en-US" sz="800" dirty="0"/>
          </a:p>
        </p:txBody>
      </p:sp>
      <p:cxnSp>
        <p:nvCxnSpPr>
          <p:cNvPr id="55" name="Curved Connector 54"/>
          <p:cNvCxnSpPr>
            <a:stCxn id="29" idx="2"/>
            <a:endCxn id="32" idx="1"/>
          </p:cNvCxnSpPr>
          <p:nvPr/>
        </p:nvCxnSpPr>
        <p:spPr bwMode="auto">
          <a:xfrm rot="16200000" flipH="1">
            <a:off x="1206168" y="4059954"/>
            <a:ext cx="169943" cy="209462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6" name="Curved Connector 55"/>
          <p:cNvCxnSpPr>
            <a:stCxn id="29" idx="2"/>
            <a:endCxn id="30" idx="1"/>
          </p:cNvCxnSpPr>
          <p:nvPr/>
        </p:nvCxnSpPr>
        <p:spPr bwMode="auto">
          <a:xfrm rot="16200000" flipH="1">
            <a:off x="624155" y="4641967"/>
            <a:ext cx="1389143" cy="264636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7" name="Curved Connector 56"/>
          <p:cNvCxnSpPr>
            <a:stCxn id="26" idx="2"/>
            <a:endCxn id="30" idx="1"/>
          </p:cNvCxnSpPr>
          <p:nvPr/>
        </p:nvCxnSpPr>
        <p:spPr bwMode="auto">
          <a:xfrm rot="16200000" flipH="1">
            <a:off x="698922" y="4716734"/>
            <a:ext cx="663113" cy="841131"/>
          </a:xfrm>
          <a:prstGeom prst="curved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8" name="Curved Connector 57"/>
          <p:cNvCxnSpPr>
            <a:stCxn id="32" idx="3"/>
            <a:endCxn id="25" idx="1"/>
          </p:cNvCxnSpPr>
          <p:nvPr/>
        </p:nvCxnSpPr>
        <p:spPr bwMode="auto">
          <a:xfrm flipH="1" flipV="1">
            <a:off x="1625980" y="3310712"/>
            <a:ext cx="300046" cy="938945"/>
          </a:xfrm>
          <a:prstGeom prst="curvedConnector5">
            <a:avLst>
              <a:gd name="adj1" fmla="val -76188"/>
              <a:gd name="adj2" fmla="val 48993"/>
              <a:gd name="adj3" fmla="val 17618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9" name="Curved Connector 58"/>
          <p:cNvCxnSpPr>
            <a:stCxn id="30" idx="3"/>
            <a:endCxn id="25" idx="1"/>
          </p:cNvCxnSpPr>
          <p:nvPr/>
        </p:nvCxnSpPr>
        <p:spPr bwMode="auto">
          <a:xfrm flipH="1" flipV="1">
            <a:off x="1625980" y="3310712"/>
            <a:ext cx="355220" cy="2158145"/>
          </a:xfrm>
          <a:prstGeom prst="curvedConnector5">
            <a:avLst>
              <a:gd name="adj1" fmla="val -64354"/>
              <a:gd name="adj2" fmla="val 71756"/>
              <a:gd name="adj3" fmla="val 16435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0" name="Curved Connector 59"/>
          <p:cNvCxnSpPr>
            <a:stCxn id="24" idx="1"/>
            <a:endCxn id="25" idx="1"/>
          </p:cNvCxnSpPr>
          <p:nvPr/>
        </p:nvCxnSpPr>
        <p:spPr bwMode="auto">
          <a:xfrm>
            <a:off x="694853" y="2697705"/>
            <a:ext cx="931127" cy="61300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Curved Connector 60"/>
          <p:cNvCxnSpPr>
            <a:stCxn id="24" idx="1"/>
            <a:endCxn id="29" idx="1"/>
          </p:cNvCxnSpPr>
          <p:nvPr/>
        </p:nvCxnSpPr>
        <p:spPr bwMode="auto">
          <a:xfrm>
            <a:off x="694853" y="2697705"/>
            <a:ext cx="282093" cy="117254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2" name="Curved Connector 61"/>
          <p:cNvCxnSpPr>
            <a:stCxn id="24" idx="1"/>
            <a:endCxn id="26" idx="1"/>
          </p:cNvCxnSpPr>
          <p:nvPr/>
        </p:nvCxnSpPr>
        <p:spPr bwMode="auto">
          <a:xfrm flipH="1">
            <a:off x="376242" y="2697705"/>
            <a:ext cx="318611" cy="1895611"/>
          </a:xfrm>
          <a:prstGeom prst="curvedConnector5">
            <a:avLst>
              <a:gd name="adj1" fmla="val -71749"/>
              <a:gd name="adj2" fmla="val 57575"/>
              <a:gd name="adj3" fmla="val 17174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="" xmlns:p14="http://schemas.microsoft.com/office/powerpoint/2010/main" val="9709619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/>
              <a:t>Appeals process dependent on where eligibility is determined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Medicaid – if eligibility determined by local district, appeals are processed through Office of Administrative Hearings</a:t>
            </a:r>
          </a:p>
          <a:p>
            <a:r>
              <a:rPr lang="en-US" dirty="0" smtClean="0"/>
              <a:t>CHP – if eligibility determined by health plan, current appeals process used</a:t>
            </a:r>
          </a:p>
          <a:p>
            <a:r>
              <a:rPr lang="en-US" dirty="0" smtClean="0"/>
              <a:t>All eligibility determinations made by Marketplace, have appeal through Marketplace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52599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4038600" cy="3840163"/>
          </a:xfrm>
        </p:spPr>
        <p:txBody>
          <a:bodyPr/>
          <a:lstStyle/>
          <a:p>
            <a:r>
              <a:rPr lang="en-US" dirty="0"/>
              <a:t>Telephone hearing </a:t>
            </a:r>
          </a:p>
          <a:p>
            <a:pPr lvl="1"/>
            <a:r>
              <a:rPr lang="en-US" sz="2800" dirty="0"/>
              <a:t>Individuals </a:t>
            </a:r>
          </a:p>
          <a:p>
            <a:pPr lvl="1"/>
            <a:r>
              <a:rPr lang="en-US" sz="2800" dirty="0"/>
              <a:t>Small Business Employer</a:t>
            </a:r>
          </a:p>
          <a:p>
            <a:pPr lvl="1"/>
            <a:r>
              <a:rPr lang="en-US" sz="2800" dirty="0"/>
              <a:t>Small Business Employees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4038600" cy="3840163"/>
          </a:xfrm>
        </p:spPr>
        <p:txBody>
          <a:bodyPr/>
          <a:lstStyle/>
          <a:p>
            <a:r>
              <a:rPr lang="en-US" dirty="0"/>
              <a:t>Desk Review</a:t>
            </a:r>
          </a:p>
          <a:p>
            <a:pPr lvl="1"/>
            <a:r>
              <a:rPr lang="en-US" sz="2800" dirty="0"/>
              <a:t>Small Business </a:t>
            </a:r>
            <a:r>
              <a:rPr lang="en-US" sz="2800" dirty="0" smtClean="0"/>
              <a:t>Employer (default)</a:t>
            </a:r>
            <a:endParaRPr lang="en-US" sz="2800" dirty="0"/>
          </a:p>
          <a:p>
            <a:pPr lvl="1"/>
            <a:r>
              <a:rPr lang="en-US" sz="2800" dirty="0"/>
              <a:t>Small Business </a:t>
            </a:r>
            <a:r>
              <a:rPr lang="en-US" sz="2800" dirty="0" smtClean="0"/>
              <a:t>Employee (default)</a:t>
            </a:r>
            <a:endParaRPr lang="en-US" sz="2800" dirty="0"/>
          </a:p>
          <a:p>
            <a:pPr lvl="1"/>
            <a:r>
              <a:rPr lang="en-US" sz="2800" dirty="0"/>
              <a:t>Large Employers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0287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ln>
                  <a:solidFill>
                    <a:schemeClr val="accent3">
                      <a:lumMod val="75000"/>
                    </a:schemeClr>
                  </a:solidFill>
                </a:ln>
                <a:gradFill flip="none" rotWithShape="1">
                  <a:gsLst>
                    <a:gs pos="12000">
                      <a:schemeClr val="accent3"/>
                    </a:gs>
                    <a:gs pos="57000">
                      <a:srgbClr val="FFFF00"/>
                    </a:gs>
                    <a:gs pos="100000">
                      <a:schemeClr val="accent3"/>
                    </a:gs>
                  </a:gsLst>
                  <a:lin ang="16200000" scaled="0"/>
                  <a:tileRect/>
                </a:gradFill>
                <a:latin typeface="Univers LT Std 55"/>
                <a:ea typeface="+mj-ea"/>
                <a:cs typeface="Univers LT Std 55"/>
              </a:defRPr>
            </a:lvl1pPr>
          </a:lstStyle>
          <a:p>
            <a:pPr algn="l"/>
            <a:r>
              <a:rPr lang="en-US" sz="3600" dirty="0" smtClean="0"/>
              <a:t>Marketplace appeals processes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16683269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Appealable issues – Individual Marketplace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Eligibility for Insurance Affordability Programs</a:t>
            </a:r>
          </a:p>
          <a:p>
            <a:r>
              <a:rPr lang="en-US" dirty="0" smtClean="0"/>
              <a:t>Eligibility for Qualified Health Plans</a:t>
            </a:r>
          </a:p>
          <a:p>
            <a:r>
              <a:rPr lang="en-US" dirty="0" smtClean="0"/>
              <a:t>Large Employer </a:t>
            </a:r>
          </a:p>
          <a:p>
            <a:r>
              <a:rPr lang="en-US" dirty="0" smtClean="0"/>
              <a:t>Marketplace fails to issue timely notice of eligibility determination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38637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YSOH_PPT_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2979</TotalTime>
  <Words>713</Words>
  <Application>Microsoft Office PowerPoint</Application>
  <PresentationFormat>On-screen Show (4:3)</PresentationFormat>
  <Paragraphs>123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NYSOH_PPT_Template</vt:lpstr>
      <vt:lpstr>Marketplace Appeals</vt:lpstr>
      <vt:lpstr>New applications for coverage October – December 2013 </vt:lpstr>
      <vt:lpstr>New applications for coverage beginning January 1, 2014 through the Marketplace</vt:lpstr>
      <vt:lpstr>Renewals for existing enrollees post January 1, 2014</vt:lpstr>
      <vt:lpstr>What to expect in during open enrollment</vt:lpstr>
      <vt:lpstr>Individual enrollment online experience</vt:lpstr>
      <vt:lpstr>Appeals process dependent on where eligibility is determined</vt:lpstr>
      <vt:lpstr>Slide 8</vt:lpstr>
      <vt:lpstr>Appealable issues – Individual Marketplace</vt:lpstr>
      <vt:lpstr>Appealable issues – Small Business Marketplace</vt:lpstr>
      <vt:lpstr>Slide 11</vt:lpstr>
      <vt:lpstr>Slide 12</vt:lpstr>
      <vt:lpstr>Appeals in the Marketplace</vt:lpstr>
      <vt:lpstr>Online appeal request – Individual Marketplace</vt:lpstr>
      <vt:lpstr>Informal Resolution Process</vt:lpstr>
      <vt:lpstr>Informal Resolution Process</vt:lpstr>
      <vt:lpstr>Application information available at any time in online account</vt:lpstr>
      <vt:lpstr>Evidence Packets</vt:lpstr>
      <vt:lpstr>Appeals – manual process through open enrollment</vt:lpstr>
      <vt:lpstr>Appeals Timeline</vt:lpstr>
      <vt:lpstr>Policy updates</vt:lpstr>
    </vt:vector>
  </TitlesOfParts>
  <Company>DDB Worldwide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Apo Li</dc:creator>
  <cp:lastModifiedBy>Lisa Sbrana</cp:lastModifiedBy>
  <cp:revision>63</cp:revision>
  <dcterms:created xsi:type="dcterms:W3CDTF">2013-08-13T19:14:08Z</dcterms:created>
  <dcterms:modified xsi:type="dcterms:W3CDTF">2013-09-10T21:28:06Z</dcterms:modified>
</cp:coreProperties>
</file>